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326" r:id="rId4"/>
    <p:sldId id="270" r:id="rId5"/>
    <p:sldId id="271" r:id="rId6"/>
    <p:sldId id="323" r:id="rId7"/>
    <p:sldId id="329" r:id="rId8"/>
    <p:sldId id="324" r:id="rId9"/>
    <p:sldId id="257" r:id="rId10"/>
    <p:sldId id="258" r:id="rId11"/>
    <p:sldId id="263" r:id="rId12"/>
    <p:sldId id="389" r:id="rId13"/>
    <p:sldId id="388" r:id="rId14"/>
    <p:sldId id="259" r:id="rId15"/>
    <p:sldId id="264" r:id="rId16"/>
    <p:sldId id="390" r:id="rId17"/>
    <p:sldId id="330" r:id="rId18"/>
    <p:sldId id="369" r:id="rId19"/>
    <p:sldId id="387" r:id="rId20"/>
    <p:sldId id="268" r:id="rId21"/>
    <p:sldId id="261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Agincourt, Mpumalanga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Agincourt!$C$1</c:f>
              <c:strCache>
                <c:ptCount val="1"/>
                <c:pt idx="0">
                  <c:v>Male residents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'[1]age sex residency '!$B$4:$B$21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Agincourt!$C$3:$C$20</c:f>
              <c:numCache>
                <c:formatCode>#,##0</c:formatCode>
                <c:ptCount val="18"/>
                <c:pt idx="0">
                  <c:v>4367</c:v>
                </c:pt>
                <c:pt idx="1">
                  <c:v>4483</c:v>
                </c:pt>
                <c:pt idx="2">
                  <c:v>4548</c:v>
                </c:pt>
                <c:pt idx="3">
                  <c:v>4625</c:v>
                </c:pt>
                <c:pt idx="4">
                  <c:v>3539</c:v>
                </c:pt>
                <c:pt idx="5">
                  <c:v>1799</c:v>
                </c:pt>
                <c:pt idx="6">
                  <c:v>1203</c:v>
                </c:pt>
                <c:pt idx="7" formatCode="General">
                  <c:v>907</c:v>
                </c:pt>
                <c:pt idx="8" formatCode="General">
                  <c:v>768</c:v>
                </c:pt>
                <c:pt idx="9" formatCode="General">
                  <c:v>697</c:v>
                </c:pt>
                <c:pt idx="10" formatCode="General">
                  <c:v>509</c:v>
                </c:pt>
                <c:pt idx="11" formatCode="General">
                  <c:v>490</c:v>
                </c:pt>
                <c:pt idx="12" formatCode="General">
                  <c:v>464</c:v>
                </c:pt>
                <c:pt idx="13" formatCode="General">
                  <c:v>354</c:v>
                </c:pt>
                <c:pt idx="14" formatCode="General">
                  <c:v>387</c:v>
                </c:pt>
                <c:pt idx="15" formatCode="General">
                  <c:v>173</c:v>
                </c:pt>
                <c:pt idx="16" formatCode="General">
                  <c:v>167</c:v>
                </c:pt>
                <c:pt idx="17" formatCode="General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9-428C-8C0F-A5B2E36D85F9}"/>
            </c:ext>
          </c:extLst>
        </c:ser>
        <c:ser>
          <c:idx val="1"/>
          <c:order val="1"/>
          <c:tx>
            <c:strRef>
              <c:f>Agincourt!$B$1</c:f>
              <c:strCache>
                <c:ptCount val="1"/>
                <c:pt idx="0">
                  <c:v>Male non-residents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'[1]age sex residency '!$B$4:$B$21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Agincourt!$B$3:$B$20</c:f>
              <c:numCache>
                <c:formatCode>General</c:formatCode>
                <c:ptCount val="18"/>
                <c:pt idx="0">
                  <c:v>602</c:v>
                </c:pt>
                <c:pt idx="1">
                  <c:v>453</c:v>
                </c:pt>
                <c:pt idx="2">
                  <c:v>349</c:v>
                </c:pt>
                <c:pt idx="3">
                  <c:v>387</c:v>
                </c:pt>
                <c:pt idx="4" formatCode="#,##0">
                  <c:v>1898</c:v>
                </c:pt>
                <c:pt idx="5" formatCode="#,##0">
                  <c:v>2671</c:v>
                </c:pt>
                <c:pt idx="6" formatCode="#,##0">
                  <c:v>2186</c:v>
                </c:pt>
                <c:pt idx="7" formatCode="#,##0">
                  <c:v>1672</c:v>
                </c:pt>
                <c:pt idx="8" formatCode="#,##0">
                  <c:v>1120</c:v>
                </c:pt>
                <c:pt idx="9">
                  <c:v>891</c:v>
                </c:pt>
                <c:pt idx="10">
                  <c:v>619</c:v>
                </c:pt>
                <c:pt idx="11">
                  <c:v>435</c:v>
                </c:pt>
                <c:pt idx="12">
                  <c:v>247</c:v>
                </c:pt>
                <c:pt idx="13">
                  <c:v>72</c:v>
                </c:pt>
                <c:pt idx="14">
                  <c:v>36</c:v>
                </c:pt>
                <c:pt idx="15">
                  <c:v>20</c:v>
                </c:pt>
                <c:pt idx="16">
                  <c:v>13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9-428C-8C0F-A5B2E36D85F9}"/>
            </c:ext>
          </c:extLst>
        </c:ser>
        <c:ser>
          <c:idx val="3"/>
          <c:order val="2"/>
          <c:tx>
            <c:strRef>
              <c:f>Agincourt!$D$1</c:f>
              <c:strCache>
                <c:ptCount val="1"/>
                <c:pt idx="0">
                  <c:v>Female residents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'[1]age sex residency '!$B$4:$B$21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Agincourt!$D$3:$D$20</c:f>
              <c:numCache>
                <c:formatCode>#,##0</c:formatCode>
                <c:ptCount val="18"/>
                <c:pt idx="0">
                  <c:v>-4319</c:v>
                </c:pt>
                <c:pt idx="1">
                  <c:v>-4475</c:v>
                </c:pt>
                <c:pt idx="2">
                  <c:v>-4615</c:v>
                </c:pt>
                <c:pt idx="3">
                  <c:v>-4667</c:v>
                </c:pt>
                <c:pt idx="4">
                  <c:v>-3890</c:v>
                </c:pt>
                <c:pt idx="5">
                  <c:v>-3026</c:v>
                </c:pt>
                <c:pt idx="6">
                  <c:v>-2225</c:v>
                </c:pt>
                <c:pt idx="7">
                  <c:v>-1943</c:v>
                </c:pt>
                <c:pt idx="8">
                  <c:v>-1677</c:v>
                </c:pt>
                <c:pt idx="9">
                  <c:v>-1542</c:v>
                </c:pt>
                <c:pt idx="10">
                  <c:v>-1169</c:v>
                </c:pt>
                <c:pt idx="11">
                  <c:v>-1105</c:v>
                </c:pt>
                <c:pt idx="12">
                  <c:v>-788</c:v>
                </c:pt>
                <c:pt idx="13">
                  <c:v>-778</c:v>
                </c:pt>
                <c:pt idx="14">
                  <c:v>-650</c:v>
                </c:pt>
                <c:pt idx="15">
                  <c:v>-520</c:v>
                </c:pt>
                <c:pt idx="16">
                  <c:v>-573</c:v>
                </c:pt>
                <c:pt idx="17">
                  <c:v>-362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9-428C-8C0F-A5B2E36D85F9}"/>
            </c:ext>
          </c:extLst>
        </c:ser>
        <c:ser>
          <c:idx val="2"/>
          <c:order val="3"/>
          <c:tx>
            <c:strRef>
              <c:f>Agincourt!$E$1</c:f>
              <c:strCache>
                <c:ptCount val="1"/>
                <c:pt idx="0">
                  <c:v>Female non-residents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'[1]age sex residency '!$B$4:$B$21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Agincourt!$E$3:$E$20</c:f>
              <c:numCache>
                <c:formatCode>#,##0</c:formatCode>
                <c:ptCount val="18"/>
                <c:pt idx="0">
                  <c:v>-650</c:v>
                </c:pt>
                <c:pt idx="1">
                  <c:v>-472</c:v>
                </c:pt>
                <c:pt idx="2">
                  <c:v>-385</c:v>
                </c:pt>
                <c:pt idx="3">
                  <c:v>-490</c:v>
                </c:pt>
                <c:pt idx="4">
                  <c:v>-1338</c:v>
                </c:pt>
                <c:pt idx="5">
                  <c:v>-1544</c:v>
                </c:pt>
                <c:pt idx="6">
                  <c:v>-1232</c:v>
                </c:pt>
                <c:pt idx="7">
                  <c:v>-854</c:v>
                </c:pt>
                <c:pt idx="8">
                  <c:v>-630</c:v>
                </c:pt>
                <c:pt idx="9">
                  <c:v>-485</c:v>
                </c:pt>
                <c:pt idx="10">
                  <c:v>-280</c:v>
                </c:pt>
                <c:pt idx="11">
                  <c:v>-188</c:v>
                </c:pt>
                <c:pt idx="12">
                  <c:v>-61</c:v>
                </c:pt>
                <c:pt idx="13">
                  <c:v>-15</c:v>
                </c:pt>
                <c:pt idx="14">
                  <c:v>-9</c:v>
                </c:pt>
                <c:pt idx="15">
                  <c:v>-9</c:v>
                </c:pt>
                <c:pt idx="16">
                  <c:v>-9</c:v>
                </c:pt>
                <c:pt idx="17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59-428C-8C0F-A5B2E36D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37269664"/>
        <c:axId val="637270648"/>
      </c:barChart>
      <c:catAx>
        <c:axId val="63726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270648"/>
        <c:crosses val="max"/>
        <c:auto val="1"/>
        <c:lblAlgn val="ctr"/>
        <c:lblOffset val="100"/>
        <c:noMultiLvlLbl val="0"/>
      </c:catAx>
      <c:valAx>
        <c:axId val="637270648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0;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26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AHRI,</a:t>
            </a:r>
            <a:r>
              <a:rPr lang="en-ZA" baseline="0" dirty="0"/>
              <a:t> </a:t>
            </a:r>
            <a:r>
              <a:rPr lang="en-ZA" dirty="0"/>
              <a:t>KwaZulu-Natal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AHRI!$C$1</c:f>
              <c:strCache>
                <c:ptCount val="1"/>
                <c:pt idx="0">
                  <c:v>Male residents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'[1]age sex residency '!$B$4:$B$21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AHRI!$C$3:$C$20</c:f>
              <c:numCache>
                <c:formatCode>#,##0</c:formatCode>
                <c:ptCount val="18"/>
                <c:pt idx="0">
                  <c:v>4428</c:v>
                </c:pt>
                <c:pt idx="1">
                  <c:v>4850</c:v>
                </c:pt>
                <c:pt idx="2">
                  <c:v>4521</c:v>
                </c:pt>
                <c:pt idx="3">
                  <c:v>4680</c:v>
                </c:pt>
                <c:pt idx="4">
                  <c:v>3242</c:v>
                </c:pt>
                <c:pt idx="5">
                  <c:v>2352</c:v>
                </c:pt>
                <c:pt idx="6">
                  <c:v>1552</c:v>
                </c:pt>
                <c:pt idx="7">
                  <c:v>1290</c:v>
                </c:pt>
                <c:pt idx="8" formatCode="General">
                  <c:v>951</c:v>
                </c:pt>
                <c:pt idx="9" formatCode="General">
                  <c:v>900</c:v>
                </c:pt>
                <c:pt idx="10" formatCode="General">
                  <c:v>737</c:v>
                </c:pt>
                <c:pt idx="11" formatCode="General">
                  <c:v>624</c:v>
                </c:pt>
                <c:pt idx="12" formatCode="General">
                  <c:v>465</c:v>
                </c:pt>
                <c:pt idx="13" formatCode="General">
                  <c:v>335</c:v>
                </c:pt>
                <c:pt idx="14" formatCode="General">
                  <c:v>275</c:v>
                </c:pt>
                <c:pt idx="15" formatCode="General">
                  <c:v>128</c:v>
                </c:pt>
                <c:pt idx="16" formatCode="General">
                  <c:v>118</c:v>
                </c:pt>
                <c:pt idx="17" formatCode="General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0-4D71-97C3-6331888F9BE6}"/>
            </c:ext>
          </c:extLst>
        </c:ser>
        <c:ser>
          <c:idx val="1"/>
          <c:order val="1"/>
          <c:tx>
            <c:strRef>
              <c:f>AHRI!$B$1</c:f>
              <c:strCache>
                <c:ptCount val="1"/>
                <c:pt idx="0">
                  <c:v>Male non-residents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'[1]age sex residency '!$B$4:$B$21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AHRI!$B$3:$B$20</c:f>
              <c:numCache>
                <c:formatCode>General</c:formatCode>
                <c:ptCount val="18"/>
                <c:pt idx="0">
                  <c:v>725</c:v>
                </c:pt>
                <c:pt idx="1">
                  <c:v>906</c:v>
                </c:pt>
                <c:pt idx="2">
                  <c:v>871</c:v>
                </c:pt>
                <c:pt idx="3" formatCode="#,##0">
                  <c:v>1153</c:v>
                </c:pt>
                <c:pt idx="4" formatCode="#,##0">
                  <c:v>2375</c:v>
                </c:pt>
                <c:pt idx="5" formatCode="#,##0">
                  <c:v>2728</c:v>
                </c:pt>
                <c:pt idx="6" formatCode="#,##0">
                  <c:v>1862</c:v>
                </c:pt>
                <c:pt idx="7" formatCode="#,##0">
                  <c:v>1321</c:v>
                </c:pt>
                <c:pt idx="8">
                  <c:v>767</c:v>
                </c:pt>
                <c:pt idx="9">
                  <c:v>596</c:v>
                </c:pt>
                <c:pt idx="10">
                  <c:v>439</c:v>
                </c:pt>
                <c:pt idx="11">
                  <c:v>292</c:v>
                </c:pt>
                <c:pt idx="12">
                  <c:v>161</c:v>
                </c:pt>
                <c:pt idx="13">
                  <c:v>68</c:v>
                </c:pt>
                <c:pt idx="14">
                  <c:v>47</c:v>
                </c:pt>
                <c:pt idx="15">
                  <c:v>22</c:v>
                </c:pt>
                <c:pt idx="16">
                  <c:v>15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B0-4D71-97C3-6331888F9BE6}"/>
            </c:ext>
          </c:extLst>
        </c:ser>
        <c:ser>
          <c:idx val="3"/>
          <c:order val="2"/>
          <c:tx>
            <c:strRef>
              <c:f>AHRI!$D$1</c:f>
              <c:strCache>
                <c:ptCount val="1"/>
                <c:pt idx="0">
                  <c:v>Female residents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'[1]age sex residency '!$B$4:$B$21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AHRI!$D$3:$D$20</c:f>
              <c:numCache>
                <c:formatCode>#,##0</c:formatCode>
                <c:ptCount val="18"/>
                <c:pt idx="0">
                  <c:v>-4266</c:v>
                </c:pt>
                <c:pt idx="1">
                  <c:v>-4709</c:v>
                </c:pt>
                <c:pt idx="2">
                  <c:v>-4458</c:v>
                </c:pt>
                <c:pt idx="3">
                  <c:v>-4507</c:v>
                </c:pt>
                <c:pt idx="4">
                  <c:v>-3500</c:v>
                </c:pt>
                <c:pt idx="5">
                  <c:v>-3020</c:v>
                </c:pt>
                <c:pt idx="6">
                  <c:v>-2097</c:v>
                </c:pt>
                <c:pt idx="7">
                  <c:v>-1950</c:v>
                </c:pt>
                <c:pt idx="8">
                  <c:v>-1613</c:v>
                </c:pt>
                <c:pt idx="9">
                  <c:v>-1664</c:v>
                </c:pt>
                <c:pt idx="10">
                  <c:v>-1561</c:v>
                </c:pt>
                <c:pt idx="11">
                  <c:v>-1139</c:v>
                </c:pt>
                <c:pt idx="12">
                  <c:v>-900</c:v>
                </c:pt>
                <c:pt idx="13">
                  <c:v>-643</c:v>
                </c:pt>
                <c:pt idx="14">
                  <c:v>-734</c:v>
                </c:pt>
                <c:pt idx="15">
                  <c:v>-516</c:v>
                </c:pt>
                <c:pt idx="16">
                  <c:v>-402</c:v>
                </c:pt>
                <c:pt idx="17">
                  <c:v>-251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B0-4D71-97C3-6331888F9BE6}"/>
            </c:ext>
          </c:extLst>
        </c:ser>
        <c:ser>
          <c:idx val="2"/>
          <c:order val="3"/>
          <c:tx>
            <c:strRef>
              <c:f>AHRI!$E$1</c:f>
              <c:strCache>
                <c:ptCount val="1"/>
                <c:pt idx="0">
                  <c:v>Female non-residents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'[1]age sex residency '!$B$4:$B$21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AHRI!$E$3:$E$20</c:f>
              <c:numCache>
                <c:formatCode>#,##0</c:formatCode>
                <c:ptCount val="18"/>
                <c:pt idx="0">
                  <c:v>-699</c:v>
                </c:pt>
                <c:pt idx="1">
                  <c:v>-972</c:v>
                </c:pt>
                <c:pt idx="2">
                  <c:v>-987</c:v>
                </c:pt>
                <c:pt idx="3">
                  <c:v>-1381</c:v>
                </c:pt>
                <c:pt idx="4">
                  <c:v>-2168</c:v>
                </c:pt>
                <c:pt idx="5">
                  <c:v>-2200</c:v>
                </c:pt>
                <c:pt idx="6">
                  <c:v>-1499</c:v>
                </c:pt>
                <c:pt idx="7">
                  <c:v>-991</c:v>
                </c:pt>
                <c:pt idx="8">
                  <c:v>-538</c:v>
                </c:pt>
                <c:pt idx="9">
                  <c:v>-387</c:v>
                </c:pt>
                <c:pt idx="10">
                  <c:v>-237</c:v>
                </c:pt>
                <c:pt idx="11">
                  <c:v>-102</c:v>
                </c:pt>
                <c:pt idx="12">
                  <c:v>-60</c:v>
                </c:pt>
                <c:pt idx="13">
                  <c:v>-23</c:v>
                </c:pt>
                <c:pt idx="14">
                  <c:v>-19</c:v>
                </c:pt>
                <c:pt idx="15">
                  <c:v>-11</c:v>
                </c:pt>
                <c:pt idx="16">
                  <c:v>-12</c:v>
                </c:pt>
                <c:pt idx="17">
                  <c:v>-16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B0-4D71-97C3-6331888F9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37269664"/>
        <c:axId val="637270648"/>
      </c:barChart>
      <c:catAx>
        <c:axId val="63726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270648"/>
        <c:crosses val="max"/>
        <c:auto val="1"/>
        <c:lblAlgn val="ctr"/>
        <c:lblOffset val="100"/>
        <c:noMultiLvlLbl val="0"/>
      </c:catAx>
      <c:valAx>
        <c:axId val="637270648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0;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26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DIMAMO, Limpopo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DIMAMO!$C$1</c:f>
              <c:strCache>
                <c:ptCount val="1"/>
                <c:pt idx="0">
                  <c:v>Male residents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'[1]age sex residency '!$B$4:$B$21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DIMAMO!$C$3:$C$20</c:f>
              <c:numCache>
                <c:formatCode>#,##0</c:formatCode>
                <c:ptCount val="18"/>
                <c:pt idx="0">
                  <c:v>1821</c:v>
                </c:pt>
                <c:pt idx="1">
                  <c:v>1731</c:v>
                </c:pt>
                <c:pt idx="2">
                  <c:v>1709</c:v>
                </c:pt>
                <c:pt idx="3">
                  <c:v>1911</c:v>
                </c:pt>
                <c:pt idx="4">
                  <c:v>1704</c:v>
                </c:pt>
                <c:pt idx="5">
                  <c:v>1251</c:v>
                </c:pt>
                <c:pt idx="6" formatCode="General">
                  <c:v>848</c:v>
                </c:pt>
                <c:pt idx="7" formatCode="General">
                  <c:v>722</c:v>
                </c:pt>
                <c:pt idx="8" formatCode="General">
                  <c:v>598</c:v>
                </c:pt>
                <c:pt idx="9" formatCode="General">
                  <c:v>513</c:v>
                </c:pt>
                <c:pt idx="10" formatCode="General">
                  <c:v>424</c:v>
                </c:pt>
                <c:pt idx="11" formatCode="General">
                  <c:v>379</c:v>
                </c:pt>
                <c:pt idx="12" formatCode="General">
                  <c:v>313</c:v>
                </c:pt>
                <c:pt idx="13" formatCode="General">
                  <c:v>259</c:v>
                </c:pt>
                <c:pt idx="14" formatCode="General">
                  <c:v>218</c:v>
                </c:pt>
                <c:pt idx="15" formatCode="General">
                  <c:v>128</c:v>
                </c:pt>
                <c:pt idx="16" formatCode="General">
                  <c:v>73</c:v>
                </c:pt>
                <c:pt idx="17" formatCode="General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1-424D-BF30-1BB556203E82}"/>
            </c:ext>
          </c:extLst>
        </c:ser>
        <c:ser>
          <c:idx val="1"/>
          <c:order val="1"/>
          <c:tx>
            <c:strRef>
              <c:f>DIMAMO!$B$1</c:f>
              <c:strCache>
                <c:ptCount val="1"/>
                <c:pt idx="0">
                  <c:v>Male non-residents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'[1]age sex residency '!$B$4:$B$21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DIMAMO!$B$3:$B$20</c:f>
              <c:numCache>
                <c:formatCode>General</c:formatCode>
                <c:ptCount val="18"/>
                <c:pt idx="0">
                  <c:v>52</c:v>
                </c:pt>
                <c:pt idx="1">
                  <c:v>53</c:v>
                </c:pt>
                <c:pt idx="2">
                  <c:v>59</c:v>
                </c:pt>
                <c:pt idx="3">
                  <c:v>99</c:v>
                </c:pt>
                <c:pt idx="4">
                  <c:v>253</c:v>
                </c:pt>
                <c:pt idx="5">
                  <c:v>472</c:v>
                </c:pt>
                <c:pt idx="6">
                  <c:v>459</c:v>
                </c:pt>
                <c:pt idx="7">
                  <c:v>398</c:v>
                </c:pt>
                <c:pt idx="8">
                  <c:v>223</c:v>
                </c:pt>
                <c:pt idx="9">
                  <c:v>186</c:v>
                </c:pt>
                <c:pt idx="10">
                  <c:v>131</c:v>
                </c:pt>
                <c:pt idx="11">
                  <c:v>129</c:v>
                </c:pt>
                <c:pt idx="12">
                  <c:v>73</c:v>
                </c:pt>
                <c:pt idx="13">
                  <c:v>20</c:v>
                </c:pt>
                <c:pt idx="14">
                  <c:v>8</c:v>
                </c:pt>
                <c:pt idx="15">
                  <c:v>2</c:v>
                </c:pt>
                <c:pt idx="16">
                  <c:v>2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1-424D-BF30-1BB556203E82}"/>
            </c:ext>
          </c:extLst>
        </c:ser>
        <c:ser>
          <c:idx val="3"/>
          <c:order val="2"/>
          <c:tx>
            <c:strRef>
              <c:f>DIMAMO!$D$1</c:f>
              <c:strCache>
                <c:ptCount val="1"/>
                <c:pt idx="0">
                  <c:v>Female residents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'[1]age sex residency '!$B$4:$B$21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DIMAMO!$D$3:$D$20</c:f>
              <c:numCache>
                <c:formatCode>#,##0</c:formatCode>
                <c:ptCount val="18"/>
                <c:pt idx="0">
                  <c:v>-1891</c:v>
                </c:pt>
                <c:pt idx="1">
                  <c:v>-1775</c:v>
                </c:pt>
                <c:pt idx="2">
                  <c:v>-1665</c:v>
                </c:pt>
                <c:pt idx="3">
                  <c:v>-1907</c:v>
                </c:pt>
                <c:pt idx="4">
                  <c:v>-1760</c:v>
                </c:pt>
                <c:pt idx="5">
                  <c:v>-1401</c:v>
                </c:pt>
                <c:pt idx="6">
                  <c:v>-1080</c:v>
                </c:pt>
                <c:pt idx="7">
                  <c:v>-873</c:v>
                </c:pt>
                <c:pt idx="8">
                  <c:v>-798</c:v>
                </c:pt>
                <c:pt idx="9">
                  <c:v>-775</c:v>
                </c:pt>
                <c:pt idx="10">
                  <c:v>-573</c:v>
                </c:pt>
                <c:pt idx="11">
                  <c:v>-590</c:v>
                </c:pt>
                <c:pt idx="12">
                  <c:v>-504</c:v>
                </c:pt>
                <c:pt idx="13">
                  <c:v>-468</c:v>
                </c:pt>
                <c:pt idx="14">
                  <c:v>-389</c:v>
                </c:pt>
                <c:pt idx="15">
                  <c:v>-328</c:v>
                </c:pt>
                <c:pt idx="16">
                  <c:v>-244</c:v>
                </c:pt>
                <c:pt idx="17">
                  <c:v>-218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61-424D-BF30-1BB556203E82}"/>
            </c:ext>
          </c:extLst>
        </c:ser>
        <c:ser>
          <c:idx val="2"/>
          <c:order val="3"/>
          <c:tx>
            <c:strRef>
              <c:f>DIMAMO!$E$1</c:f>
              <c:strCache>
                <c:ptCount val="1"/>
                <c:pt idx="0">
                  <c:v>Female non-residents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'[1]age sex residency '!$B$4:$B$21</c:f>
              <c:strCache>
                <c:ptCount val="18"/>
                <c:pt idx="0">
                  <c:v>0- 4</c:v>
                </c:pt>
                <c:pt idx="1">
                  <c:v>5- 9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DIMAMO!$E$3:$E$20</c:f>
              <c:numCache>
                <c:formatCode>#,##0</c:formatCode>
                <c:ptCount val="18"/>
                <c:pt idx="0">
                  <c:v>-79</c:v>
                </c:pt>
                <c:pt idx="1">
                  <c:v>-47</c:v>
                </c:pt>
                <c:pt idx="2">
                  <c:v>-55</c:v>
                </c:pt>
                <c:pt idx="3">
                  <c:v>-125</c:v>
                </c:pt>
                <c:pt idx="4">
                  <c:v>-254</c:v>
                </c:pt>
                <c:pt idx="5">
                  <c:v>-340</c:v>
                </c:pt>
                <c:pt idx="6">
                  <c:v>-294</c:v>
                </c:pt>
                <c:pt idx="7">
                  <c:v>-220</c:v>
                </c:pt>
                <c:pt idx="8">
                  <c:v>-191</c:v>
                </c:pt>
                <c:pt idx="9">
                  <c:v>-143</c:v>
                </c:pt>
                <c:pt idx="10">
                  <c:v>-99</c:v>
                </c:pt>
                <c:pt idx="11">
                  <c:v>-77</c:v>
                </c:pt>
                <c:pt idx="12">
                  <c:v>-40</c:v>
                </c:pt>
                <c:pt idx="13">
                  <c:v>-15</c:v>
                </c:pt>
                <c:pt idx="14">
                  <c:v>-9</c:v>
                </c:pt>
                <c:pt idx="15">
                  <c:v>-4</c:v>
                </c:pt>
                <c:pt idx="16">
                  <c:v>-7</c:v>
                </c:pt>
                <c:pt idx="17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61-424D-BF30-1BB556203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37269664"/>
        <c:axId val="637270648"/>
      </c:barChart>
      <c:catAx>
        <c:axId val="63726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270648"/>
        <c:crosses val="max"/>
        <c:auto val="1"/>
        <c:lblAlgn val="ctr"/>
        <c:lblOffset val="100"/>
        <c:noMultiLvlLbl val="0"/>
      </c:catAx>
      <c:valAx>
        <c:axId val="637270648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0;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26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3BCB-B272-468A-BF72-F57C6BF9FEC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7C7F8-E45D-4DEE-98E7-F8B081A9F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B14E7-ED1F-474B-9F1C-682D4F4BA56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8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B14E7-ED1F-474B-9F1C-682D4F4BA56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18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D4C14-1058-454B-87A7-ABFADD8AE5D2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573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88A9-8E97-44FD-AE6C-3C46A89D9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67704-58C4-47C3-B12B-BF35FE68A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FFB98-7150-4AA5-9687-38E905B4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60BC-C975-4657-91A7-7770611D2C3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29F17-B1BD-4547-B255-8B9CF9D6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ECDCD-C648-4973-A2C0-034FDF6A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CCD6-5870-4931-B8FD-0BB42BB8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9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5956-A656-4B8C-BE97-B000B9FD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9B459-AAA1-468A-A348-7E3145434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CC433-5523-456D-8FA1-820D5649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60BC-C975-4657-91A7-7770611D2C3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7E09-171A-4D00-B2AD-A62D1A51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8E813-ED2F-478E-B847-4D2DD0D0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CCD6-5870-4931-B8FD-0BB42BB8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659BA-D31B-415E-B40B-0266DF3ED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48688-F1BB-4845-B760-D730FD087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51ECA-E6E7-4010-AB9D-CC03F16F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60BC-C975-4657-91A7-7770611D2C3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6DAA2-F013-4707-BE9D-485525C7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E4B32-3BBB-404F-8C3A-AB30E91D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CCD6-5870-4931-B8FD-0BB42BB8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ECC9-CEBB-4354-9ABE-89D7B8DA4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60756-2FA3-49AE-B09D-8FE96184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056BE-DD81-4A62-9C9C-FA03A4CF8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39AB8-BE74-4B2D-A5FA-71F04A578C3E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8E821-B9D0-41E8-A5E1-9E70B98C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E794-96FE-49BF-B344-AE6FCDA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02E276-0B7B-4EC9-982A-95D0C08C79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727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EDE3D-8FE3-4B08-B7DA-BB4F9203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C462D-2A33-4FA1-9316-D33B4E513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6EAA2-E5C8-4721-AAFD-F54D305D5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504" y="6267450"/>
            <a:ext cx="1904999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42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22814-6F5B-4A4B-A72B-397F775D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0908C-D206-4CB2-9D8C-7B874B8E1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382A5-B5D9-46C0-BBBD-A53831F5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39AB8-BE74-4B2D-A5FA-71F04A578C3E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DD48C-BC68-4053-AD49-ADA40607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12A6E-FF0B-4B83-BA08-5CCCAC31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02E276-0B7B-4EC9-982A-95D0C08C79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0594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A6AA-71DA-4A62-9ACA-44D4C5ED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60670-68D8-49BF-9091-EDE0669E3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02422-6C9C-4B0F-8CB2-8F1F04336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A978F-22E3-43B2-9128-75D8F06D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39AB8-BE74-4B2D-A5FA-71F04A578C3E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68D04-0901-43CA-A65F-DEB164CD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3AEFA-2D04-48E6-8866-9BE325D9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02E276-0B7B-4EC9-982A-95D0C08C79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015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CD71-77AB-4318-831D-7E610A9F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E8441-DF56-4F50-BD8A-E383DC6DF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8D348-AF79-4DF1-91E6-E920E1E54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3DAD7-BB47-4ACC-B973-B959D692A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5D817-FE83-4064-A622-5A43DB615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9CF848-7DBA-4524-904B-2E26A4EB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39AB8-BE74-4B2D-A5FA-71F04A578C3E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06008-CB1A-4688-8F65-C4100155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30CDA-AAFA-4DDC-823A-1F7BFBCA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02E276-0B7B-4EC9-982A-95D0C08C79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779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CE39-8E6A-40B0-A168-0C4DD813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4F2A86-D576-4766-877B-5F8B145E27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504" y="6267450"/>
            <a:ext cx="1904999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5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16F20A-21A8-4B0B-A27E-4B4934F3F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1504" y="6267450"/>
            <a:ext cx="1904999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38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C7549-6B41-4555-814D-7B8F073C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18673-DDDA-4C16-AA87-A4CC410C0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79662-D31C-46A2-BC86-FCCA8A895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1DAE6-87EA-42A2-912C-DF571EED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39AB8-BE74-4B2D-A5FA-71F04A578C3E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BAE05-77E3-4017-BCD8-4B8D3794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15A7D-EC48-4AE3-ACCD-4C2186F0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02E276-0B7B-4EC9-982A-95D0C08C79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59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F9B9-64F6-4630-8528-D1683ADD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D9A8-91F8-4493-815B-C99491575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474DC-0F8E-40EB-9A2A-6A85F47B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60BC-C975-4657-91A7-7770611D2C3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26E72-8647-4BC5-A843-76FC1482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49EFB-361C-4CB8-940A-95B91956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CCD6-5870-4931-B8FD-0BB42BB8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1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33D6-8431-4E4F-BB80-375BD4F2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9A2F4-843A-4305-88AD-EC01C6FF2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1D399-F543-4BA1-8CFF-80E23D8E0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E45A1-1476-4D7F-8DF7-C2A854C4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39AB8-BE74-4B2D-A5FA-71F04A578C3E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115BB-EDAF-4E31-A81F-C8480ED7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36A03-F2EB-41B9-9953-4043CABA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02E276-0B7B-4EC9-982A-95D0C08C79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8870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1F61-8AE7-484F-99D2-288E8B82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D2BBF-E6E6-492C-9963-4D0CD7D4A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486F3-F3D8-4736-8DF9-F3CFF058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39AB8-BE74-4B2D-A5FA-71F04A578C3E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E51BD-52ED-4FA5-9A3F-504B7C9E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15592-553B-4FA0-8863-712C0FF9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02E276-0B7B-4EC9-982A-95D0C08C79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7406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3A6058-04B0-4F96-92E8-D78C05F95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A271C-6192-4A74-9A0C-90B3237CC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FC159-65EA-45E8-BF9E-E06F4C69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339AB8-BE74-4B2D-A5FA-71F04A578C3E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92414-498E-4B36-812E-A5BA9F688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9D75C-895E-4075-B1CE-96C54D59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02E276-0B7B-4EC9-982A-95D0C08C79D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5631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652347" y="676647"/>
            <a:ext cx="10887309" cy="1142725"/>
          </a:xfrm>
        </p:spPr>
        <p:txBody>
          <a:bodyPr anchor="ctr">
            <a:normAutofit/>
          </a:bodyPr>
          <a:lstStyle>
            <a:lvl1pPr>
              <a:defRPr sz="6250" baseline="0">
                <a:solidFill>
                  <a:srgbClr val="60BFCE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52345" y="2210291"/>
            <a:ext cx="10887311" cy="4077173"/>
          </a:xfrm>
        </p:spPr>
        <p:txBody>
          <a:bodyPr anchor="t" anchorCtr="0">
            <a:noAutofit/>
          </a:bodyPr>
          <a:lstStyle>
            <a:lvl1pPr marL="0" indent="0">
              <a:spcBef>
                <a:spcPts val="833"/>
              </a:spcBef>
              <a:buFont typeface="Arial"/>
              <a:buNone/>
              <a:defRPr sz="2500">
                <a:solidFill>
                  <a:schemeClr val="tx1"/>
                </a:solidFill>
              </a:defRPr>
            </a:lvl1pPr>
            <a:lvl2pPr marL="773857" indent="-297637">
              <a:spcBef>
                <a:spcPts val="833"/>
              </a:spcBef>
              <a:buFont typeface="Arial"/>
              <a:buChar char="•"/>
              <a:defRPr sz="2500">
                <a:solidFill>
                  <a:schemeClr val="tx1"/>
                </a:solidFill>
              </a:defRPr>
            </a:lvl2pPr>
            <a:lvl3pPr marL="1190549" indent="-238110">
              <a:spcBef>
                <a:spcPts val="833"/>
              </a:spcBef>
              <a:buFont typeface="Arial"/>
              <a:buChar char="•"/>
              <a:defRPr sz="2500">
                <a:solidFill>
                  <a:schemeClr val="tx1"/>
                </a:solidFill>
              </a:defRPr>
            </a:lvl3pPr>
            <a:lvl4pPr marL="1666768" indent="-238110">
              <a:spcBef>
                <a:spcPts val="833"/>
              </a:spcBef>
              <a:buFont typeface="Arial"/>
              <a:buChar char="•"/>
              <a:defRPr sz="2500">
                <a:solidFill>
                  <a:schemeClr val="tx1"/>
                </a:solidFill>
              </a:defRPr>
            </a:lvl4pPr>
            <a:lvl5pPr marL="2142988" indent="-238110">
              <a:spcBef>
                <a:spcPts val="833"/>
              </a:spcBef>
              <a:buFont typeface="Arial"/>
              <a:buChar char="•"/>
              <a:defRPr sz="2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173382" y="6421416"/>
            <a:ext cx="515923" cy="363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58">
                <a:solidFill>
                  <a:srgbClr val="60BFCE"/>
                </a:solidFill>
                <a:latin typeface="Arial"/>
                <a:cs typeface="Arial"/>
              </a:defRPr>
            </a:lvl1pPr>
          </a:lstStyle>
          <a:p>
            <a:fld id="{80F3F43C-809F-4D44-AA8F-32A582938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2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90AF-4685-4BAC-9FD1-04EAF38B809F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F97C-2B00-41B8-92E0-EAF67F6920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556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90AF-4685-4BAC-9FD1-04EAF38B809F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F97C-2B00-41B8-92E0-EAF67F6920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9843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90AF-4685-4BAC-9FD1-04EAF38B809F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F97C-2B00-41B8-92E0-EAF67F6920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530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90AF-4685-4BAC-9FD1-04EAF38B809F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F97C-2B00-41B8-92E0-EAF67F6920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70197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90AF-4685-4BAC-9FD1-04EAF38B809F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F97C-2B00-41B8-92E0-EAF67F6920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2991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90AF-4685-4BAC-9FD1-04EAF38B809F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F97C-2B00-41B8-92E0-EAF67F6920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981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1B36-35D1-4263-AC0A-A18EB85C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735F7-6EB8-4000-8958-ECBD88ED0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09B44-ED8A-415C-AC5F-791A279E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60BC-C975-4657-91A7-7770611D2C3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5089-2924-4F74-B248-4031EEBA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6CD2-4369-484A-8875-16636286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CCD6-5870-4931-B8FD-0BB42BB8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90AF-4685-4BAC-9FD1-04EAF38B809F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F97C-2B00-41B8-92E0-EAF67F6920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97273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90AF-4685-4BAC-9FD1-04EAF38B809F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F97C-2B00-41B8-92E0-EAF67F6920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9413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90AF-4685-4BAC-9FD1-04EAF38B809F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F97C-2B00-41B8-92E0-EAF67F6920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3533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90AF-4685-4BAC-9FD1-04EAF38B809F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F97C-2B00-41B8-92E0-EAF67F6920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9181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F90AF-4685-4BAC-9FD1-04EAF38B809F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DF97C-2B00-41B8-92E0-EAF67F6920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102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03AB-E138-45BE-BC64-BE4B6006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29AA-F140-44AE-A06A-7859A9DDD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3339E-3E80-4E10-B58D-0E99F850A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AB244-3933-4D5F-B7DA-7F74840D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60BC-C975-4657-91A7-7770611D2C3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3C244-AB16-4AFD-90C2-4A2A306F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4EDB1-C22F-48E5-8588-8EEFEC3C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CCD6-5870-4931-B8FD-0BB42BB8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DC54-F705-4D7C-8E68-CAABD799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AB547-455C-40CE-B5C2-BDDD028A3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A35F-088E-464E-9B94-44B18693A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D90D5F-F7AD-4A78-8ED0-1FB61646D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6D4E2-0507-4217-8031-BEC9586AC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C11A-EAE3-4F3D-80A9-93C4DD07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60BC-C975-4657-91A7-7770611D2C3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D8642-3A43-4A1D-B72C-A45F4A9D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E2B98-5320-48F9-A3D2-7781D72A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CCD6-5870-4931-B8FD-0BB42BB8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4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7116-1624-41B7-B005-BE96ED24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70232-4A38-42B5-8B3E-9FD2DCA43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60BC-C975-4657-91A7-7770611D2C3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05EAF-2D5A-472D-84F3-B356A683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3FD94-5F27-4B19-8928-B71322A9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CCD6-5870-4931-B8FD-0BB42BB8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AEC89-0CE7-43F0-9324-B53D0136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60BC-C975-4657-91A7-7770611D2C3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C9156-DB77-4A90-8E2A-988C9F7D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1AC3A-4F0B-4368-A6E9-CD6C0ACC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CCD6-5870-4931-B8FD-0BB42BB8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8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6E5F-FE69-4CE5-9B6E-EBDAFAAF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E1426-1506-4542-83C7-AAD3DDCF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8596F-328E-4A24-93C4-D1B76D4CF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A2FF2-097F-4401-B7AB-16559F19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60BC-C975-4657-91A7-7770611D2C3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398EB-27E7-483D-BC9D-314AC626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D6F136-031F-4936-AAFC-0C93F55C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CCD6-5870-4931-B8FD-0BB42BB8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8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1583-6B31-4329-B8E4-311F4D85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CBE67-866A-4431-932E-8120171E5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12249-B8CC-43A7-A3A1-1DDE5BC5A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110F2-2050-47C7-8EB4-F7A47BA9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60BC-C975-4657-91A7-7770611D2C3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8AF1D-5562-4F39-AC29-B9008C81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ADDD7-112A-421B-B994-BCFD690E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CCD6-5870-4931-B8FD-0BB42BB8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1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87724-4F59-477C-AF72-97864356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890B-C2B1-41DE-865A-90127166C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4820A-80FC-4289-8F6F-75BA2AC3C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660BC-C975-4657-91A7-7770611D2C3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6B83A-51B4-4864-A6AE-44AE89379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A7ECD-3C20-4858-AD86-7044D4DA7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CCD6-5870-4931-B8FD-0BB42BB8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8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1E95EB-4D3D-4205-847C-6EDEA31E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406D1-E005-457F-B868-FAA2F591D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47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90AF-4685-4BAC-9FD1-04EAF38B809F}" type="datetimeFigureOut">
              <a:rPr lang="en-ZA" smtClean="0"/>
              <a:t>2021/10/13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DF97C-2B00-41B8-92E0-EAF67F6920A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86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354" y="2508499"/>
            <a:ext cx="9201496" cy="1586854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Merriweather" panose="00000500000000000000" pitchFamily="2" charset="0"/>
              </a:rPr>
              <a:t>Rural South African youth migration, livelihood prospects and Covid impacts</a:t>
            </a:r>
            <a:endParaRPr lang="en-US" sz="2800" b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Merriweather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42" y="548680"/>
            <a:ext cx="2800311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152" y="548680"/>
            <a:ext cx="2700300" cy="18002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930449" y="4095353"/>
            <a:ext cx="11118676" cy="25435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>
                <a:solidFill>
                  <a:prstClr val="black">
                    <a:tint val="75000"/>
                  </a:prstClr>
                </a:solidFill>
                <a:latin typeface="Calibri"/>
              </a:rPr>
              <a:t>Mark Collinson PhD</a:t>
            </a:r>
          </a:p>
          <a:p>
            <a:r>
              <a:rPr lang="en-ZA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r>
              <a:rPr lang="en-ZA" sz="2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MRC/ Wits Agincourt Unit </a:t>
            </a:r>
          </a:p>
          <a:p>
            <a:r>
              <a:rPr lang="en-ZA" sz="2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School of Public Health, Wits University </a:t>
            </a:r>
          </a:p>
          <a:p>
            <a:r>
              <a:rPr lang="en-ZA" sz="2600" dirty="0">
                <a:solidFill>
                  <a:prstClr val="black">
                    <a:tint val="75000"/>
                  </a:prstClr>
                </a:solidFill>
                <a:latin typeface="Calibri"/>
              </a:rPr>
              <a:t>South African National Population Research Infrastructure Network (SAPRIN)</a:t>
            </a:r>
          </a:p>
          <a:p>
            <a:r>
              <a:rPr lang="en-ZA" dirty="0">
                <a:solidFill>
                  <a:schemeClr val="tx1"/>
                </a:solidFill>
              </a:rPr>
              <a:t>World Population Day- </a:t>
            </a:r>
            <a:r>
              <a:rPr lang="en-ZA" dirty="0">
                <a:solidFill>
                  <a:schemeClr val="tx1"/>
                </a:solidFill>
                <a:latin typeface="Calibri"/>
              </a:rPr>
              <a:t>13 October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FF56F-0760-4012-B52D-4E62161079A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48" y="548679"/>
            <a:ext cx="2901101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2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E1B3FE-5029-46B9-A36A-B2FC6A6507EF}"/>
              </a:ext>
            </a:extLst>
          </p:cNvPr>
          <p:cNvGraphicFramePr>
            <a:graphicFrameLocks noGrp="1"/>
          </p:cNvGraphicFramePr>
          <p:nvPr/>
        </p:nvGraphicFramePr>
        <p:xfrm>
          <a:off x="1150620" y="1052354"/>
          <a:ext cx="9984739" cy="5053805"/>
        </p:xfrm>
        <a:graphic>
          <a:graphicData uri="http://schemas.openxmlformats.org/drawingml/2006/table">
            <a:tbl>
              <a:tblPr firstRow="1" firstCol="1" bandRow="1"/>
              <a:tblGrid>
                <a:gridCol w="3851331">
                  <a:extLst>
                    <a:ext uri="{9D8B030D-6E8A-4147-A177-3AD203B41FA5}">
                      <a16:colId xmlns:a16="http://schemas.microsoft.com/office/drawing/2014/main" val="1773075436"/>
                    </a:ext>
                  </a:extLst>
                </a:gridCol>
                <a:gridCol w="605136">
                  <a:extLst>
                    <a:ext uri="{9D8B030D-6E8A-4147-A177-3AD203B41FA5}">
                      <a16:colId xmlns:a16="http://schemas.microsoft.com/office/drawing/2014/main" val="3408722825"/>
                    </a:ext>
                  </a:extLst>
                </a:gridCol>
                <a:gridCol w="1476942">
                  <a:extLst>
                    <a:ext uri="{9D8B030D-6E8A-4147-A177-3AD203B41FA5}">
                      <a16:colId xmlns:a16="http://schemas.microsoft.com/office/drawing/2014/main" val="1259006031"/>
                    </a:ext>
                  </a:extLst>
                </a:gridCol>
                <a:gridCol w="1264117">
                  <a:extLst>
                    <a:ext uri="{9D8B030D-6E8A-4147-A177-3AD203B41FA5}">
                      <a16:colId xmlns:a16="http://schemas.microsoft.com/office/drawing/2014/main" val="663803156"/>
                    </a:ext>
                  </a:extLst>
                </a:gridCol>
                <a:gridCol w="1546174">
                  <a:extLst>
                    <a:ext uri="{9D8B030D-6E8A-4147-A177-3AD203B41FA5}">
                      <a16:colId xmlns:a16="http://schemas.microsoft.com/office/drawing/2014/main" val="1037180943"/>
                    </a:ext>
                  </a:extLst>
                </a:gridCol>
                <a:gridCol w="1241039">
                  <a:extLst>
                    <a:ext uri="{9D8B030D-6E8A-4147-A177-3AD203B41FA5}">
                      <a16:colId xmlns:a16="http://schemas.microsoft.com/office/drawing/2014/main" val="1874537918"/>
                    </a:ext>
                  </a:extLst>
                </a:gridCol>
              </a:tblGrid>
              <a:tr h="316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43883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population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33,372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38,085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43,843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58,582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958232"/>
                  </a:ext>
                </a:extLst>
              </a:tr>
              <a:tr h="380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35,897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41,114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47,416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63,956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865915"/>
                  </a:ext>
                </a:extLst>
              </a:tr>
              <a:tr h="3860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temporary migrants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8,124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11,115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13,517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17,474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190368"/>
                  </a:ext>
                </a:extLst>
              </a:tr>
              <a:tr h="380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4,178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5,981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8,395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12,267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658006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temporary migrants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38530"/>
                  </a:ext>
                </a:extLst>
              </a:tr>
              <a:tr h="316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758054"/>
                  </a:ext>
                </a:extLst>
              </a:tr>
              <a:tr h="285046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the temporary migrants,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737642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 remitted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41153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213551"/>
                  </a:ext>
                </a:extLst>
              </a:tr>
              <a:tr h="322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567315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829028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clothes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175504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685639"/>
                  </a:ext>
                </a:extLst>
              </a:tr>
              <a:tr h="386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 cash amount remitted last month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R471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R662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R1115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R1505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656426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R310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R501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R837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R1097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4301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7DDEB7-C2C8-464C-8E3F-7155CD77839B}"/>
              </a:ext>
            </a:extLst>
          </p:cNvPr>
          <p:cNvSpPr txBox="1"/>
          <p:nvPr/>
        </p:nvSpPr>
        <p:spPr>
          <a:xfrm>
            <a:off x="1879282" y="269925"/>
            <a:ext cx="8433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dirty="0">
                <a:effectLst/>
                <a:ea typeface="Calibri" panose="020F0502020204030204" pitchFamily="34" charset="0"/>
              </a:rPr>
              <a:t>Migration and R</a:t>
            </a:r>
            <a:r>
              <a:rPr lang="en-ZA" sz="2400" dirty="0"/>
              <a:t>emittance – Agincourt -  2002, 2007, 2012</a:t>
            </a:r>
            <a:r>
              <a:rPr lang="en-ZA" sz="2400" dirty="0">
                <a:effectLst/>
                <a:ea typeface="Calibri" panose="020F0502020204030204" pitchFamily="34" charset="0"/>
              </a:rPr>
              <a:t>, 2017 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0BDDE6-1EDB-4331-A878-34FBB5983A5B}"/>
              </a:ext>
            </a:extLst>
          </p:cNvPr>
          <p:cNvSpPr/>
          <p:nvPr/>
        </p:nvSpPr>
        <p:spPr>
          <a:xfrm>
            <a:off x="1150620" y="2773680"/>
            <a:ext cx="9984738" cy="6197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E1B3FE-5029-46B9-A36A-B2FC6A6507EF}"/>
              </a:ext>
            </a:extLst>
          </p:cNvPr>
          <p:cNvGraphicFramePr>
            <a:graphicFrameLocks noGrp="1"/>
          </p:cNvGraphicFramePr>
          <p:nvPr/>
        </p:nvGraphicFramePr>
        <p:xfrm>
          <a:off x="1150620" y="1052354"/>
          <a:ext cx="9984739" cy="5053805"/>
        </p:xfrm>
        <a:graphic>
          <a:graphicData uri="http://schemas.openxmlformats.org/drawingml/2006/table">
            <a:tbl>
              <a:tblPr firstRow="1" firstCol="1" bandRow="1"/>
              <a:tblGrid>
                <a:gridCol w="3851331">
                  <a:extLst>
                    <a:ext uri="{9D8B030D-6E8A-4147-A177-3AD203B41FA5}">
                      <a16:colId xmlns:a16="http://schemas.microsoft.com/office/drawing/2014/main" val="1773075436"/>
                    </a:ext>
                  </a:extLst>
                </a:gridCol>
                <a:gridCol w="605136">
                  <a:extLst>
                    <a:ext uri="{9D8B030D-6E8A-4147-A177-3AD203B41FA5}">
                      <a16:colId xmlns:a16="http://schemas.microsoft.com/office/drawing/2014/main" val="3408722825"/>
                    </a:ext>
                  </a:extLst>
                </a:gridCol>
                <a:gridCol w="1476942">
                  <a:extLst>
                    <a:ext uri="{9D8B030D-6E8A-4147-A177-3AD203B41FA5}">
                      <a16:colId xmlns:a16="http://schemas.microsoft.com/office/drawing/2014/main" val="1259006031"/>
                    </a:ext>
                  </a:extLst>
                </a:gridCol>
                <a:gridCol w="1264117">
                  <a:extLst>
                    <a:ext uri="{9D8B030D-6E8A-4147-A177-3AD203B41FA5}">
                      <a16:colId xmlns:a16="http://schemas.microsoft.com/office/drawing/2014/main" val="663803156"/>
                    </a:ext>
                  </a:extLst>
                </a:gridCol>
                <a:gridCol w="1546174">
                  <a:extLst>
                    <a:ext uri="{9D8B030D-6E8A-4147-A177-3AD203B41FA5}">
                      <a16:colId xmlns:a16="http://schemas.microsoft.com/office/drawing/2014/main" val="1037180943"/>
                    </a:ext>
                  </a:extLst>
                </a:gridCol>
                <a:gridCol w="1241039">
                  <a:extLst>
                    <a:ext uri="{9D8B030D-6E8A-4147-A177-3AD203B41FA5}">
                      <a16:colId xmlns:a16="http://schemas.microsoft.com/office/drawing/2014/main" val="1874537918"/>
                    </a:ext>
                  </a:extLst>
                </a:gridCol>
              </a:tblGrid>
              <a:tr h="316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43883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population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33,372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38,085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43,843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58,582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958232"/>
                  </a:ext>
                </a:extLst>
              </a:tr>
              <a:tr h="380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35,897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41,114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47,416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63,956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865915"/>
                  </a:ext>
                </a:extLst>
              </a:tr>
              <a:tr h="3860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temporary migrants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8,124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11,115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13,517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17,474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190368"/>
                  </a:ext>
                </a:extLst>
              </a:tr>
              <a:tr h="380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4,178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5,981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8,395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12,267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658006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temporary migrants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38530"/>
                  </a:ext>
                </a:extLst>
              </a:tr>
              <a:tr h="316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758054"/>
                  </a:ext>
                </a:extLst>
              </a:tr>
              <a:tr h="285046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the temporary migrants,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737642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 remitted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41153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213551"/>
                  </a:ext>
                </a:extLst>
              </a:tr>
              <a:tr h="322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567315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829028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clothes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175504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685639"/>
                  </a:ext>
                </a:extLst>
              </a:tr>
              <a:tr h="386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 cash amount remitted last month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R471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R662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R1115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R1505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656426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R310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R501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R837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R1097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4301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7DDEB7-C2C8-464C-8E3F-7155CD77839B}"/>
              </a:ext>
            </a:extLst>
          </p:cNvPr>
          <p:cNvSpPr txBox="1"/>
          <p:nvPr/>
        </p:nvSpPr>
        <p:spPr>
          <a:xfrm>
            <a:off x="1879282" y="269925"/>
            <a:ext cx="8433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dirty="0">
                <a:effectLst/>
                <a:ea typeface="Calibri" panose="020F0502020204030204" pitchFamily="34" charset="0"/>
              </a:rPr>
              <a:t>Migration and R</a:t>
            </a:r>
            <a:r>
              <a:rPr lang="en-ZA" sz="2400" dirty="0"/>
              <a:t>emittance – Agincourt -  2002, 2007, 2012</a:t>
            </a:r>
            <a:r>
              <a:rPr lang="en-ZA" sz="2400" dirty="0">
                <a:effectLst/>
                <a:ea typeface="Calibri" panose="020F0502020204030204" pitchFamily="34" charset="0"/>
              </a:rPr>
              <a:t>, 2017 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8BBC4-BE42-4ECF-8B6E-5AD1794EF5F6}"/>
              </a:ext>
            </a:extLst>
          </p:cNvPr>
          <p:cNvSpPr/>
          <p:nvPr/>
        </p:nvSpPr>
        <p:spPr>
          <a:xfrm>
            <a:off x="1150619" y="3663404"/>
            <a:ext cx="9984739" cy="5791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8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E1B3FE-5029-46B9-A36A-B2FC6A650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01334"/>
              </p:ext>
            </p:extLst>
          </p:nvPr>
        </p:nvGraphicFramePr>
        <p:xfrm>
          <a:off x="1150620" y="1052354"/>
          <a:ext cx="9984739" cy="5053805"/>
        </p:xfrm>
        <a:graphic>
          <a:graphicData uri="http://schemas.openxmlformats.org/drawingml/2006/table">
            <a:tbl>
              <a:tblPr firstRow="1" firstCol="1" bandRow="1"/>
              <a:tblGrid>
                <a:gridCol w="3851331">
                  <a:extLst>
                    <a:ext uri="{9D8B030D-6E8A-4147-A177-3AD203B41FA5}">
                      <a16:colId xmlns:a16="http://schemas.microsoft.com/office/drawing/2014/main" val="1773075436"/>
                    </a:ext>
                  </a:extLst>
                </a:gridCol>
                <a:gridCol w="605136">
                  <a:extLst>
                    <a:ext uri="{9D8B030D-6E8A-4147-A177-3AD203B41FA5}">
                      <a16:colId xmlns:a16="http://schemas.microsoft.com/office/drawing/2014/main" val="3408722825"/>
                    </a:ext>
                  </a:extLst>
                </a:gridCol>
                <a:gridCol w="1476942">
                  <a:extLst>
                    <a:ext uri="{9D8B030D-6E8A-4147-A177-3AD203B41FA5}">
                      <a16:colId xmlns:a16="http://schemas.microsoft.com/office/drawing/2014/main" val="1259006031"/>
                    </a:ext>
                  </a:extLst>
                </a:gridCol>
                <a:gridCol w="1264117">
                  <a:extLst>
                    <a:ext uri="{9D8B030D-6E8A-4147-A177-3AD203B41FA5}">
                      <a16:colId xmlns:a16="http://schemas.microsoft.com/office/drawing/2014/main" val="663803156"/>
                    </a:ext>
                  </a:extLst>
                </a:gridCol>
                <a:gridCol w="1546174">
                  <a:extLst>
                    <a:ext uri="{9D8B030D-6E8A-4147-A177-3AD203B41FA5}">
                      <a16:colId xmlns:a16="http://schemas.microsoft.com/office/drawing/2014/main" val="1037180943"/>
                    </a:ext>
                  </a:extLst>
                </a:gridCol>
                <a:gridCol w="1241039">
                  <a:extLst>
                    <a:ext uri="{9D8B030D-6E8A-4147-A177-3AD203B41FA5}">
                      <a16:colId xmlns:a16="http://schemas.microsoft.com/office/drawing/2014/main" val="1874537918"/>
                    </a:ext>
                  </a:extLst>
                </a:gridCol>
              </a:tblGrid>
              <a:tr h="316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43883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Full population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33,372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38,085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43,843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58,582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958232"/>
                  </a:ext>
                </a:extLst>
              </a:tr>
              <a:tr h="380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35,897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41,114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47,416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63,956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865915"/>
                  </a:ext>
                </a:extLst>
              </a:tr>
              <a:tr h="3860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temporary migrants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8,124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11,115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13,517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17,474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190368"/>
                  </a:ext>
                </a:extLst>
              </a:tr>
              <a:tr h="380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n-US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4,178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5,981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8,395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12,267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658006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temporary migrants 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38530"/>
                  </a:ext>
                </a:extLst>
              </a:tr>
              <a:tr h="316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758054"/>
                  </a:ext>
                </a:extLst>
              </a:tr>
              <a:tr h="285046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 the temporary migrants,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737642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 remitted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41153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213551"/>
                  </a:ext>
                </a:extLst>
              </a:tr>
              <a:tr h="3227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567315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829028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clothes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175504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685639"/>
                  </a:ext>
                </a:extLst>
              </a:tr>
              <a:tr h="386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 cash amount remitted last month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R471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R662</a:t>
                      </a:r>
                      <a:endParaRPr lang="en-US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R1115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R1505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656426"/>
                  </a:ext>
                </a:extLst>
              </a:tr>
              <a:tr h="285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R310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R501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R837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R1097</a:t>
                      </a:r>
                      <a:endParaRPr lang="en-US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4301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A7DDEB7-C2C8-464C-8E3F-7155CD77839B}"/>
              </a:ext>
            </a:extLst>
          </p:cNvPr>
          <p:cNvSpPr txBox="1"/>
          <p:nvPr/>
        </p:nvSpPr>
        <p:spPr>
          <a:xfrm>
            <a:off x="1879282" y="269925"/>
            <a:ext cx="8433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dirty="0">
                <a:effectLst/>
                <a:ea typeface="Calibri" panose="020F0502020204030204" pitchFamily="34" charset="0"/>
              </a:rPr>
              <a:t>Migration and R</a:t>
            </a:r>
            <a:r>
              <a:rPr lang="en-ZA" sz="2400" dirty="0"/>
              <a:t>emittance – Agincourt -  2002, 2007, 2012</a:t>
            </a:r>
            <a:r>
              <a:rPr lang="en-ZA" sz="2400" dirty="0">
                <a:effectLst/>
                <a:ea typeface="Calibri" panose="020F0502020204030204" pitchFamily="34" charset="0"/>
              </a:rPr>
              <a:t>, 2017 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0BDDE6-1EDB-4331-A878-34FBB5983A5B}"/>
              </a:ext>
            </a:extLst>
          </p:cNvPr>
          <p:cNvSpPr/>
          <p:nvPr/>
        </p:nvSpPr>
        <p:spPr>
          <a:xfrm>
            <a:off x="1150621" y="5473336"/>
            <a:ext cx="9984738" cy="61976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74AEAD-0EC8-4F1E-B134-AB9F16A31A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3280"/>
            <a:ext cx="10591800" cy="58813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65453-462F-49CF-95A5-E3A516E22861}"/>
              </a:ext>
            </a:extLst>
          </p:cNvPr>
          <p:cNvSpPr txBox="1"/>
          <p:nvPr/>
        </p:nvSpPr>
        <p:spPr>
          <a:xfrm>
            <a:off x="1960880" y="133350"/>
            <a:ext cx="893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Type of work – male and female – Agincourt 2000 and 2012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B6E3C0-DDDA-4DB6-899C-5E2B35CBC547}"/>
              </a:ext>
            </a:extLst>
          </p:cNvPr>
          <p:cNvSpPr/>
          <p:nvPr/>
        </p:nvSpPr>
        <p:spPr>
          <a:xfrm>
            <a:off x="2245996" y="1453786"/>
            <a:ext cx="4173854" cy="298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A2EA8-B5DE-4EC4-AA96-D65D5283F012}"/>
              </a:ext>
            </a:extLst>
          </p:cNvPr>
          <p:cNvSpPr/>
          <p:nvPr/>
        </p:nvSpPr>
        <p:spPr>
          <a:xfrm>
            <a:off x="7522846" y="1469297"/>
            <a:ext cx="4173854" cy="2988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25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74AEAD-0EC8-4F1E-B134-AB9F16A31A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3280"/>
            <a:ext cx="10591800" cy="58813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65453-462F-49CF-95A5-E3A516E22861}"/>
              </a:ext>
            </a:extLst>
          </p:cNvPr>
          <p:cNvSpPr txBox="1"/>
          <p:nvPr/>
        </p:nvSpPr>
        <p:spPr>
          <a:xfrm>
            <a:off x="1960880" y="133350"/>
            <a:ext cx="8937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Type of work – male and female – Agincourt 2000 and 2012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49E2FB-E8A2-42DB-A4FB-B96A29DFAD98}"/>
              </a:ext>
            </a:extLst>
          </p:cNvPr>
          <p:cNvSpPr/>
          <p:nvPr/>
        </p:nvSpPr>
        <p:spPr>
          <a:xfrm>
            <a:off x="2245996" y="2652735"/>
            <a:ext cx="4173854" cy="55719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613615-6CEA-4FB8-8E11-360EA382E752}"/>
              </a:ext>
            </a:extLst>
          </p:cNvPr>
          <p:cNvSpPr/>
          <p:nvPr/>
        </p:nvSpPr>
        <p:spPr>
          <a:xfrm>
            <a:off x="7560946" y="1787796"/>
            <a:ext cx="4173854" cy="298814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0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574323-0E12-4386-9B30-AC2FDBBB4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7" t="22676" r="22614" b="46815"/>
          <a:stretch/>
        </p:blipFill>
        <p:spPr>
          <a:xfrm>
            <a:off x="1584277" y="795201"/>
            <a:ext cx="8275941" cy="29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EC531-C194-4E3D-AD69-E5C03E701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97" t="58312" r="22614" b="13102"/>
          <a:stretch/>
        </p:blipFill>
        <p:spPr>
          <a:xfrm>
            <a:off x="1532927" y="3700325"/>
            <a:ext cx="8327291" cy="2738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4C1C28-9F18-4F0E-A723-51108109852D}"/>
              </a:ext>
            </a:extLst>
          </p:cNvPr>
          <p:cNvSpPr txBox="1"/>
          <p:nvPr/>
        </p:nvSpPr>
        <p:spPr>
          <a:xfrm>
            <a:off x="1344795" y="52587"/>
            <a:ext cx="95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Trends 2000-2017   different migration types (SAPRIN)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80803-CC12-43A0-8453-833A51A186BA}"/>
              </a:ext>
            </a:extLst>
          </p:cNvPr>
          <p:cNvSpPr txBox="1"/>
          <p:nvPr/>
        </p:nvSpPr>
        <p:spPr>
          <a:xfrm>
            <a:off x="85725" y="1014619"/>
            <a:ext cx="147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Definitive </a:t>
            </a:r>
          </a:p>
          <a:p>
            <a:r>
              <a:rPr lang="en-US" dirty="0"/>
              <a:t>out-migration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B1368-317C-410A-B345-9E03E4D2D64B}"/>
              </a:ext>
            </a:extLst>
          </p:cNvPr>
          <p:cNvSpPr txBox="1"/>
          <p:nvPr/>
        </p:nvSpPr>
        <p:spPr>
          <a:xfrm>
            <a:off x="85725" y="3567318"/>
            <a:ext cx="147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Temporary</a:t>
            </a:r>
          </a:p>
          <a:p>
            <a:r>
              <a:rPr lang="en-US" dirty="0"/>
              <a:t>out-migration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9C6015-D9C8-4DE2-BF91-B84C189AA484}"/>
              </a:ext>
            </a:extLst>
          </p:cNvPr>
          <p:cNvSpPr txBox="1"/>
          <p:nvPr/>
        </p:nvSpPr>
        <p:spPr>
          <a:xfrm>
            <a:off x="10001250" y="3567318"/>
            <a:ext cx="1333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Temporary</a:t>
            </a:r>
          </a:p>
          <a:p>
            <a:r>
              <a:rPr lang="en-US" dirty="0"/>
              <a:t>In-migration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2158B-C642-467B-98D0-BE72E5FA1949}"/>
              </a:ext>
            </a:extLst>
          </p:cNvPr>
          <p:cNvSpPr txBox="1"/>
          <p:nvPr/>
        </p:nvSpPr>
        <p:spPr>
          <a:xfrm>
            <a:off x="9879326" y="996253"/>
            <a:ext cx="1333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Definitive </a:t>
            </a:r>
          </a:p>
          <a:p>
            <a:r>
              <a:rPr lang="en-US" dirty="0"/>
              <a:t>in-migration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A4554B-379D-4D31-9BA4-52A725CB35AE}"/>
              </a:ext>
            </a:extLst>
          </p:cNvPr>
          <p:cNvSpPr txBox="1"/>
          <p:nvPr/>
        </p:nvSpPr>
        <p:spPr>
          <a:xfrm>
            <a:off x="10608403" y="180230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N=300 000</a:t>
            </a:r>
          </a:p>
        </p:txBody>
      </p:sp>
    </p:spTree>
    <p:extLst>
      <p:ext uri="{BB962C8B-B14F-4D97-AF65-F5344CB8AC3E}">
        <p14:creationId xmlns:p14="http://schemas.microsoft.com/office/powerpoint/2010/main" val="61816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761" y="199837"/>
            <a:ext cx="9472364" cy="1143000"/>
          </a:xfrm>
        </p:spPr>
        <p:txBody>
          <a:bodyPr>
            <a:normAutofit/>
          </a:bodyPr>
          <a:lstStyle/>
          <a:p>
            <a:r>
              <a:rPr lang="en-ZA" sz="4000" b="1" dirty="0"/>
              <a:t>Migrant Health Follow-Up Study (Agincourt)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784210" y="1484785"/>
            <a:ext cx="8632271" cy="774591"/>
            <a:chOff x="323528" y="2420888"/>
            <a:chExt cx="2376264" cy="1763325"/>
          </a:xfrm>
        </p:grpSpPr>
        <p:sp>
          <p:nvSpPr>
            <p:cNvPr id="11" name="Rectangle 10"/>
            <p:cNvSpPr/>
            <p:nvPr/>
          </p:nvSpPr>
          <p:spPr>
            <a:xfrm>
              <a:off x="323528" y="2420888"/>
              <a:ext cx="2376264" cy="176332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2847132"/>
              <a:ext cx="2376264" cy="91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>
                  <a:solidFill>
                    <a:prstClr val="black"/>
                  </a:solidFill>
                  <a:latin typeface="Calibri"/>
                </a:rPr>
                <a:t>Agincourt Health and Socio-Demographic Surveillance System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503712" y="2569881"/>
            <a:ext cx="3744416" cy="1763325"/>
            <a:chOff x="3347864" y="2400317"/>
            <a:chExt cx="2016224" cy="1763325"/>
          </a:xfrm>
        </p:grpSpPr>
        <p:sp>
          <p:nvSpPr>
            <p:cNvPr id="10" name="Rectangle 9"/>
            <p:cNvSpPr/>
            <p:nvPr/>
          </p:nvSpPr>
          <p:spPr>
            <a:xfrm>
              <a:off x="3347864" y="2400317"/>
              <a:ext cx="2016224" cy="17633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47864" y="2751311"/>
              <a:ext cx="2016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solidFill>
                    <a:prstClr val="black"/>
                  </a:solidFill>
                  <a:latin typeface="Calibri"/>
                </a:rPr>
                <a:t>Migrant Health Follow-Up Study (MHFUS)</a:t>
              </a:r>
            </a:p>
            <a:p>
              <a:pPr algn="ctr"/>
              <a:endParaRPr lang="en-ZA" b="1" dirty="0">
                <a:solidFill>
                  <a:prstClr val="black"/>
                </a:solidFill>
                <a:latin typeface="Calibri"/>
              </a:endParaRPr>
            </a:p>
            <a:p>
              <a:pPr algn="ctr"/>
              <a:r>
                <a:rPr lang="en-ZA" b="1" dirty="0">
                  <a:solidFill>
                    <a:prstClr val="black"/>
                  </a:solidFill>
                  <a:latin typeface="Calibri"/>
                </a:rPr>
                <a:t>3800 individuals aged 18 - 40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304332" y="5906128"/>
            <a:ext cx="2015385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prstClr val="black"/>
                </a:solidFill>
                <a:latin typeface="Calibri"/>
              </a:rPr>
              <a:t>Health status</a:t>
            </a:r>
            <a:r>
              <a:rPr lang="en-ZA" sz="1600" b="1">
                <a:solidFill>
                  <a:prstClr val="black"/>
                </a:solidFill>
                <a:latin typeface="Calibri"/>
              </a:rPr>
              <a:t>: BP, BMI, HIV,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Diabetes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22951" y="5909838"/>
            <a:ext cx="2015385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prstClr val="black"/>
                </a:solidFill>
                <a:latin typeface="Calibri"/>
              </a:rPr>
              <a:t>Employment and residence history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079681" y="2605245"/>
            <a:ext cx="2015385" cy="64807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prstClr val="black"/>
                </a:solidFill>
                <a:latin typeface="Calibri"/>
              </a:rPr>
              <a:t>Non-migrants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079681" y="3424979"/>
            <a:ext cx="2015385" cy="64807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prstClr val="black"/>
                </a:solidFill>
                <a:latin typeface="Calibri"/>
              </a:rPr>
              <a:t>Migrants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248129" y="3740608"/>
            <a:ext cx="83965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240880" y="2937622"/>
            <a:ext cx="8388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83632" y="4665712"/>
            <a:ext cx="6156528" cy="64807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prstClr val="black"/>
                </a:solidFill>
                <a:latin typeface="Calibri"/>
              </a:rPr>
              <a:t>Five data collection waves</a:t>
            </a:r>
          </a:p>
          <a:p>
            <a:pPr algn="ctr"/>
            <a:r>
              <a:rPr lang="en-ZA" b="1" dirty="0">
                <a:solidFill>
                  <a:prstClr val="black"/>
                </a:solidFill>
                <a:latin typeface="Calibri"/>
              </a:rPr>
              <a:t>(face-to-face and telephone)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04590" y="4333204"/>
            <a:ext cx="209251" cy="3199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240975" y="4333204"/>
            <a:ext cx="334552" cy="3199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151785" y="4345780"/>
            <a:ext cx="1" cy="3199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456041" y="4336378"/>
            <a:ext cx="1" cy="3199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375920" y="4345780"/>
            <a:ext cx="1" cy="3199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808053" y="5906128"/>
            <a:ext cx="1407543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prstClr val="black"/>
                </a:solidFill>
                <a:latin typeface="Calibri"/>
              </a:rPr>
              <a:t>SES and remittances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899483" y="5906128"/>
            <a:ext cx="1407600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prstClr val="black"/>
                </a:solidFill>
                <a:latin typeface="Calibri"/>
              </a:rPr>
              <a:t>Health care utilisation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408251" y="5909838"/>
            <a:ext cx="1404000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prstClr val="black"/>
                </a:solidFill>
                <a:latin typeface="Calibri"/>
              </a:rPr>
              <a:t>Health-related behaviours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6091242" y="2259375"/>
            <a:ext cx="1" cy="3199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2444062" y="5313784"/>
            <a:ext cx="339571" cy="5634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8918831" y="5297240"/>
            <a:ext cx="485976" cy="59201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511824" y="5325592"/>
            <a:ext cx="0" cy="5684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087783" y="5325592"/>
            <a:ext cx="0" cy="5684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12024" y="5323201"/>
            <a:ext cx="0" cy="5684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09" y="98604"/>
            <a:ext cx="10193982" cy="114300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atin typeface="+mn-lt"/>
                <a:cs typeface="Arial" panose="020B0604020202020204" pitchFamily="34" charset="0"/>
              </a:rPr>
              <a:t>Agincourt study site and migrant destinations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6360" r="8298" b="8595"/>
          <a:stretch/>
        </p:blipFill>
        <p:spPr bwMode="auto">
          <a:xfrm>
            <a:off x="1859659" y="971550"/>
            <a:ext cx="4223391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51901" y="1697782"/>
            <a:ext cx="3384376" cy="2808312"/>
            <a:chOff x="0" y="0"/>
            <a:chExt cx="4162425" cy="3505200"/>
          </a:xfrm>
        </p:grpSpPr>
        <p:pic>
          <p:nvPicPr>
            <p:cNvPr id="13" name="742017f0-f0cc-473c-9d18-c91b3e0948c5" descr="063802F5-7E09-4A6E-B582-A59C39827085@dhcp4"/>
            <p:cNvPicPr>
              <a:picLocks noChangeAspect="1" noChangeArrowheads="1"/>
            </p:cNvPicPr>
            <p:nvPr/>
          </p:nvPicPr>
          <p:blipFill>
            <a:blip r:embed="rId4" cstate="print"/>
            <a:srcRect b="3059"/>
            <a:stretch>
              <a:fillRect/>
            </a:stretch>
          </p:blipFill>
          <p:spPr bwMode="auto">
            <a:xfrm>
              <a:off x="0" y="0"/>
              <a:ext cx="4162425" cy="3505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3505200" y="1066800"/>
              <a:ext cx="304800" cy="533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>
            <a:cxnSpLocks/>
            <a:endCxn id="14" idx="2"/>
          </p:cNvCxnSpPr>
          <p:nvPr/>
        </p:nvCxnSpPr>
        <p:spPr>
          <a:xfrm flipV="1">
            <a:off x="3362325" y="2766162"/>
            <a:ext cx="6339577" cy="1501038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52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1A45F-F97E-4204-B4EA-FEEE069D9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263317"/>
            <a:ext cx="8153400" cy="50422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ACED5A-AE1B-479A-A8F9-E0D8C14FFA25}"/>
              </a:ext>
            </a:extLst>
          </p:cNvPr>
          <p:cNvSpPr txBox="1"/>
          <p:nvPr/>
        </p:nvSpPr>
        <p:spPr>
          <a:xfrm>
            <a:off x="2152650" y="552450"/>
            <a:ext cx="836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Migration status changes  -  2018/2019 vs 2019/2020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11EE9-0BF6-414E-9A98-FAD4C41C50F0}"/>
              </a:ext>
            </a:extLst>
          </p:cNvPr>
          <p:cNvSpPr txBox="1"/>
          <p:nvPr/>
        </p:nvSpPr>
        <p:spPr>
          <a:xfrm>
            <a:off x="10715625" y="1263317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MHFUS, </a:t>
            </a:r>
          </a:p>
          <a:p>
            <a:r>
              <a:rPr lang="en-US" dirty="0"/>
              <a:t>N=2971</a:t>
            </a:r>
          </a:p>
        </p:txBody>
      </p:sp>
    </p:spTree>
    <p:extLst>
      <p:ext uri="{BB962C8B-B14F-4D97-AF65-F5344CB8AC3E}">
        <p14:creationId xmlns:p14="http://schemas.microsoft.com/office/powerpoint/2010/main" val="3419082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44E410-30B0-48CC-B1D9-D024C9BC78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190626"/>
            <a:ext cx="9143999" cy="528637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0A6049-53C1-4565-92EF-8C9D3385DDCD}"/>
              </a:ext>
            </a:extLst>
          </p:cNvPr>
          <p:cNvSpPr txBox="1"/>
          <p:nvPr/>
        </p:nvSpPr>
        <p:spPr>
          <a:xfrm>
            <a:off x="1400175" y="196632"/>
            <a:ext cx="7915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Z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Employment status in 2020 among those who were employed in 2019,  by migration status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7E5E9-C471-4193-A823-0B512CD272E0}"/>
              </a:ext>
            </a:extLst>
          </p:cNvPr>
          <p:cNvSpPr txBox="1"/>
          <p:nvPr/>
        </p:nvSpPr>
        <p:spPr>
          <a:xfrm>
            <a:off x="10791825" y="1190626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MHFUS, </a:t>
            </a:r>
          </a:p>
          <a:p>
            <a:r>
              <a:rPr lang="en-US" dirty="0"/>
              <a:t>N=1360</a:t>
            </a:r>
          </a:p>
        </p:txBody>
      </p:sp>
    </p:spTree>
    <p:extLst>
      <p:ext uri="{BB962C8B-B14F-4D97-AF65-F5344CB8AC3E}">
        <p14:creationId xmlns:p14="http://schemas.microsoft.com/office/powerpoint/2010/main" val="204268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88B4-6BF9-4969-87D8-3E08830A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EFD67-9C66-47CC-B11B-57833CA26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 youth bulge what are the population dynamics?</a:t>
            </a:r>
          </a:p>
          <a:p>
            <a:pPr lvl="1"/>
            <a:r>
              <a:rPr lang="en-US" dirty="0"/>
              <a:t>Census 2011</a:t>
            </a:r>
          </a:p>
          <a:p>
            <a:pPr lvl="1"/>
            <a:r>
              <a:rPr lang="en-US" dirty="0"/>
              <a:t>SAPRIN 2000-2018 (animation)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High levels of temporary migration among youth</a:t>
            </a:r>
          </a:p>
          <a:p>
            <a:pPr lvl="1"/>
            <a:r>
              <a:rPr lang="en-US" dirty="0"/>
              <a:t>Types of migration – age and sex profiles and trends (SAPRIN)</a:t>
            </a:r>
          </a:p>
          <a:p>
            <a:pPr lvl="1"/>
            <a:r>
              <a:rPr lang="en-US" dirty="0"/>
              <a:t>Youth migration and employment (Agincourt HDSS)</a:t>
            </a:r>
          </a:p>
          <a:p>
            <a:pPr lvl="1"/>
            <a:endParaRPr lang="en-US" dirty="0"/>
          </a:p>
          <a:p>
            <a:r>
              <a:rPr lang="en-US" dirty="0"/>
              <a:t>Impact of COVID-19 epidemic and lockdown measures</a:t>
            </a:r>
          </a:p>
          <a:p>
            <a:pPr lvl="1"/>
            <a:r>
              <a:rPr lang="en-US" dirty="0"/>
              <a:t>Migrant Health Follow-up Study (MHFUS)</a:t>
            </a:r>
          </a:p>
        </p:txBody>
      </p:sp>
    </p:spTree>
    <p:extLst>
      <p:ext uri="{BB962C8B-B14F-4D97-AF65-F5344CB8AC3E}">
        <p14:creationId xmlns:p14="http://schemas.microsoft.com/office/powerpoint/2010/main" val="77298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F27E-69D9-4798-BCDA-2C55456D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42C74-8716-4D60-991B-A138C5673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690688"/>
            <a:ext cx="11182350" cy="435133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Temporary migration remains crucial for rural youth to enter employment</a:t>
            </a:r>
          </a:p>
          <a:p>
            <a:pPr>
              <a:spcBef>
                <a:spcPts val="2400"/>
              </a:spcBef>
            </a:pPr>
            <a:r>
              <a:rPr lang="en-US" dirty="0"/>
              <a:t>Type of work is changing, less farm work and more unskilled labour</a:t>
            </a:r>
          </a:p>
          <a:p>
            <a:pPr>
              <a:spcBef>
                <a:spcPts val="2400"/>
              </a:spcBef>
            </a:pPr>
            <a:r>
              <a:rPr lang="en-US" dirty="0"/>
              <a:t>Permanent migration trends reducing, temporary migration trends stable</a:t>
            </a:r>
          </a:p>
          <a:p>
            <a:pPr>
              <a:spcBef>
                <a:spcPts val="2400"/>
              </a:spcBef>
            </a:pPr>
            <a:r>
              <a:rPr lang="en-US" dirty="0"/>
              <a:t>Covid and lockdown impacted young people’s ability to migrate</a:t>
            </a:r>
          </a:p>
          <a:p>
            <a:pPr>
              <a:spcBef>
                <a:spcPts val="2400"/>
              </a:spcBef>
            </a:pPr>
            <a:r>
              <a:rPr lang="en-US" dirty="0"/>
              <a:t>We must make migration easier and safer to enhance the dividend of the youth bulge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7C9D1-1938-4D5B-8231-AD069B713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" t="1371" r="2151" b="8806"/>
          <a:stretch/>
        </p:blipFill>
        <p:spPr>
          <a:xfrm>
            <a:off x="200025" y="1162050"/>
            <a:ext cx="11191875" cy="5543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9916B-C8E7-437A-89B0-712525A0CFDD}"/>
              </a:ext>
            </a:extLst>
          </p:cNvPr>
          <p:cNvSpPr txBox="1"/>
          <p:nvPr/>
        </p:nvSpPr>
        <p:spPr>
          <a:xfrm>
            <a:off x="2319688" y="238125"/>
            <a:ext cx="7090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South Africa national population – Census 2011</a:t>
            </a:r>
          </a:p>
        </p:txBody>
      </p:sp>
    </p:spTree>
    <p:extLst>
      <p:ext uri="{BB962C8B-B14F-4D97-AF65-F5344CB8AC3E}">
        <p14:creationId xmlns:p14="http://schemas.microsoft.com/office/powerpoint/2010/main" val="206289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933AC7D-63AA-4297-9FBA-0135AA219FFE}"/>
              </a:ext>
            </a:extLst>
          </p:cNvPr>
          <p:cNvGrpSpPr/>
          <p:nvPr/>
        </p:nvGrpSpPr>
        <p:grpSpPr>
          <a:xfrm>
            <a:off x="6492103" y="1184229"/>
            <a:ext cx="5250097" cy="3857150"/>
            <a:chOff x="6442614" y="869283"/>
            <a:chExt cx="5630518" cy="42078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C6B5B0-072B-457B-B9FD-A9BEE9CA6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2614" y="869283"/>
              <a:ext cx="5630518" cy="4207813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78BF689-92F0-4AC7-B620-709CC713D316}"/>
                </a:ext>
              </a:extLst>
            </p:cNvPr>
            <p:cNvGrpSpPr/>
            <p:nvPr/>
          </p:nvGrpSpPr>
          <p:grpSpPr>
            <a:xfrm>
              <a:off x="9303708" y="919698"/>
              <a:ext cx="2631375" cy="2108032"/>
              <a:chOff x="9303708" y="919698"/>
              <a:chExt cx="2631375" cy="2108032"/>
            </a:xfrm>
          </p:grpSpPr>
          <p:pic>
            <p:nvPicPr>
              <p:cNvPr id="19" name="Graphic 18" descr="Marker">
                <a:extLst>
                  <a:ext uri="{FF2B5EF4-FFF2-40B4-BE49-F238E27FC236}">
                    <a16:creationId xmlns:a16="http://schemas.microsoft.com/office/drawing/2014/main" id="{862D8B4F-8C68-428F-9B2D-35F0B99E78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475357" y="919698"/>
                <a:ext cx="674886" cy="674886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87DDB-5B63-4E02-91DB-5467AACC5DA0}"/>
                  </a:ext>
                </a:extLst>
              </p:cNvPr>
              <p:cNvSpPr txBox="1"/>
              <p:nvPr/>
            </p:nvSpPr>
            <p:spPr>
              <a:xfrm>
                <a:off x="9303708" y="940151"/>
                <a:ext cx="1358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>
                  <a:defRPr sz="1600" b="1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DIMAMO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Peri-urban</a:t>
                </a:r>
              </a:p>
            </p:txBody>
          </p:sp>
          <p:pic>
            <p:nvPicPr>
              <p:cNvPr id="21" name="Graphic 20" descr="Marker">
                <a:extLst>
                  <a:ext uri="{FF2B5EF4-FFF2-40B4-BE49-F238E27FC236}">
                    <a16:creationId xmlns:a16="http://schemas.microsoft.com/office/drawing/2014/main" id="{8DA9F136-809B-4C4E-BD30-70C276A9C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967917" y="1226068"/>
                <a:ext cx="674886" cy="674886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34105D-3985-4807-8D44-35FBB9BE06F3}"/>
                  </a:ext>
                </a:extLst>
              </p:cNvPr>
              <p:cNvSpPr txBox="1"/>
              <p:nvPr/>
            </p:nvSpPr>
            <p:spPr>
              <a:xfrm>
                <a:off x="9947182" y="1517792"/>
                <a:ext cx="1358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>
                  <a:defRPr sz="1600" b="1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Agincourt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Rural</a:t>
                </a:r>
              </a:p>
            </p:txBody>
          </p:sp>
          <p:pic>
            <p:nvPicPr>
              <p:cNvPr id="23" name="Graphic 22" descr="Marker">
                <a:extLst>
                  <a:ext uri="{FF2B5EF4-FFF2-40B4-BE49-F238E27FC236}">
                    <a16:creationId xmlns:a16="http://schemas.microsoft.com/office/drawing/2014/main" id="{1689FC5B-9C37-447C-84E5-214C58A30D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260197" y="2352844"/>
                <a:ext cx="674886" cy="674886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1D2CFC-4E36-41F7-95D3-51F325311871}"/>
                  </a:ext>
                </a:extLst>
              </p:cNvPr>
              <p:cNvSpPr txBox="1"/>
              <p:nvPr/>
            </p:nvSpPr>
            <p:spPr>
              <a:xfrm>
                <a:off x="9841874" y="2338817"/>
                <a:ext cx="1699824" cy="608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>
                  <a:defRPr sz="1600" b="1"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a:defRPr>
                </a:lvl1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Africa Health RI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Rural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BF77E1-5D11-4A05-9BFB-AEB5AFC505C1}"/>
                </a:ext>
              </a:extLst>
            </p:cNvPr>
            <p:cNvGrpSpPr/>
            <p:nvPr/>
          </p:nvGrpSpPr>
          <p:grpSpPr>
            <a:xfrm>
              <a:off x="6847526" y="1677958"/>
              <a:ext cx="3783846" cy="3178085"/>
              <a:chOff x="6847526" y="1677958"/>
              <a:chExt cx="3783846" cy="3178085"/>
            </a:xfrm>
          </p:grpSpPr>
          <p:pic>
            <p:nvPicPr>
              <p:cNvPr id="15" name="Graphic 14" descr="Marker">
                <a:extLst>
                  <a:ext uri="{FF2B5EF4-FFF2-40B4-BE49-F238E27FC236}">
                    <a16:creationId xmlns:a16="http://schemas.microsoft.com/office/drawing/2014/main" id="{3581695A-C599-4CB2-8853-EBE5E1C31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56486" y="1677958"/>
                <a:ext cx="674886" cy="67488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1DE27CE-07CA-4D71-B452-8A8113FDC717}"/>
                  </a:ext>
                </a:extLst>
              </p:cNvPr>
              <p:cNvSpPr txBox="1"/>
              <p:nvPr/>
            </p:nvSpPr>
            <p:spPr>
              <a:xfrm>
                <a:off x="8809270" y="1713394"/>
                <a:ext cx="1358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Gauteng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Urban</a:t>
                </a:r>
              </a:p>
            </p:txBody>
          </p:sp>
          <p:pic>
            <p:nvPicPr>
              <p:cNvPr id="17" name="Graphic 16" descr="Marker">
                <a:extLst>
                  <a:ext uri="{FF2B5EF4-FFF2-40B4-BE49-F238E27FC236}">
                    <a16:creationId xmlns:a16="http://schemas.microsoft.com/office/drawing/2014/main" id="{E5A4C273-91EE-4410-8A0A-AD8BBD2525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847526" y="4181157"/>
                <a:ext cx="674886" cy="674886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E02A21-6A56-472A-A1F4-BA82C65EC83D}"/>
                  </a:ext>
                </a:extLst>
              </p:cNvPr>
              <p:cNvSpPr txBox="1"/>
              <p:nvPr/>
            </p:nvSpPr>
            <p:spPr>
              <a:xfrm>
                <a:off x="7280916" y="4226212"/>
                <a:ext cx="1358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Cape Town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Urban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ADBA73-1170-41E5-B665-BBB05DF37ACF}"/>
                </a:ext>
              </a:extLst>
            </p:cNvPr>
            <p:cNvGrpSpPr/>
            <p:nvPr/>
          </p:nvGrpSpPr>
          <p:grpSpPr>
            <a:xfrm>
              <a:off x="8866115" y="2855371"/>
              <a:ext cx="2698328" cy="1427295"/>
              <a:chOff x="8866115" y="2855371"/>
              <a:chExt cx="2698328" cy="1427295"/>
            </a:xfrm>
          </p:grpSpPr>
          <p:pic>
            <p:nvPicPr>
              <p:cNvPr id="11" name="Graphic 10" descr="Marker">
                <a:extLst>
                  <a:ext uri="{FF2B5EF4-FFF2-40B4-BE49-F238E27FC236}">
                    <a16:creationId xmlns:a16="http://schemas.microsoft.com/office/drawing/2014/main" id="{4826CE34-62C3-43AA-AC4F-C9B6C4CF9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889557" y="2855371"/>
                <a:ext cx="674886" cy="67488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C16001-3EEE-4EF1-AA91-EDF85F281308}"/>
                  </a:ext>
                </a:extLst>
              </p:cNvPr>
              <p:cNvSpPr txBox="1"/>
              <p:nvPr/>
            </p:nvSpPr>
            <p:spPr>
              <a:xfrm>
                <a:off x="9792065" y="2998030"/>
                <a:ext cx="1358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eThekwini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Urban</a:t>
                </a:r>
              </a:p>
            </p:txBody>
          </p:sp>
          <p:pic>
            <p:nvPicPr>
              <p:cNvPr id="13" name="Graphic 12" descr="Marker">
                <a:extLst>
                  <a:ext uri="{FF2B5EF4-FFF2-40B4-BE49-F238E27FC236}">
                    <a16:creationId xmlns:a16="http://schemas.microsoft.com/office/drawing/2014/main" id="{1B742218-176C-4781-B8EB-DA674ADD2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982797" y="3607780"/>
                <a:ext cx="674886" cy="674886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2DBDEB-961C-41F4-BDA8-E3FFDA9BA7EF}"/>
                  </a:ext>
                </a:extLst>
              </p:cNvPr>
              <p:cNvSpPr txBox="1"/>
              <p:nvPr/>
            </p:nvSpPr>
            <p:spPr>
              <a:xfrm>
                <a:off x="8866115" y="3649684"/>
                <a:ext cx="13581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Eastern Cape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1" i="0" u="none" strike="noStrike" kern="1200" cap="none" spc="0" normalizeH="0" baseline="0" noProof="0" dirty="0">
                    <a:ln w="3175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Rural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D139EE-E99C-4BC1-9204-07909853ED11}"/>
              </a:ext>
            </a:extLst>
          </p:cNvPr>
          <p:cNvGrpSpPr/>
          <p:nvPr/>
        </p:nvGrpSpPr>
        <p:grpSpPr>
          <a:xfrm>
            <a:off x="6425451" y="5251807"/>
            <a:ext cx="5545064" cy="540000"/>
            <a:chOff x="6425451" y="5251807"/>
            <a:chExt cx="5545064" cy="540000"/>
          </a:xfrm>
        </p:grpSpPr>
        <p:pic>
          <p:nvPicPr>
            <p:cNvPr id="26" name="Graphic 25" descr="Marker">
              <a:extLst>
                <a:ext uri="{FF2B5EF4-FFF2-40B4-BE49-F238E27FC236}">
                  <a16:creationId xmlns:a16="http://schemas.microsoft.com/office/drawing/2014/main" id="{97AEDA44-D087-4BBD-872E-69C7CAB5D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25451" y="5251807"/>
              <a:ext cx="540000" cy="540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31F2FD-3F8E-4D93-AA4A-D66D05E1F470}"/>
                </a:ext>
              </a:extLst>
            </p:cNvPr>
            <p:cNvSpPr txBox="1"/>
            <p:nvPr/>
          </p:nvSpPr>
          <p:spPr>
            <a:xfrm>
              <a:off x="6766559" y="5328777"/>
              <a:ext cx="1650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Existing Nodes</a:t>
              </a:r>
            </a:p>
          </p:txBody>
        </p:sp>
        <p:pic>
          <p:nvPicPr>
            <p:cNvPr id="28" name="Graphic 27" descr="Marker">
              <a:extLst>
                <a:ext uri="{FF2B5EF4-FFF2-40B4-BE49-F238E27FC236}">
                  <a16:creationId xmlns:a16="http://schemas.microsoft.com/office/drawing/2014/main" id="{FB80CFDC-D1F9-4014-BF38-24FD18C23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39159" y="5251807"/>
              <a:ext cx="540000" cy="540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86D7F2-2345-4257-A2B2-D3CE721CAF1B}"/>
                </a:ext>
              </a:extLst>
            </p:cNvPr>
            <p:cNvSpPr txBox="1"/>
            <p:nvPr/>
          </p:nvSpPr>
          <p:spPr>
            <a:xfrm>
              <a:off x="8478570" y="5328777"/>
              <a:ext cx="1650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Development</a:t>
              </a:r>
            </a:p>
          </p:txBody>
        </p:sp>
        <p:pic>
          <p:nvPicPr>
            <p:cNvPr id="30" name="Graphic 29" descr="Marker">
              <a:extLst>
                <a:ext uri="{FF2B5EF4-FFF2-40B4-BE49-F238E27FC236}">
                  <a16:creationId xmlns:a16="http://schemas.microsoft.com/office/drawing/2014/main" id="{0D43B332-21AC-4A32-BB59-A862B4478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82177" y="5251807"/>
              <a:ext cx="540000" cy="54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54395B-8265-4A20-8764-B5E5CBE7C096}"/>
                </a:ext>
              </a:extLst>
            </p:cNvPr>
            <p:cNvSpPr txBox="1"/>
            <p:nvPr/>
          </p:nvSpPr>
          <p:spPr>
            <a:xfrm>
              <a:off x="10320240" y="5328777"/>
              <a:ext cx="1650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be Developed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2EEB099-B1C3-443B-AFED-F8ABFC85F088}"/>
              </a:ext>
            </a:extLst>
          </p:cNvPr>
          <p:cNvSpPr txBox="1"/>
          <p:nvPr/>
        </p:nvSpPr>
        <p:spPr>
          <a:xfrm>
            <a:off x="157279" y="1253401"/>
            <a:ext cx="609382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 network of population nodes (cohorts)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 and new nodes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Impoverished communities, both rural and urban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prstClr val="black"/>
                </a:solidFill>
              </a:rPr>
              <a:t>Nodal populations of ~100 000 individuals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400" dirty="0">
              <a:solidFill>
                <a:prstClr val="black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nodes incorporate bi-directional, migration flows, linking poor rural communities with urban centres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A7DDB0-315F-42E3-85A5-963485CB8883}"/>
              </a:ext>
            </a:extLst>
          </p:cNvPr>
          <p:cNvSpPr txBox="1"/>
          <p:nvPr/>
        </p:nvSpPr>
        <p:spPr>
          <a:xfrm>
            <a:off x="1155087" y="370276"/>
            <a:ext cx="11222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700" dirty="0">
                <a:latin typeface="Calibri"/>
              </a:rPr>
              <a:t>South African National Population Research Infrastructure Network (SAPRIN)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2842A020-6C96-4A01-AC49-57AE96A132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7" y="296843"/>
            <a:ext cx="729540" cy="7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6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18F5-C1D6-427C-A4BA-91CE01F1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sex population dynamics – SAPRIN nodes</a:t>
            </a:r>
          </a:p>
        </p:txBody>
      </p:sp>
      <p:pic>
        <p:nvPicPr>
          <p:cNvPr id="3" name="Nodal_Animation">
            <a:hlinkClick r:id="" action="ppaction://media"/>
            <a:extLst>
              <a:ext uri="{FF2B5EF4-FFF2-40B4-BE49-F238E27FC236}">
                <a16:creationId xmlns:a16="http://schemas.microsoft.com/office/drawing/2014/main" id="{9C09C541-A69C-4754-B25D-F8646EA0EB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2550" y="2003425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C038-232E-4A01-B78A-07721808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Residence and non-residence, 2011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B74D377-D188-481C-B6F2-2DD8BC12B0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953603"/>
              </p:ext>
            </p:extLst>
          </p:nvPr>
        </p:nvGraphicFramePr>
        <p:xfrm>
          <a:off x="161925" y="1627185"/>
          <a:ext cx="3974465" cy="345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651C354-DD04-4481-AC8E-5998EA57E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504973"/>
              </p:ext>
            </p:extLst>
          </p:nvPr>
        </p:nvGraphicFramePr>
        <p:xfrm>
          <a:off x="4062728" y="1627185"/>
          <a:ext cx="4281172" cy="333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C3E2D39-E8F1-4E14-8B71-1534DC4B36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219857"/>
              </p:ext>
            </p:extLst>
          </p:nvPr>
        </p:nvGraphicFramePr>
        <p:xfrm>
          <a:off x="8015605" y="1690688"/>
          <a:ext cx="4281172" cy="330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4247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94C06-B4AE-46AA-91A0-A9851DB41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69" t="52741" r="25821" b="17167"/>
          <a:stretch/>
        </p:blipFill>
        <p:spPr>
          <a:xfrm>
            <a:off x="1543050" y="3562351"/>
            <a:ext cx="8524875" cy="2762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06B8D6-E431-43B6-A932-31B9F8D8A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24" t="19329" r="25601" b="51721"/>
          <a:stretch/>
        </p:blipFill>
        <p:spPr>
          <a:xfrm>
            <a:off x="1543050" y="904875"/>
            <a:ext cx="8553450" cy="2657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7D838-1729-4A2F-8005-C44277637B04}"/>
              </a:ext>
            </a:extLst>
          </p:cNvPr>
          <p:cNvSpPr txBox="1"/>
          <p:nvPr/>
        </p:nvSpPr>
        <p:spPr>
          <a:xfrm>
            <a:off x="1925984" y="120045"/>
            <a:ext cx="778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Age-sex profile of temporary out-migration - SAPRIN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B307E-98BB-405A-8E27-ADCACAA3D148}"/>
              </a:ext>
            </a:extLst>
          </p:cNvPr>
          <p:cNvSpPr txBox="1"/>
          <p:nvPr/>
        </p:nvSpPr>
        <p:spPr>
          <a:xfrm>
            <a:off x="150297" y="1025009"/>
            <a:ext cx="112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nodes</a:t>
            </a:r>
          </a:p>
          <a:p>
            <a:r>
              <a:rPr lang="en-US" dirty="0"/>
              <a:t>combined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CF9EC-6426-4518-A8E8-E388AF2B97EF}"/>
              </a:ext>
            </a:extLst>
          </p:cNvPr>
          <p:cNvSpPr txBox="1"/>
          <p:nvPr/>
        </p:nvSpPr>
        <p:spPr>
          <a:xfrm>
            <a:off x="0" y="3562350"/>
            <a:ext cx="1421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Agincourt,</a:t>
            </a:r>
          </a:p>
          <a:p>
            <a:r>
              <a:rPr lang="en-US" dirty="0"/>
              <a:t>Mpumalanga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3CDCC-5434-4B82-B2ED-1165BD121334}"/>
              </a:ext>
            </a:extLst>
          </p:cNvPr>
          <p:cNvSpPr txBox="1"/>
          <p:nvPr/>
        </p:nvSpPr>
        <p:spPr>
          <a:xfrm>
            <a:off x="10199723" y="3638550"/>
            <a:ext cx="199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DIMAMO, Limpopo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195DD-26E5-4DD9-ABA3-C723F19CDD51}"/>
              </a:ext>
            </a:extLst>
          </p:cNvPr>
          <p:cNvSpPr txBox="1"/>
          <p:nvPr/>
        </p:nvSpPr>
        <p:spPr>
          <a:xfrm>
            <a:off x="10199723" y="802243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AHRI, KZN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D73B8-48B4-4C4E-80DF-A2968E15DF6A}"/>
              </a:ext>
            </a:extLst>
          </p:cNvPr>
          <p:cNvSpPr txBox="1"/>
          <p:nvPr/>
        </p:nvSpPr>
        <p:spPr>
          <a:xfrm>
            <a:off x="150297" y="167134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N=300,000</a:t>
            </a:r>
          </a:p>
        </p:txBody>
      </p:sp>
    </p:spTree>
    <p:extLst>
      <p:ext uri="{BB962C8B-B14F-4D97-AF65-F5344CB8AC3E}">
        <p14:creationId xmlns:p14="http://schemas.microsoft.com/office/powerpoint/2010/main" val="210733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3365A-6FE5-4BBA-93F1-30F5F5FBD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7" t="45520" r="27299" b="23390"/>
          <a:stretch/>
        </p:blipFill>
        <p:spPr>
          <a:xfrm>
            <a:off x="1819275" y="3562350"/>
            <a:ext cx="8020705" cy="281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EDE79B-EB09-4979-BBA4-7203EA98B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5" t="11658" r="26630" b="59667"/>
          <a:stretch/>
        </p:blipFill>
        <p:spPr>
          <a:xfrm>
            <a:off x="1819275" y="1014619"/>
            <a:ext cx="7958345" cy="25477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CDB065-DBEA-4492-8B9E-3BA90CB0EAAF}"/>
              </a:ext>
            </a:extLst>
          </p:cNvPr>
          <p:cNvSpPr txBox="1"/>
          <p:nvPr/>
        </p:nvSpPr>
        <p:spPr>
          <a:xfrm>
            <a:off x="1565169" y="72509"/>
            <a:ext cx="8819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Age sex profile – different migration types (SAPRIN)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052F7-F5F2-4B49-8C00-00689D4B8161}"/>
              </a:ext>
            </a:extLst>
          </p:cNvPr>
          <p:cNvSpPr txBox="1"/>
          <p:nvPr/>
        </p:nvSpPr>
        <p:spPr>
          <a:xfrm>
            <a:off x="85725" y="1014619"/>
            <a:ext cx="147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Definitive </a:t>
            </a:r>
          </a:p>
          <a:p>
            <a:r>
              <a:rPr lang="en-US" dirty="0"/>
              <a:t>out-migration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1CBD3-080A-4361-81A0-56D319A1061D}"/>
              </a:ext>
            </a:extLst>
          </p:cNvPr>
          <p:cNvSpPr txBox="1"/>
          <p:nvPr/>
        </p:nvSpPr>
        <p:spPr>
          <a:xfrm>
            <a:off x="10001250" y="3567318"/>
            <a:ext cx="1333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Temporary</a:t>
            </a:r>
          </a:p>
          <a:p>
            <a:r>
              <a:rPr lang="en-US" dirty="0"/>
              <a:t>In-migration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C8482-D646-4E9E-BA75-13E1BFB949E7}"/>
              </a:ext>
            </a:extLst>
          </p:cNvPr>
          <p:cNvSpPr txBox="1"/>
          <p:nvPr/>
        </p:nvSpPr>
        <p:spPr>
          <a:xfrm>
            <a:off x="85725" y="3567318"/>
            <a:ext cx="147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Temporary</a:t>
            </a:r>
          </a:p>
          <a:p>
            <a:r>
              <a:rPr lang="en-US" dirty="0"/>
              <a:t>out-migration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834D1-41B1-4967-9C9E-9ECBB5F734AA}"/>
              </a:ext>
            </a:extLst>
          </p:cNvPr>
          <p:cNvSpPr txBox="1"/>
          <p:nvPr/>
        </p:nvSpPr>
        <p:spPr>
          <a:xfrm>
            <a:off x="9879326" y="996253"/>
            <a:ext cx="1333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Definitive </a:t>
            </a:r>
          </a:p>
          <a:p>
            <a:r>
              <a:rPr lang="en-US" dirty="0"/>
              <a:t>in-migration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1CAC0-6404-4FD8-97A5-B6BCF1B89661}"/>
              </a:ext>
            </a:extLst>
          </p:cNvPr>
          <p:cNvSpPr txBox="1"/>
          <p:nvPr/>
        </p:nvSpPr>
        <p:spPr>
          <a:xfrm>
            <a:off x="10608403" y="180230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N=300 000</a:t>
            </a:r>
          </a:p>
        </p:txBody>
      </p:sp>
    </p:spTree>
    <p:extLst>
      <p:ext uri="{BB962C8B-B14F-4D97-AF65-F5344CB8AC3E}">
        <p14:creationId xmlns:p14="http://schemas.microsoft.com/office/powerpoint/2010/main" val="393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24B034-1C39-4D86-B749-7E24102C795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r="1373" b="57048"/>
          <a:stretch/>
        </p:blipFill>
        <p:spPr bwMode="auto">
          <a:xfrm>
            <a:off x="2571749" y="721361"/>
            <a:ext cx="7372351" cy="251714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B1EB96-CC98-4CFE-A297-CB3C02C05A8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48559" r="991" b="7777"/>
          <a:stretch/>
        </p:blipFill>
        <p:spPr bwMode="auto">
          <a:xfrm>
            <a:off x="2533650" y="3581401"/>
            <a:ext cx="7439025" cy="257175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C2477C-F9A4-4C7B-A039-E548B44130EB}"/>
              </a:ext>
            </a:extLst>
          </p:cNvPr>
          <p:cNvSpPr txBox="1"/>
          <p:nvPr/>
        </p:nvSpPr>
        <p:spPr>
          <a:xfrm>
            <a:off x="2451572" y="147628"/>
            <a:ext cx="875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Percent employed – non-migrants vs temporary migrants (Agincourt)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8B6A5-CE9A-4E1B-85E2-008EDDF56CE9}"/>
              </a:ext>
            </a:extLst>
          </p:cNvPr>
          <p:cNvSpPr txBox="1"/>
          <p:nvPr/>
        </p:nvSpPr>
        <p:spPr>
          <a:xfrm>
            <a:off x="927244" y="864920"/>
            <a:ext cx="152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Non-migrants,</a:t>
            </a:r>
          </a:p>
          <a:p>
            <a:r>
              <a:rPr lang="en-US" dirty="0"/>
              <a:t>Males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66DA3-215A-44A6-BBDF-98D743AE3A67}"/>
              </a:ext>
            </a:extLst>
          </p:cNvPr>
          <p:cNvSpPr txBox="1"/>
          <p:nvPr/>
        </p:nvSpPr>
        <p:spPr>
          <a:xfrm>
            <a:off x="10115221" y="3581400"/>
            <a:ext cx="1073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Migrants,</a:t>
            </a:r>
          </a:p>
          <a:p>
            <a:r>
              <a:rPr lang="en-US" dirty="0"/>
              <a:t>Males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C2E84B-69A2-4627-8099-C2F64DC48A5C}"/>
              </a:ext>
            </a:extLst>
          </p:cNvPr>
          <p:cNvSpPr txBox="1"/>
          <p:nvPr/>
        </p:nvSpPr>
        <p:spPr>
          <a:xfrm>
            <a:off x="10115221" y="864920"/>
            <a:ext cx="152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Non-migrants,</a:t>
            </a:r>
          </a:p>
          <a:p>
            <a:r>
              <a:rPr lang="en-US" dirty="0"/>
              <a:t>Females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1ACBD-FE82-4A2A-A0F2-B51217E3503B}"/>
              </a:ext>
            </a:extLst>
          </p:cNvPr>
          <p:cNvSpPr txBox="1"/>
          <p:nvPr/>
        </p:nvSpPr>
        <p:spPr>
          <a:xfrm>
            <a:off x="1145441" y="3600450"/>
            <a:ext cx="1073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Migrants,</a:t>
            </a:r>
          </a:p>
          <a:p>
            <a:r>
              <a:rPr lang="en-US" dirty="0"/>
              <a:t>Males</a:t>
            </a:r>
          </a:p>
        </p:txBody>
      </p:sp>
    </p:spTree>
    <p:extLst>
      <p:ext uri="{BB962C8B-B14F-4D97-AF65-F5344CB8AC3E}">
        <p14:creationId xmlns:p14="http://schemas.microsoft.com/office/powerpoint/2010/main" val="3776726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903</Words>
  <Application>Microsoft Office PowerPoint</Application>
  <PresentationFormat>Widescreen</PresentationFormat>
  <Paragraphs>367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Rural South African youth migration, livelihood prospects and Covid impacts</vt:lpstr>
      <vt:lpstr>Overview</vt:lpstr>
      <vt:lpstr>PowerPoint Presentation</vt:lpstr>
      <vt:lpstr>PowerPoint Presentation</vt:lpstr>
      <vt:lpstr>Age sex population dynamics – SAPRIN nodes</vt:lpstr>
      <vt:lpstr>Residence and non-residence,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Migrant Health Follow-Up Study (Agincourt)</vt:lpstr>
      <vt:lpstr>Agincourt study site and migrant destinations</vt:lpstr>
      <vt:lpstr>PowerPoint Presentation</vt:lpstr>
      <vt:lpstr>PowerPoint Presentation</vt:lpstr>
      <vt:lpstr>Take-home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Collinson | SAMRC</dc:creator>
  <cp:lastModifiedBy>Mark Collinson | SAMRC</cp:lastModifiedBy>
  <cp:revision>22</cp:revision>
  <dcterms:created xsi:type="dcterms:W3CDTF">2021-10-06T10:20:26Z</dcterms:created>
  <dcterms:modified xsi:type="dcterms:W3CDTF">2021-10-13T05:02:06Z</dcterms:modified>
</cp:coreProperties>
</file>