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67" r:id="rId4"/>
    <p:sldId id="280" r:id="rId5"/>
    <p:sldId id="281" r:id="rId6"/>
    <p:sldId id="282" r:id="rId7"/>
    <p:sldId id="275" r:id="rId8"/>
    <p:sldId id="283" r:id="rId9"/>
    <p:sldId id="268" r:id="rId10"/>
    <p:sldId id="285" r:id="rId11"/>
    <p:sldId id="286" r:id="rId12"/>
    <p:sldId id="287" r:id="rId13"/>
    <p:sldId id="288" r:id="rId14"/>
    <p:sldId id="269" r:id="rId15"/>
    <p:sldId id="289" r:id="rId16"/>
    <p:sldId id="290" r:id="rId17"/>
    <p:sldId id="291" r:id="rId18"/>
  </p:sldIdLst>
  <p:sldSz cx="10080625" cy="7559675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3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E7CC452-05E0-40DC-AFDB-23AD7EFEE83C}" type="slidenum">
              <a:rPr lang="pt-BR" sz="1400" b="0" strike="noStrike" spc="-1">
                <a:latin typeface="Times New Roman"/>
              </a:rPr>
              <a:t>‹#›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479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840120" y="9410760"/>
            <a:ext cx="294264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8EE2A43E-44DD-4D2F-8AC0-9DA6170DAEF1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3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15988" y="752475"/>
            <a:ext cx="4951412" cy="3714750"/>
          </a:xfrm>
          <a:prstGeom prst="rect">
            <a:avLst/>
          </a:prstGeom>
        </p:spPr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77880" y="4705200"/>
            <a:ext cx="5428440" cy="445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6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2475"/>
            <a:ext cx="4948238" cy="3711575"/>
          </a:xfrm>
          <a:prstGeom prst="rect">
            <a:avLst/>
          </a:prstGeom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77880" y="4705200"/>
            <a:ext cx="5427000" cy="445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840120" y="9410760"/>
            <a:ext cx="294264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FCE2F79-498A-4274-88DD-1C4EC20C2277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pt-BR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65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2475"/>
            <a:ext cx="4948238" cy="3711575"/>
          </a:xfrm>
          <a:prstGeom prst="rect">
            <a:avLst/>
          </a:prstGeom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77880" y="4705200"/>
            <a:ext cx="5427000" cy="445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840120" y="9410760"/>
            <a:ext cx="294264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FCE2F79-498A-4274-88DD-1C4EC20C2277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6</a:t>
            </a:fld>
            <a:endParaRPr lang="pt-BR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97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2475"/>
            <a:ext cx="4948238" cy="3711575"/>
          </a:xfrm>
          <a:prstGeom prst="rect">
            <a:avLst/>
          </a:prstGeom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77880" y="4705200"/>
            <a:ext cx="5427000" cy="445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840120" y="9410760"/>
            <a:ext cx="294264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FCE2F79-498A-4274-88DD-1C4EC20C2277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8</a:t>
            </a:fld>
            <a:endParaRPr lang="pt-BR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04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6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E7CC452-05E0-40DC-AFDB-23AD7EFEE83C}" type="slidenum">
              <a:rPr lang="pt-BR" sz="1400" b="0" strike="noStrike" spc="-1" smtClean="0">
                <a:latin typeface="Times New Roman"/>
              </a:rPr>
              <a:t>11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270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2475"/>
            <a:ext cx="4948238" cy="3711575"/>
          </a:xfrm>
          <a:prstGeom prst="rect">
            <a:avLst/>
          </a:prstGeom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77880" y="4705200"/>
            <a:ext cx="5427000" cy="445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840120" y="9410760"/>
            <a:ext cx="294264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FCE2F79-498A-4274-88DD-1C4EC20C2277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13</a:t>
            </a:fld>
            <a:endParaRPr lang="pt-BR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23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2475"/>
            <a:ext cx="4948238" cy="3711575"/>
          </a:xfrm>
          <a:prstGeom prst="rect">
            <a:avLst/>
          </a:prstGeom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77880" y="4705200"/>
            <a:ext cx="5427000" cy="445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840120" y="9410760"/>
            <a:ext cx="294264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FCE2F79-498A-4274-88DD-1C4EC20C2277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14</a:t>
            </a:fld>
            <a:endParaRPr lang="pt-BR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38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2475"/>
            <a:ext cx="4948238" cy="3711575"/>
          </a:xfrm>
          <a:prstGeom prst="rect">
            <a:avLst/>
          </a:prstGeom>
        </p:spPr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77880" y="4705200"/>
            <a:ext cx="5427000" cy="445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840120" y="9410760"/>
            <a:ext cx="294264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FCE2F79-498A-4274-88DD-1C4EC20C2277}" type="slidenum">
              <a:rPr lang="pt-BR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15</a:t>
            </a:fld>
            <a:endParaRPr lang="pt-BR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79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-9360" y="0"/>
            <a:ext cx="10089360" cy="75589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/>
          <p:nvPr/>
        </p:nvPicPr>
        <p:blipFill>
          <a:blip r:embed="rId14"/>
          <a:stretch/>
        </p:blipFill>
        <p:spPr>
          <a:xfrm>
            <a:off x="0" y="0"/>
            <a:ext cx="10080000" cy="75589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zabel.marri@ibge.gov.br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895518" y="429787"/>
            <a:ext cx="7965360" cy="1121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3000"/>
              </a:lnSpc>
            </a:pP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BRICS Webinar</a:t>
            </a:r>
          </a:p>
          <a:p>
            <a:pPr algn="ctr">
              <a:lnSpc>
                <a:spcPct val="93000"/>
              </a:lnSpc>
            </a:pPr>
            <a:r>
              <a:rPr lang="en-US" sz="2400" spc="-1" dirty="0">
                <a:solidFill>
                  <a:srgbClr val="000000"/>
                </a:solidFill>
                <a:ea typeface="Microsoft YaHei"/>
              </a:rPr>
              <a:t>Demographic impact of Covid-19 and response measures in BRICS Countries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2448000" y="5635080"/>
            <a:ext cx="5400720" cy="3771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93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latin typeface="Univers"/>
                <a:ea typeface="Microsoft YaHei"/>
              </a:rPr>
              <a:t>Rio de Janeiro – </a:t>
            </a:r>
            <a:r>
              <a:rPr lang="pt-BR" sz="2000" b="1" strike="noStrike" spc="-1" dirty="0" err="1">
                <a:solidFill>
                  <a:srgbClr val="000000"/>
                </a:solidFill>
                <a:latin typeface="Univers"/>
                <a:ea typeface="Microsoft YaHei"/>
              </a:rPr>
              <a:t>December</a:t>
            </a:r>
            <a:r>
              <a:rPr lang="pt-BR" sz="2000" b="1" strike="noStrike" spc="-1" dirty="0">
                <a:solidFill>
                  <a:srgbClr val="000000"/>
                </a:solidFill>
                <a:latin typeface="Univers"/>
                <a:ea typeface="Microsoft YaHei"/>
              </a:rPr>
              <a:t> 8th, 2021</a:t>
            </a:r>
            <a:endParaRPr lang="pt-BR" sz="2000" b="0" strike="noStrike" spc="-1" dirty="0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1236018" y="3009789"/>
            <a:ext cx="782468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pc="-1" dirty="0" err="1">
                <a:solidFill>
                  <a:srgbClr val="000000"/>
                </a:solidFill>
                <a:ea typeface="Microsoft YaHei"/>
              </a:rPr>
              <a:t>Population</a:t>
            </a:r>
            <a:r>
              <a:rPr lang="pt-BR" sz="32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3200" b="1" spc="-1" dirty="0" err="1">
                <a:solidFill>
                  <a:srgbClr val="000000"/>
                </a:solidFill>
                <a:ea typeface="Microsoft YaHei"/>
              </a:rPr>
              <a:t>and</a:t>
            </a:r>
            <a:r>
              <a:rPr lang="pt-BR" sz="3200" b="1" spc="-1" dirty="0">
                <a:solidFill>
                  <a:srgbClr val="000000"/>
                </a:solidFill>
                <a:ea typeface="Microsoft YaHei"/>
              </a:rPr>
              <a:t> Covid-19 in </a:t>
            </a:r>
            <a:r>
              <a:rPr lang="pt-BR" sz="3200" b="1" spc="-1" dirty="0" err="1">
                <a:solidFill>
                  <a:srgbClr val="000000"/>
                </a:solidFill>
                <a:ea typeface="Microsoft YaHei"/>
              </a:rPr>
              <a:t>Brazil</a:t>
            </a:r>
            <a:r>
              <a:rPr lang="pt-BR" sz="3200" b="1" spc="-1" dirty="0">
                <a:solidFill>
                  <a:srgbClr val="000000"/>
                </a:solidFill>
                <a:ea typeface="Microsoft YaHei"/>
              </a:rPr>
              <a:t>, 2020</a:t>
            </a:r>
            <a:endParaRPr lang="pt-BR" sz="3200" b="1" spc="-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F0FBCA-1D55-4F3C-9D82-1E0F51708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4" t="16901" r="28258" b="9192"/>
          <a:stretch/>
        </p:blipFill>
        <p:spPr>
          <a:xfrm>
            <a:off x="2150670" y="107432"/>
            <a:ext cx="7720696" cy="727094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4999B33-3BAA-4DF6-BA4D-6E40A8834EF8}"/>
              </a:ext>
            </a:extLst>
          </p:cNvPr>
          <p:cNvSpPr txBox="1"/>
          <p:nvPr/>
        </p:nvSpPr>
        <p:spPr>
          <a:xfrm>
            <a:off x="3539835" y="2475055"/>
            <a:ext cx="1246909" cy="3077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North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04E15B-1F08-46B3-811D-D05D20CDCE7B}"/>
              </a:ext>
            </a:extLst>
          </p:cNvPr>
          <p:cNvSpPr txBox="1"/>
          <p:nvPr/>
        </p:nvSpPr>
        <p:spPr>
          <a:xfrm>
            <a:off x="7280523" y="2475055"/>
            <a:ext cx="124691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South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502817D-D130-4588-994D-3D8BCA61266C}"/>
              </a:ext>
            </a:extLst>
          </p:cNvPr>
          <p:cNvSpPr txBox="1"/>
          <p:nvPr/>
        </p:nvSpPr>
        <p:spPr>
          <a:xfrm>
            <a:off x="3370115" y="4826121"/>
            <a:ext cx="1416629" cy="3077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err="1"/>
              <a:t>Northeast</a:t>
            </a:r>
            <a:endParaRPr lang="pt-BR" sz="1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EAA368-9815-4873-AAF2-9BDDF6B407D2}"/>
              </a:ext>
            </a:extLst>
          </p:cNvPr>
          <p:cNvSpPr txBox="1"/>
          <p:nvPr/>
        </p:nvSpPr>
        <p:spPr>
          <a:xfrm>
            <a:off x="6857996" y="4811884"/>
            <a:ext cx="1922322" cy="3077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Central-West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C0CED7-009A-4DFF-8A1F-D6B34D2DA705}"/>
              </a:ext>
            </a:extLst>
          </p:cNvPr>
          <p:cNvSpPr txBox="1"/>
          <p:nvPr/>
        </p:nvSpPr>
        <p:spPr>
          <a:xfrm>
            <a:off x="7079632" y="144000"/>
            <a:ext cx="124691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err="1"/>
              <a:t>Southeast</a:t>
            </a:r>
            <a:endParaRPr lang="pt-BR" sz="1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87B214-61C0-4233-B5CD-2E8C2770942C}"/>
              </a:ext>
            </a:extLst>
          </p:cNvPr>
          <p:cNvSpPr txBox="1"/>
          <p:nvPr/>
        </p:nvSpPr>
        <p:spPr>
          <a:xfrm>
            <a:off x="3539834" y="144000"/>
            <a:ext cx="124690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err="1"/>
              <a:t>Brazil</a:t>
            </a:r>
            <a:endParaRPr lang="pt-BR" sz="1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67FEF70-A6B1-4272-BA50-1F4E052D46D0}"/>
              </a:ext>
            </a:extLst>
          </p:cNvPr>
          <p:cNvSpPr txBox="1"/>
          <p:nvPr/>
        </p:nvSpPr>
        <p:spPr>
          <a:xfrm>
            <a:off x="93133" y="181298"/>
            <a:ext cx="2057537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/>
              <a:t>Increase</a:t>
            </a:r>
            <a:r>
              <a:rPr lang="pt-BR" dirty="0"/>
              <a:t> (%) in Death Registries </a:t>
            </a:r>
            <a:r>
              <a:rPr lang="pt-BR" dirty="0" err="1"/>
              <a:t>by</a:t>
            </a:r>
            <a:r>
              <a:rPr lang="pt-BR" dirty="0"/>
              <a:t> age </a:t>
            </a:r>
            <a:r>
              <a:rPr lang="pt-BR" dirty="0" err="1"/>
              <a:t>groups</a:t>
            </a:r>
            <a:r>
              <a:rPr lang="pt-BR" dirty="0"/>
              <a:t>.</a:t>
            </a:r>
          </a:p>
          <a:p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Great</a:t>
            </a:r>
            <a:r>
              <a:rPr lang="pt-BR" dirty="0"/>
              <a:t> </a:t>
            </a:r>
            <a:r>
              <a:rPr lang="pt-BR" dirty="0" err="1"/>
              <a:t>Regions</a:t>
            </a:r>
            <a:r>
              <a:rPr lang="pt-BR" dirty="0"/>
              <a:t>, 2018/2019, 2019/2020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9C4A1CD-8E53-41B4-B390-6D07FEF88061}"/>
              </a:ext>
            </a:extLst>
          </p:cNvPr>
          <p:cNvSpPr txBox="1"/>
          <p:nvPr/>
        </p:nvSpPr>
        <p:spPr>
          <a:xfrm>
            <a:off x="0" y="7211292"/>
            <a:ext cx="461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Source</a:t>
            </a:r>
            <a:r>
              <a:rPr lang="pt-BR" sz="1400" dirty="0"/>
              <a:t>:  Estatísticas do Registro Civil 2018-2020, IBGE.</a:t>
            </a:r>
          </a:p>
        </p:txBody>
      </p:sp>
    </p:spTree>
    <p:extLst>
      <p:ext uri="{BB962C8B-B14F-4D97-AF65-F5344CB8AC3E}">
        <p14:creationId xmlns:p14="http://schemas.microsoft.com/office/powerpoint/2010/main" val="76708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29729D-B16E-49AA-9B8A-78321ADCCEAB}"/>
              </a:ext>
            </a:extLst>
          </p:cNvPr>
          <p:cNvSpPr txBox="1"/>
          <p:nvPr/>
        </p:nvSpPr>
        <p:spPr>
          <a:xfrm>
            <a:off x="1338501" y="1227785"/>
            <a:ext cx="7980219" cy="39018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Age </a:t>
            </a:r>
            <a:r>
              <a:rPr lang="pt-BR" sz="2400" dirty="0" err="1"/>
              <a:t>and</a:t>
            </a:r>
            <a:r>
              <a:rPr lang="pt-BR" sz="2400" dirty="0"/>
              <a:t> sex do </a:t>
            </a:r>
            <a:r>
              <a:rPr lang="pt-BR" sz="2400" dirty="0" err="1"/>
              <a:t>not</a:t>
            </a:r>
            <a:r>
              <a:rPr lang="pt-BR" sz="2400" dirty="0"/>
              <a:t> </a:t>
            </a:r>
            <a:r>
              <a:rPr lang="pt-BR" sz="2400" dirty="0" err="1"/>
              <a:t>act</a:t>
            </a:r>
            <a:r>
              <a:rPr lang="pt-BR" sz="2400" dirty="0"/>
              <a:t> </a:t>
            </a:r>
            <a:r>
              <a:rPr lang="pt-BR" sz="2400" dirty="0" err="1"/>
              <a:t>alone</a:t>
            </a:r>
            <a:r>
              <a:rPr lang="pt-BR" sz="2400" dirty="0"/>
              <a:t> as a </a:t>
            </a:r>
            <a:r>
              <a:rPr lang="pt-BR" sz="2400" dirty="0" err="1"/>
              <a:t>scenario</a:t>
            </a:r>
            <a:r>
              <a:rPr lang="pt-BR" sz="2400" dirty="0"/>
              <a:t> for Covid-19 spread, </a:t>
            </a:r>
            <a:r>
              <a:rPr lang="pt-BR" sz="2400" dirty="0" err="1"/>
              <a:t>one</a:t>
            </a:r>
            <a:r>
              <a:rPr lang="pt-BR" sz="2400" dirty="0"/>
              <a:t> must take </a:t>
            </a:r>
            <a:r>
              <a:rPr lang="pt-BR" sz="2400" dirty="0" err="1"/>
              <a:t>into</a:t>
            </a:r>
            <a:r>
              <a:rPr lang="pt-BR" sz="2400" dirty="0"/>
              <a:t> </a:t>
            </a:r>
            <a:r>
              <a:rPr lang="pt-BR" sz="2400" dirty="0" err="1"/>
              <a:t>account</a:t>
            </a:r>
            <a:r>
              <a:rPr lang="pt-BR" sz="2400" dirty="0"/>
              <a:t> </a:t>
            </a:r>
            <a:r>
              <a:rPr lang="pt-BR" sz="2400" dirty="0" err="1"/>
              <a:t>population</a:t>
            </a:r>
            <a:r>
              <a:rPr lang="pt-BR" sz="2400" dirty="0"/>
              <a:t> living standards, </a:t>
            </a:r>
            <a:r>
              <a:rPr lang="pt-BR" sz="2400" dirty="0" err="1"/>
              <a:t>access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(</a:t>
            </a:r>
            <a:r>
              <a:rPr lang="pt-BR" sz="2400" dirty="0" err="1"/>
              <a:t>quality</a:t>
            </a:r>
            <a:r>
              <a:rPr lang="pt-BR" sz="2400" dirty="0"/>
              <a:t>) </a:t>
            </a:r>
            <a:r>
              <a:rPr lang="pt-BR" sz="2400" dirty="0" err="1"/>
              <a:t>health</a:t>
            </a:r>
            <a:r>
              <a:rPr lang="pt-BR" sz="2400" dirty="0"/>
              <a:t> </a:t>
            </a:r>
            <a:r>
              <a:rPr lang="pt-BR" sz="2400" dirty="0" err="1"/>
              <a:t>services</a:t>
            </a:r>
            <a:r>
              <a:rPr lang="pt-BR" sz="2400" dirty="0"/>
              <a:t> (</a:t>
            </a:r>
            <a:r>
              <a:rPr lang="pt-BR" sz="2400" dirty="0" err="1"/>
              <a:t>assistance</a:t>
            </a:r>
            <a:r>
              <a:rPr lang="pt-BR" sz="2400" dirty="0"/>
              <a:t>, </a:t>
            </a:r>
            <a:r>
              <a:rPr lang="pt-BR" sz="2400" dirty="0" err="1"/>
              <a:t>vaccines</a:t>
            </a:r>
            <a:r>
              <a:rPr lang="pt-BR" sz="2400" dirty="0"/>
              <a:t>...)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actions</a:t>
            </a:r>
            <a:r>
              <a:rPr lang="pt-BR" sz="2400" dirty="0"/>
              <a:t> </a:t>
            </a:r>
            <a:r>
              <a:rPr lang="pt-BR" sz="2400" dirty="0" err="1"/>
              <a:t>taken</a:t>
            </a:r>
            <a:r>
              <a:rPr lang="pt-BR" sz="2400" dirty="0"/>
              <a:t> </a:t>
            </a:r>
            <a:r>
              <a:rPr lang="pt-BR" sz="2400" dirty="0" err="1"/>
              <a:t>by</a:t>
            </a:r>
            <a:r>
              <a:rPr lang="pt-BR" sz="2400" dirty="0"/>
              <a:t> local </a:t>
            </a:r>
            <a:r>
              <a:rPr lang="pt-BR" sz="2400" dirty="0" err="1"/>
              <a:t>and</a:t>
            </a:r>
            <a:r>
              <a:rPr lang="pt-BR" sz="2400" dirty="0"/>
              <a:t> federal </a:t>
            </a:r>
            <a:r>
              <a:rPr lang="pt-BR" sz="2400" dirty="0" err="1"/>
              <a:t>Governments</a:t>
            </a:r>
            <a:r>
              <a:rPr lang="pt-BR" sz="2400" dirty="0"/>
              <a:t> in </a:t>
            </a:r>
            <a:r>
              <a:rPr lang="pt-BR" sz="2400" dirty="0" err="1"/>
              <a:t>order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tackle</a:t>
            </a:r>
            <a:r>
              <a:rPr lang="pt-BR" sz="2400" dirty="0"/>
              <a:t> Covid-19.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907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62ED1B-A908-4012-911D-35EC9D69747B}"/>
              </a:ext>
            </a:extLst>
          </p:cNvPr>
          <p:cNvSpPr txBox="1"/>
          <p:nvPr/>
        </p:nvSpPr>
        <p:spPr>
          <a:xfrm>
            <a:off x="561109" y="883228"/>
            <a:ext cx="907126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/>
              <a:t>Births</a:t>
            </a:r>
            <a:r>
              <a:rPr lang="pt-BR" sz="2200" dirty="0"/>
              <a:t>:</a:t>
            </a:r>
          </a:p>
          <a:p>
            <a:endParaRPr lang="pt-BR" sz="2200" dirty="0"/>
          </a:p>
          <a:p>
            <a:r>
              <a:rPr lang="pt-BR" sz="2200" dirty="0" err="1"/>
              <a:t>Decrease</a:t>
            </a:r>
            <a:r>
              <a:rPr lang="pt-BR" sz="2200" dirty="0"/>
              <a:t> in </a:t>
            </a:r>
            <a:r>
              <a:rPr lang="pt-BR" sz="2200" dirty="0" err="1"/>
              <a:t>birth</a:t>
            </a:r>
            <a:r>
              <a:rPr lang="pt-BR" sz="2200" dirty="0"/>
              <a:t> registries 2019/2020: - 4,7%</a:t>
            </a:r>
          </a:p>
          <a:p>
            <a:endParaRPr lang="pt-BR" sz="2200" dirty="0"/>
          </a:p>
          <a:p>
            <a:pPr lvl="1"/>
            <a:r>
              <a:rPr lang="pt-BR" sz="2200" dirty="0"/>
              <a:t>North            -6.8%</a:t>
            </a:r>
          </a:p>
          <a:p>
            <a:pPr lvl="1"/>
            <a:r>
              <a:rPr lang="pt-BR" sz="2200" dirty="0" err="1"/>
              <a:t>Northeast</a:t>
            </a:r>
            <a:r>
              <a:rPr lang="pt-BR" sz="2200" dirty="0"/>
              <a:t>      -5.3%</a:t>
            </a:r>
          </a:p>
          <a:p>
            <a:pPr lvl="1"/>
            <a:r>
              <a:rPr lang="pt-BR" sz="2200" dirty="0"/>
              <a:t>South            -3.1%</a:t>
            </a:r>
          </a:p>
          <a:p>
            <a:pPr lvl="1"/>
            <a:r>
              <a:rPr lang="pt-BR" sz="2200" dirty="0" err="1"/>
              <a:t>Southeast</a:t>
            </a:r>
            <a:r>
              <a:rPr lang="pt-BR" sz="2200" dirty="0"/>
              <a:t>     -4.3%</a:t>
            </a:r>
          </a:p>
          <a:p>
            <a:pPr lvl="1"/>
            <a:r>
              <a:rPr lang="pt-BR" sz="2200" dirty="0"/>
              <a:t>Central West -4.7%</a:t>
            </a:r>
          </a:p>
          <a:p>
            <a:endParaRPr lang="pt-BR" sz="2200" dirty="0"/>
          </a:p>
          <a:p>
            <a:endParaRPr lang="pt-BR" sz="2200" dirty="0"/>
          </a:p>
          <a:p>
            <a:r>
              <a:rPr lang="pt-BR" sz="2200" dirty="0" err="1"/>
              <a:t>Migration</a:t>
            </a:r>
            <a:r>
              <a:rPr lang="pt-BR" sz="2200" dirty="0"/>
              <a:t>:</a:t>
            </a:r>
          </a:p>
          <a:p>
            <a:endParaRPr lang="pt-BR" sz="2200" dirty="0"/>
          </a:p>
          <a:p>
            <a:pPr lvl="1"/>
            <a:r>
              <a:rPr lang="pt-BR" sz="2200" dirty="0" err="1"/>
              <a:t>International</a:t>
            </a:r>
            <a:r>
              <a:rPr lang="pt-BR" sz="2200" dirty="0"/>
              <a:t> </a:t>
            </a:r>
            <a:r>
              <a:rPr lang="pt-BR" sz="2200" dirty="0" err="1"/>
              <a:t>Migration</a:t>
            </a:r>
            <a:r>
              <a:rPr lang="pt-BR" sz="2200" dirty="0"/>
              <a:t>: </a:t>
            </a:r>
            <a:r>
              <a:rPr lang="pt-BR" sz="2200" dirty="0" err="1"/>
              <a:t>small</a:t>
            </a:r>
            <a:r>
              <a:rPr lang="pt-BR" sz="2200" dirty="0"/>
              <a:t> </a:t>
            </a:r>
            <a:r>
              <a:rPr lang="pt-BR" sz="2200" dirty="0" err="1"/>
              <a:t>concerning</a:t>
            </a:r>
            <a:r>
              <a:rPr lang="pt-BR" sz="2200" dirty="0"/>
              <a:t> total </a:t>
            </a:r>
            <a:r>
              <a:rPr lang="pt-BR" sz="2200" dirty="0" err="1"/>
              <a:t>population</a:t>
            </a:r>
            <a:r>
              <a:rPr lang="pt-BR" sz="2200" dirty="0"/>
              <a:t>, </a:t>
            </a:r>
            <a:r>
              <a:rPr lang="pt-BR" sz="2200" dirty="0" err="1"/>
              <a:t>relevant</a:t>
            </a:r>
            <a:r>
              <a:rPr lang="pt-BR" sz="2200" dirty="0"/>
              <a:t> for some Northern </a:t>
            </a:r>
            <a:r>
              <a:rPr lang="pt-BR" sz="2200" dirty="0" err="1"/>
              <a:t>states</a:t>
            </a:r>
            <a:r>
              <a:rPr lang="pt-BR" sz="2200" dirty="0"/>
              <a:t> </a:t>
            </a:r>
            <a:r>
              <a:rPr lang="pt-BR" sz="2200" dirty="0" err="1"/>
              <a:t>population</a:t>
            </a:r>
            <a:r>
              <a:rPr lang="pt-BR" sz="2200" dirty="0"/>
              <a:t> (Roraima)</a:t>
            </a:r>
          </a:p>
          <a:p>
            <a:pPr lvl="1"/>
            <a:endParaRPr lang="pt-BR" sz="2200" dirty="0"/>
          </a:p>
          <a:p>
            <a:pPr lvl="1"/>
            <a:r>
              <a:rPr lang="pt-BR" sz="2200" dirty="0" err="1"/>
              <a:t>Internal</a:t>
            </a:r>
            <a:r>
              <a:rPr lang="pt-BR" sz="2200" dirty="0"/>
              <a:t> </a:t>
            </a:r>
            <a:r>
              <a:rPr lang="pt-BR" sz="2200" dirty="0" err="1"/>
              <a:t>Migration</a:t>
            </a:r>
            <a:r>
              <a:rPr lang="pt-BR" sz="2200" dirty="0"/>
              <a:t>: </a:t>
            </a:r>
            <a:r>
              <a:rPr lang="pt-BR" sz="2200" dirty="0" err="1"/>
              <a:t>the</a:t>
            </a:r>
            <a:r>
              <a:rPr lang="pt-BR" sz="2200" dirty="0"/>
              <a:t> </a:t>
            </a:r>
            <a:r>
              <a:rPr lang="pt-BR" sz="2200" dirty="0" err="1"/>
              <a:t>only</a:t>
            </a:r>
            <a:r>
              <a:rPr lang="pt-BR" sz="2200" dirty="0"/>
              <a:t> </a:t>
            </a:r>
            <a:r>
              <a:rPr lang="pt-BR" sz="2200" dirty="0" err="1"/>
              <a:t>information</a:t>
            </a:r>
            <a:r>
              <a:rPr lang="pt-BR" sz="2200" dirty="0"/>
              <a:t> </a:t>
            </a:r>
            <a:r>
              <a:rPr lang="pt-BR" sz="2200" dirty="0" err="1"/>
              <a:t>source</a:t>
            </a:r>
            <a:r>
              <a:rPr lang="pt-BR" sz="2200" dirty="0"/>
              <a:t> </a:t>
            </a:r>
            <a:r>
              <a:rPr lang="pt-BR" sz="2200" dirty="0" err="1"/>
              <a:t>is</a:t>
            </a:r>
            <a:r>
              <a:rPr lang="pt-BR" sz="2200" dirty="0"/>
              <a:t> </a:t>
            </a:r>
            <a:r>
              <a:rPr lang="pt-BR" sz="2200" dirty="0" err="1"/>
              <a:t>the</a:t>
            </a:r>
            <a:r>
              <a:rPr lang="pt-BR" sz="2200" dirty="0"/>
              <a:t> </a:t>
            </a:r>
            <a:r>
              <a:rPr lang="pt-BR" sz="2200" dirty="0" err="1"/>
              <a:t>Demographic</a:t>
            </a:r>
            <a:r>
              <a:rPr lang="pt-BR" sz="2200" dirty="0"/>
              <a:t> </a:t>
            </a:r>
            <a:r>
              <a:rPr lang="pt-BR" sz="2200" dirty="0" err="1"/>
              <a:t>Census</a:t>
            </a:r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4A94C8-D768-4A69-A154-9102EE5EB153}"/>
              </a:ext>
            </a:extLst>
          </p:cNvPr>
          <p:cNvSpPr txBox="1"/>
          <p:nvPr/>
        </p:nvSpPr>
        <p:spPr>
          <a:xfrm>
            <a:off x="2562081" y="213930"/>
            <a:ext cx="780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/>
              <a:t>Besides</a:t>
            </a:r>
            <a:r>
              <a:rPr lang="pt-BR" sz="2800" b="1" dirty="0"/>
              <a:t> </a:t>
            </a:r>
            <a:r>
              <a:rPr lang="pt-BR" sz="2800" b="1" dirty="0" err="1"/>
              <a:t>the</a:t>
            </a:r>
            <a:r>
              <a:rPr lang="pt-BR" sz="2800" b="1" dirty="0"/>
              <a:t> </a:t>
            </a:r>
            <a:r>
              <a:rPr lang="pt-BR" sz="2800" b="1" dirty="0" err="1"/>
              <a:t>effects</a:t>
            </a:r>
            <a:r>
              <a:rPr lang="pt-BR" sz="2800" b="1" dirty="0"/>
              <a:t> </a:t>
            </a:r>
            <a:r>
              <a:rPr lang="pt-BR" sz="2800" b="1" dirty="0" err="1"/>
              <a:t>on</a:t>
            </a:r>
            <a:r>
              <a:rPr lang="pt-BR" sz="2800" b="1" dirty="0"/>
              <a:t> deaths....</a:t>
            </a:r>
          </a:p>
        </p:txBody>
      </p:sp>
    </p:spTree>
    <p:extLst>
      <p:ext uri="{BB962C8B-B14F-4D97-AF65-F5344CB8AC3E}">
        <p14:creationId xmlns:p14="http://schemas.microsoft.com/office/powerpoint/2010/main" val="247667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871880" y="361152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5040360" y="378000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3532320" y="2271600"/>
            <a:ext cx="20106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5208480" y="3948120"/>
            <a:ext cx="3340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811685" y="603140"/>
            <a:ext cx="9127669" cy="66885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1" spc="-1" dirty="0" err="1">
                <a:solidFill>
                  <a:srgbClr val="000000"/>
                </a:solidFill>
                <a:ea typeface="Microsoft YaHei"/>
              </a:rPr>
              <a:t>Primary</a:t>
            </a:r>
            <a:r>
              <a:rPr lang="pt-BR" sz="2400" b="1" spc="-1" dirty="0">
                <a:solidFill>
                  <a:srgbClr val="000000"/>
                </a:solidFill>
                <a:ea typeface="Microsoft YaHei"/>
              </a:rPr>
              <a:t> role for </a:t>
            </a:r>
            <a:r>
              <a:rPr lang="pt-BR" sz="2400" b="1" spc="-1" dirty="0" err="1">
                <a:solidFill>
                  <a:srgbClr val="000000"/>
                </a:solidFill>
                <a:ea typeface="Microsoft YaHei"/>
              </a:rPr>
              <a:t>Demography</a:t>
            </a:r>
            <a:r>
              <a:rPr lang="pt-BR" sz="2400" b="1" spc="-1" dirty="0">
                <a:solidFill>
                  <a:srgbClr val="000000"/>
                </a:solidFill>
                <a:ea typeface="Microsoft YaHei"/>
              </a:rPr>
              <a:t> in </a:t>
            </a:r>
            <a:r>
              <a:rPr lang="pt-BR" sz="2400" b="1" spc="-1" dirty="0" err="1">
                <a:solidFill>
                  <a:srgbClr val="000000"/>
                </a:solidFill>
                <a:ea typeface="Microsoft YaHei"/>
              </a:rPr>
              <a:t>tackling</a:t>
            </a:r>
            <a:r>
              <a:rPr lang="pt-BR" sz="2400" b="1" spc="-1" dirty="0">
                <a:solidFill>
                  <a:srgbClr val="000000"/>
                </a:solidFill>
                <a:ea typeface="Microsoft YaHei"/>
              </a:rPr>
              <a:t> Covid-19:</a:t>
            </a:r>
          </a:p>
          <a:p>
            <a:pPr>
              <a:lnSpc>
                <a:spcPct val="100000"/>
              </a:lnSpc>
            </a:pPr>
            <a:endParaRPr lang="pt-BR" sz="2400" b="1" strike="noStrike" spc="-1" dirty="0">
              <a:latin typeface="Arial"/>
            </a:endParaRP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     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Accurate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national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and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subnational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population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estimates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,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disaggregated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by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sex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and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age</a:t>
            </a:r>
          </a:p>
          <a:p>
            <a:pPr marL="915120" lvl="2">
              <a:lnSpc>
                <a:spcPct val="114000"/>
              </a:lnSpc>
              <a:buClr>
                <a:srgbClr val="000000"/>
              </a:buClr>
            </a:pPr>
            <a:endParaRPr lang="pt-BR" sz="2400" spc="-1" dirty="0">
              <a:solidFill>
                <a:srgbClr val="000000"/>
              </a:solidFill>
              <a:ea typeface="Microsoft YaHei"/>
            </a:endParaRP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Challenges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:</a:t>
            </a:r>
          </a:p>
          <a:p>
            <a:pPr marL="1257480" lvl="2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Latest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Demographic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Census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: 2010</a:t>
            </a:r>
          </a:p>
          <a:p>
            <a:pPr marL="1257480" lvl="2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2020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Demographic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Census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: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postponed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to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2021 (Covid-19)</a:t>
            </a:r>
          </a:p>
          <a:p>
            <a:pPr marL="1257480" lvl="2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2021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Demographic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Census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: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postponed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to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2022 (budget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constraint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)</a:t>
            </a:r>
          </a:p>
          <a:p>
            <a:pPr marL="1257480" lvl="2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Demographic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Census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is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planned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to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take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place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in 2022 (Federal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Court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determination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)</a:t>
            </a:r>
          </a:p>
          <a:p>
            <a:pPr marL="915120" lvl="2">
              <a:lnSpc>
                <a:spcPct val="114000"/>
              </a:lnSpc>
              <a:buClr>
                <a:srgbClr val="000000"/>
              </a:buClr>
            </a:pPr>
            <a:endParaRPr lang="pt-BR" sz="2400" spc="-1" dirty="0">
              <a:solidFill>
                <a:srgbClr val="000000"/>
              </a:solidFill>
              <a:ea typeface="Microsoft YaHei"/>
            </a:endParaRPr>
          </a:p>
          <a:p>
            <a:pPr marL="1257480" lvl="2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endParaRPr lang="pt-BR" sz="2400" spc="-1" dirty="0">
              <a:solidFill>
                <a:srgbClr val="000000"/>
              </a:solidFill>
              <a:ea typeface="Microsoft YaHei"/>
            </a:endParaRP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endParaRPr lang="pt-BR" sz="2400" spc="-1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2D27879-72C2-4BE4-B994-597633C70666}"/>
              </a:ext>
            </a:extLst>
          </p:cNvPr>
          <p:cNvSpPr/>
          <p:nvPr/>
        </p:nvSpPr>
        <p:spPr>
          <a:xfrm>
            <a:off x="852054" y="1475509"/>
            <a:ext cx="488373" cy="36368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1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871880" y="361152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5040360" y="378000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3532320" y="2271600"/>
            <a:ext cx="20106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5208480" y="3948120"/>
            <a:ext cx="3340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806039" y="197193"/>
            <a:ext cx="9127669" cy="6376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  </a:t>
            </a: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pt-BR" sz="2400" b="1" spc="-1" dirty="0" err="1">
                <a:solidFill>
                  <a:srgbClr val="000000"/>
                </a:solidFill>
                <a:ea typeface="Microsoft YaHei"/>
              </a:rPr>
              <a:t>Further</a:t>
            </a:r>
            <a:r>
              <a:rPr lang="pt-BR" sz="24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b="1" spc="-1" dirty="0" err="1">
                <a:solidFill>
                  <a:srgbClr val="000000"/>
                </a:solidFill>
                <a:ea typeface="Microsoft YaHei"/>
              </a:rPr>
              <a:t>challenges</a:t>
            </a:r>
            <a:r>
              <a:rPr lang="pt-BR" sz="2400" b="1" spc="-1" dirty="0">
                <a:solidFill>
                  <a:srgbClr val="000000"/>
                </a:solidFill>
                <a:ea typeface="Microsoft YaHei"/>
              </a:rPr>
              <a:t>:</a:t>
            </a: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343620" indent="-342900">
              <a:lnSpc>
                <a:spcPct val="114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How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will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Demographic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components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change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in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the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years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ahead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?</a:t>
            </a:r>
          </a:p>
          <a:p>
            <a:pPr marL="1258020" lvl="2" indent="-342900">
              <a:lnSpc>
                <a:spcPct val="114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800820" lvl="1" indent="-34290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Mortality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: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return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to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prepandemic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level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is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expected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.</a:t>
            </a:r>
          </a:p>
          <a:p>
            <a:pPr marL="457920" lvl="1">
              <a:lnSpc>
                <a:spcPct val="114000"/>
              </a:lnSpc>
              <a:buClr>
                <a:srgbClr val="000000"/>
              </a:buClr>
            </a:pP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457920" lvl="1">
              <a:lnSpc>
                <a:spcPct val="114000"/>
              </a:lnSpc>
              <a:buClr>
                <a:srgbClr val="000000"/>
              </a:buClr>
            </a:pP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457920" lvl="1">
              <a:lnSpc>
                <a:spcPct val="114000"/>
              </a:lnSpc>
              <a:buClr>
                <a:srgbClr val="000000"/>
              </a:buClr>
            </a:pP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Changes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in social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relations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,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labour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relations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can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lead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to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changes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in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behavior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that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affect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fertility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and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b="1" spc="-1" dirty="0" err="1">
                <a:solidFill>
                  <a:srgbClr val="000000"/>
                </a:solidFill>
                <a:ea typeface="Microsoft YaHei"/>
              </a:rPr>
              <a:t>migration</a:t>
            </a:r>
            <a:r>
              <a:rPr lang="pt-BR" sz="2100" b="1" spc="-1" dirty="0">
                <a:solidFill>
                  <a:srgbClr val="000000"/>
                </a:solidFill>
                <a:ea typeface="Microsoft YaHei"/>
              </a:rPr>
              <a:t>.</a:t>
            </a:r>
          </a:p>
          <a:p>
            <a:pPr marL="800820" lvl="1" indent="-34290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800820" lvl="1" indent="-34290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Fertility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: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decrease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in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the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number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of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births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has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been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observed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.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We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do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not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know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the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impacts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of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next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years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and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in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the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long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run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.</a:t>
            </a:r>
          </a:p>
          <a:p>
            <a:pPr marL="457920" lvl="1">
              <a:lnSpc>
                <a:spcPct val="114000"/>
              </a:lnSpc>
              <a:buClr>
                <a:srgbClr val="000000"/>
              </a:buClr>
            </a:pP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800820" lvl="1" indent="-342900">
              <a:lnSpc>
                <a:spcPct val="114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Migration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: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Census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is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the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only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source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for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internal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migration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estimates</a:t>
            </a: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915120" lvl="2">
              <a:lnSpc>
                <a:spcPct val="114000"/>
              </a:lnSpc>
              <a:buClr>
                <a:srgbClr val="000000"/>
              </a:buClr>
            </a:pP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endParaRPr lang="pt-BR" sz="2100" spc="-1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33627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871880" y="361152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5040360" y="378000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3532320" y="2271600"/>
            <a:ext cx="20106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5208480" y="3948120"/>
            <a:ext cx="3340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932890" y="358060"/>
            <a:ext cx="8549739" cy="59498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  </a:t>
            </a: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pt-BR" sz="2400" b="1" spc="-1" dirty="0" err="1">
                <a:solidFill>
                  <a:srgbClr val="000000"/>
                </a:solidFill>
                <a:ea typeface="Microsoft YaHei"/>
              </a:rPr>
              <a:t>Last</a:t>
            </a:r>
            <a:r>
              <a:rPr lang="pt-BR" sz="2400" b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b="1" spc="-1" dirty="0" err="1">
                <a:solidFill>
                  <a:srgbClr val="000000"/>
                </a:solidFill>
                <a:ea typeface="Microsoft YaHei"/>
              </a:rPr>
              <a:t>remarks</a:t>
            </a:r>
            <a:r>
              <a:rPr lang="pt-BR" sz="2400" b="1" spc="-1" dirty="0">
                <a:solidFill>
                  <a:srgbClr val="000000"/>
                </a:solidFill>
                <a:ea typeface="Microsoft YaHei"/>
              </a:rPr>
              <a:t>:</a:t>
            </a: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endParaRPr lang="pt-BR" sz="2400" spc="-1" dirty="0">
              <a:solidFill>
                <a:srgbClr val="000000"/>
              </a:solidFill>
              <a:ea typeface="Microsoft YaHei"/>
            </a:endParaRPr>
          </a:p>
          <a:p>
            <a:pPr marL="343620" indent="-342900">
              <a:lnSpc>
                <a:spcPct val="114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Covid -19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pandemics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has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revelead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challenges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for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National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Statistical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Offices;</a:t>
            </a: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endParaRPr lang="pt-BR" sz="2400" spc="-1" dirty="0">
              <a:solidFill>
                <a:srgbClr val="000000"/>
              </a:solidFill>
              <a:ea typeface="Microsoft YaHei"/>
            </a:endParaRPr>
          </a:p>
          <a:p>
            <a:pPr marL="343620" indent="-342900">
              <a:lnSpc>
                <a:spcPct val="114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2022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Demographic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Census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is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essencial for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updating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our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Population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Projections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;</a:t>
            </a:r>
          </a:p>
          <a:p>
            <a:pPr marL="343620" indent="-342900">
              <a:lnSpc>
                <a:spcPct val="114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t-BR" sz="2400" spc="-1" dirty="0">
              <a:solidFill>
                <a:srgbClr val="000000"/>
              </a:solidFill>
              <a:ea typeface="Microsoft YaHei"/>
            </a:endParaRPr>
          </a:p>
          <a:p>
            <a:pPr marL="343620" indent="-342900">
              <a:lnSpc>
                <a:spcPct val="114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400" b="1" spc="-1" dirty="0" err="1">
                <a:solidFill>
                  <a:srgbClr val="000000"/>
                </a:solidFill>
                <a:ea typeface="Microsoft YaHei"/>
              </a:rPr>
              <a:t>Uncertainty</a:t>
            </a:r>
            <a:r>
              <a:rPr lang="pt-BR" sz="2400" b="1" spc="-1" dirty="0">
                <a:solidFill>
                  <a:srgbClr val="000000"/>
                </a:solidFill>
                <a:ea typeface="Microsoft YaHei"/>
              </a:rPr>
              <a:t>!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We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will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probably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need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to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revise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our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Projections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sooner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than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usual.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Population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count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before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next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Census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is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400" spc="-1" dirty="0" err="1">
                <a:solidFill>
                  <a:srgbClr val="000000"/>
                </a:solidFill>
                <a:ea typeface="Microsoft YaHei"/>
              </a:rPr>
              <a:t>desirable</a:t>
            </a:r>
            <a:r>
              <a:rPr lang="pt-BR" sz="2400" spc="-1" dirty="0">
                <a:solidFill>
                  <a:srgbClr val="000000"/>
                </a:solidFill>
                <a:ea typeface="Microsoft YaHei"/>
              </a:rPr>
              <a:t>)</a:t>
            </a: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endParaRPr lang="pt-BR" sz="2400" spc="-1" dirty="0">
              <a:solidFill>
                <a:srgbClr val="000000"/>
              </a:solidFill>
              <a:ea typeface="Microsoft YaHei"/>
            </a:endParaRP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endParaRPr lang="pt-BR" sz="2400" spc="-1" dirty="0">
              <a:solidFill>
                <a:srgbClr val="000000"/>
              </a:solidFill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87920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7B72D13-4AAD-417E-B46D-63BA49672BBD}"/>
              </a:ext>
            </a:extLst>
          </p:cNvPr>
          <p:cNvSpPr txBox="1"/>
          <p:nvPr/>
        </p:nvSpPr>
        <p:spPr>
          <a:xfrm>
            <a:off x="1107354" y="1719695"/>
            <a:ext cx="7724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Thank</a:t>
            </a:r>
            <a:r>
              <a:rPr lang="pt-BR" sz="2400" dirty="0"/>
              <a:t> </a:t>
            </a:r>
            <a:r>
              <a:rPr lang="pt-BR" sz="2400" dirty="0" err="1"/>
              <a:t>you</a:t>
            </a:r>
            <a:r>
              <a:rPr lang="pt-BR" sz="2400" dirty="0"/>
              <a:t> </a:t>
            </a:r>
            <a:r>
              <a:rPr lang="pt-BR" sz="2400" dirty="0" err="1"/>
              <a:t>very</a:t>
            </a:r>
            <a:r>
              <a:rPr lang="pt-BR" sz="2400" dirty="0"/>
              <a:t> </a:t>
            </a:r>
            <a:r>
              <a:rPr lang="pt-BR" sz="2400" dirty="0" err="1"/>
              <a:t>much</a:t>
            </a:r>
            <a:r>
              <a:rPr lang="pt-BR" sz="2400" dirty="0"/>
              <a:t>!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Muito obrigada!</a:t>
            </a:r>
          </a:p>
          <a:p>
            <a:pPr algn="ctr"/>
            <a:endParaRPr lang="pt-BR" sz="2400" dirty="0"/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Izabel Guimarães Marri</a:t>
            </a:r>
          </a:p>
          <a:p>
            <a:pPr algn="ctr"/>
            <a:endParaRPr lang="pt-BR" sz="2400" dirty="0"/>
          </a:p>
          <a:p>
            <a:pPr algn="ctr"/>
            <a:r>
              <a:rPr lang="pt-BR" sz="2000" dirty="0"/>
              <a:t>Head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Unit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Studies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Analysis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Demographic</a:t>
            </a:r>
            <a:r>
              <a:rPr lang="pt-BR" sz="2000" dirty="0"/>
              <a:t> Dynamics</a:t>
            </a:r>
          </a:p>
          <a:p>
            <a:pPr algn="ctr"/>
            <a:r>
              <a:rPr lang="pt-BR" sz="20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izabel.marri@ibge.gov.br</a:t>
            </a:r>
            <a:endParaRPr lang="pt-BR" sz="2000" dirty="0">
              <a:solidFill>
                <a:schemeClr val="accent2"/>
              </a:solidFill>
            </a:endParaRPr>
          </a:p>
          <a:p>
            <a:pPr algn="ctr"/>
            <a:endParaRPr lang="pt-BR" sz="2000" dirty="0"/>
          </a:p>
          <a:p>
            <a:pPr algn="ctr"/>
            <a:r>
              <a:rPr lang="pt-BR" sz="2000" dirty="0" err="1"/>
              <a:t>Coordination</a:t>
            </a:r>
            <a:r>
              <a:rPr lang="pt-BR" sz="2000" dirty="0"/>
              <a:t> for </a:t>
            </a:r>
            <a:r>
              <a:rPr lang="pt-BR" sz="2000" dirty="0" err="1"/>
              <a:t>Population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Social </a:t>
            </a:r>
            <a:r>
              <a:rPr lang="pt-BR" sz="2000" dirty="0" err="1"/>
              <a:t>Indicators</a:t>
            </a:r>
            <a:endParaRPr lang="pt-BR" sz="2000" dirty="0"/>
          </a:p>
          <a:p>
            <a:pPr algn="ctr"/>
            <a:r>
              <a:rPr lang="pt-BR" sz="2000" dirty="0"/>
              <a:t>Instituto Brasileiro de Geografia e Estatística - IBGE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5491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871880" y="361152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5040360" y="378000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3532320" y="2271600"/>
            <a:ext cx="20106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5208480" y="3948120"/>
            <a:ext cx="3340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638100" y="747137"/>
            <a:ext cx="8803440" cy="67317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Demographic</a:t>
            </a:r>
            <a:r>
              <a:rPr lang="pt-BR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Socio-Economic </a:t>
            </a:r>
            <a:r>
              <a:rPr lang="pt-BR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Context</a:t>
            </a:r>
            <a:endParaRPr lang="pt-BR" sz="24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marL="343080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Brazil</a:t>
            </a:r>
            <a:r>
              <a:rPr lang="pt-BR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: </a:t>
            </a: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endParaRPr lang="pt-BR" sz="2100" b="0" strike="noStrike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Population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on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July, 1st  2021: 213,317,639 (</a:t>
            </a:r>
            <a:r>
              <a:rPr lang="pt-BR" i="1" spc="-1" dirty="0" err="1">
                <a:solidFill>
                  <a:srgbClr val="000000"/>
                </a:solidFill>
                <a:ea typeface="Microsoft YaHei"/>
              </a:rPr>
              <a:t>Population</a:t>
            </a:r>
            <a:r>
              <a:rPr lang="pt-BR" i="1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i="1" spc="-1" dirty="0" err="1">
                <a:solidFill>
                  <a:srgbClr val="000000"/>
                </a:solidFill>
                <a:ea typeface="Microsoft YaHei"/>
              </a:rPr>
              <a:t>Projection</a:t>
            </a:r>
            <a:r>
              <a:rPr lang="pt-BR" i="1" spc="-1" dirty="0">
                <a:solidFill>
                  <a:srgbClr val="000000"/>
                </a:solidFill>
                <a:ea typeface="Microsoft YaHei"/>
              </a:rPr>
              <a:t>, </a:t>
            </a:r>
            <a:r>
              <a:rPr lang="pt-BR" i="1" spc="-1" dirty="0" err="1">
                <a:solidFill>
                  <a:srgbClr val="000000"/>
                </a:solidFill>
                <a:ea typeface="Microsoft YaHei"/>
              </a:rPr>
              <a:t>Revision</a:t>
            </a:r>
            <a:r>
              <a:rPr lang="pt-BR" i="1" spc="-1" dirty="0">
                <a:solidFill>
                  <a:srgbClr val="000000"/>
                </a:solidFill>
                <a:ea typeface="Microsoft YaHei"/>
              </a:rPr>
              <a:t> 2018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)</a:t>
            </a: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5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Great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Regions</a:t>
            </a: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26 States + 1 Federal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District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5,570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Municipalities</a:t>
            </a: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343080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spc="-1" dirty="0" err="1">
                <a:latin typeface="Arial"/>
              </a:rPr>
              <a:t>Territory</a:t>
            </a:r>
            <a:r>
              <a:rPr lang="pt-BR" sz="2100" spc="-1" dirty="0">
                <a:latin typeface="Arial"/>
              </a:rPr>
              <a:t> </a:t>
            </a:r>
            <a:r>
              <a:rPr lang="pt-BR" sz="2100" spc="-1" dirty="0" err="1">
                <a:latin typeface="Arial"/>
              </a:rPr>
              <a:t>Inequalities</a:t>
            </a:r>
            <a:r>
              <a:rPr lang="pt-BR" sz="2100" spc="-1" dirty="0">
                <a:latin typeface="Arial"/>
              </a:rPr>
              <a:t>:</a:t>
            </a:r>
            <a:endParaRPr lang="pt-BR" sz="2100" b="0" strike="noStrike" spc="-1" dirty="0">
              <a:latin typeface="Arial"/>
            </a:endParaRP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spc="-1" dirty="0"/>
              <a:t>Social </a:t>
            </a:r>
            <a:r>
              <a:rPr lang="pt-BR" sz="2100" spc="-1" dirty="0" err="1"/>
              <a:t>economic</a:t>
            </a:r>
            <a:endParaRPr lang="pt-BR" sz="2100" spc="-1" dirty="0"/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b="0" strike="noStrike" spc="-1" dirty="0" err="1">
                <a:latin typeface="Arial"/>
              </a:rPr>
              <a:t>Population</a:t>
            </a:r>
            <a:r>
              <a:rPr lang="pt-BR" sz="2100" b="0" strike="noStrike" spc="-1" dirty="0">
                <a:latin typeface="Arial"/>
              </a:rPr>
              <a:t> </a:t>
            </a:r>
            <a:r>
              <a:rPr lang="pt-BR" sz="2100" b="0" strike="noStrike" spc="-1" dirty="0" err="1">
                <a:latin typeface="Arial"/>
              </a:rPr>
              <a:t>Distribution</a:t>
            </a:r>
            <a:endParaRPr lang="pt-BR" sz="2100" b="0" strike="noStrike" spc="-1" dirty="0">
              <a:latin typeface="Arial"/>
            </a:endParaRP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spc="-1" dirty="0">
                <a:latin typeface="Arial"/>
              </a:rPr>
              <a:t>Age </a:t>
            </a:r>
            <a:r>
              <a:rPr lang="pt-BR" sz="2100" spc="-1" dirty="0" err="1">
                <a:latin typeface="Arial"/>
              </a:rPr>
              <a:t>Structure</a:t>
            </a:r>
            <a:endParaRPr lang="pt-BR" sz="2100" b="0" strike="noStrike" spc="-1" dirty="0">
              <a:latin typeface="Arial"/>
            </a:endParaRP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endParaRPr lang="pt-BR" sz="2100" b="0" strike="noStrike" spc="-1" dirty="0">
              <a:latin typeface="Arial"/>
            </a:endParaRPr>
          </a:p>
          <a:p>
            <a:pPr marL="457920" lvl="1">
              <a:lnSpc>
                <a:spcPct val="114000"/>
              </a:lnSpc>
              <a:buClr>
                <a:srgbClr val="000000"/>
              </a:buClr>
            </a:pPr>
            <a:endParaRPr lang="pt-BR" sz="21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endParaRPr lang="pt-BR" sz="21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pt-BR" sz="2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3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5EE29-08AE-4DFF-8D22-FE259D5AF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57" t="18918" r="26402" b="3648"/>
          <a:stretch/>
        </p:blipFill>
        <p:spPr>
          <a:xfrm>
            <a:off x="1059874" y="334818"/>
            <a:ext cx="8250381" cy="71044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39DEECB-8263-4B60-889F-1DE182835320}"/>
              </a:ext>
            </a:extLst>
          </p:cNvPr>
          <p:cNvSpPr txBox="1"/>
          <p:nvPr/>
        </p:nvSpPr>
        <p:spPr>
          <a:xfrm>
            <a:off x="1714500" y="334818"/>
            <a:ext cx="52266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Brazilian</a:t>
            </a:r>
            <a:r>
              <a:rPr lang="pt-BR" dirty="0"/>
              <a:t> States </a:t>
            </a:r>
            <a:r>
              <a:rPr lang="pt-BR" dirty="0" err="1"/>
              <a:t>and</a:t>
            </a:r>
            <a:r>
              <a:rPr lang="pt-BR" dirty="0"/>
              <a:t> Federal </a:t>
            </a:r>
            <a:r>
              <a:rPr lang="pt-BR" dirty="0" err="1"/>
              <a:t>District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941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5EE29-08AE-4DFF-8D22-FE259D5AF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57" t="18918" r="26402" b="3648"/>
          <a:stretch/>
        </p:blipFill>
        <p:spPr>
          <a:xfrm>
            <a:off x="1042554" y="303645"/>
            <a:ext cx="8250381" cy="7104496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8E75E88-55E4-4281-BE41-CD7511261EA8}"/>
              </a:ext>
            </a:extLst>
          </p:cNvPr>
          <p:cNvSpPr/>
          <p:nvPr/>
        </p:nvSpPr>
        <p:spPr>
          <a:xfrm>
            <a:off x="1579418" y="1278082"/>
            <a:ext cx="4291445" cy="1943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881D7EF-9D99-48E9-86FB-D9DAA93D54B2}"/>
              </a:ext>
            </a:extLst>
          </p:cNvPr>
          <p:cNvSpPr/>
          <p:nvPr/>
        </p:nvSpPr>
        <p:spPr>
          <a:xfrm>
            <a:off x="5001489" y="3842183"/>
            <a:ext cx="1776845" cy="1820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4BE2AF-5FE0-447C-9160-C78E3CF4A0DB}"/>
              </a:ext>
            </a:extLst>
          </p:cNvPr>
          <p:cNvSpPr txBox="1"/>
          <p:nvPr/>
        </p:nvSpPr>
        <p:spPr>
          <a:xfrm>
            <a:off x="1714500" y="334818"/>
            <a:ext cx="52266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Brazilian</a:t>
            </a:r>
            <a:r>
              <a:rPr lang="pt-BR" dirty="0"/>
              <a:t> States </a:t>
            </a:r>
            <a:r>
              <a:rPr lang="pt-BR" dirty="0" err="1"/>
              <a:t>and</a:t>
            </a:r>
            <a:r>
              <a:rPr lang="pt-BR" dirty="0"/>
              <a:t> Federal </a:t>
            </a:r>
            <a:r>
              <a:rPr lang="pt-BR" dirty="0" err="1"/>
              <a:t>District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546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64F8D8-FF61-466C-B086-D27A70CEC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0" t="12769" r="41452" b="9220"/>
          <a:stretch/>
        </p:blipFill>
        <p:spPr>
          <a:xfrm>
            <a:off x="1684770" y="709186"/>
            <a:ext cx="7003474" cy="630467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C3A9FB9-0EE3-4E8C-A2CD-184140BEC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24" t="89820" r="15373"/>
          <a:stretch/>
        </p:blipFill>
        <p:spPr>
          <a:xfrm>
            <a:off x="1392381" y="7013864"/>
            <a:ext cx="8034632" cy="62328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227C3C8-5F75-4868-A3BD-565145FA83C1}"/>
              </a:ext>
            </a:extLst>
          </p:cNvPr>
          <p:cNvSpPr/>
          <p:nvPr/>
        </p:nvSpPr>
        <p:spPr>
          <a:xfrm>
            <a:off x="1953491" y="301336"/>
            <a:ext cx="4038600" cy="270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0" i="0" dirty="0">
                <a:solidFill>
                  <a:srgbClr val="202124"/>
                </a:solidFill>
                <a:effectLst/>
                <a:latin typeface="Google Sans Text"/>
              </a:rPr>
              <a:t>GDP - </a:t>
            </a:r>
            <a:r>
              <a:rPr lang="pt-BR" dirty="0">
                <a:solidFill>
                  <a:srgbClr val="202124"/>
                </a:solidFill>
                <a:latin typeface="Google Sans Text"/>
              </a:rPr>
              <a:t>G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 Text"/>
              </a:rPr>
              <a:t>ross </a:t>
            </a:r>
            <a:r>
              <a:rPr lang="pt-BR" b="0" i="0" dirty="0" err="1">
                <a:solidFill>
                  <a:srgbClr val="202124"/>
                </a:solidFill>
                <a:effectLst/>
                <a:latin typeface="Google Sans Text"/>
              </a:rPr>
              <a:t>Domestic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 Text"/>
              </a:rPr>
              <a:t> </a:t>
            </a:r>
            <a:r>
              <a:rPr lang="pt-BR" b="0" i="0" dirty="0" err="1">
                <a:solidFill>
                  <a:srgbClr val="202124"/>
                </a:solidFill>
                <a:effectLst/>
                <a:latin typeface="Google Sans Text"/>
              </a:rPr>
              <a:t>Product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 Text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6249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871880" y="361152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5040360" y="378000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3532320" y="2271600"/>
            <a:ext cx="20106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5208480" y="3948120"/>
            <a:ext cx="3340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1857982" y="155500"/>
            <a:ext cx="6523380" cy="414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100" spc="-1" dirty="0" err="1">
                <a:solidFill>
                  <a:srgbClr val="000000"/>
                </a:solidFill>
                <a:latin typeface="Arial"/>
                <a:ea typeface="Microsoft YaHei"/>
              </a:rPr>
              <a:t>Population</a:t>
            </a:r>
            <a:r>
              <a:rPr lang="pt-BR" sz="2100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latin typeface="Arial"/>
                <a:ea typeface="Microsoft YaHei"/>
              </a:rPr>
              <a:t>Density</a:t>
            </a:r>
            <a:endParaRPr lang="pt-BR" sz="2100" spc="-1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32FD4DF-8C15-4C5D-8FD9-1FDD0B8E1D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82" y="653784"/>
            <a:ext cx="7519481" cy="658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41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9E9BF4F-0871-435D-B441-51BB7F896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7" t="12810" r="26093"/>
          <a:stretch/>
        </p:blipFill>
        <p:spPr>
          <a:xfrm>
            <a:off x="1611312" y="791909"/>
            <a:ext cx="6858000" cy="64296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85344F8-54F9-49A3-818A-A719129536DB}"/>
              </a:ext>
            </a:extLst>
          </p:cNvPr>
          <p:cNvSpPr/>
          <p:nvPr/>
        </p:nvSpPr>
        <p:spPr>
          <a:xfrm>
            <a:off x="1901535" y="550333"/>
            <a:ext cx="4516197" cy="374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>
                <a:solidFill>
                  <a:schemeClr val="tx1"/>
                </a:solidFill>
              </a:rPr>
              <a:t>Population</a:t>
            </a:r>
            <a:r>
              <a:rPr lang="pt-BR" dirty="0">
                <a:solidFill>
                  <a:schemeClr val="tx1"/>
                </a:solidFill>
              </a:rPr>
              <a:t> 65+ (%)</a:t>
            </a:r>
          </a:p>
        </p:txBody>
      </p:sp>
    </p:spTree>
    <p:extLst>
      <p:ext uri="{BB962C8B-B14F-4D97-AF65-F5344CB8AC3E}">
        <p14:creationId xmlns:p14="http://schemas.microsoft.com/office/powerpoint/2010/main" val="24783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871880" y="361152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5040360" y="3780000"/>
            <a:ext cx="33588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3532320" y="2271600"/>
            <a:ext cx="20106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5208480" y="3948120"/>
            <a:ext cx="3340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806040" y="197193"/>
            <a:ext cx="9176160" cy="2902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1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Covid-19 </a:t>
            </a:r>
            <a:r>
              <a:rPr lang="pt-BR" sz="21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and</a:t>
            </a:r>
            <a:r>
              <a:rPr lang="pt-BR" sz="21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21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the</a:t>
            </a:r>
            <a:r>
              <a:rPr lang="pt-BR" sz="21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21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Demographic</a:t>
            </a:r>
            <a:r>
              <a:rPr lang="pt-BR" sz="21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t-BR" sz="2100" b="1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Context</a:t>
            </a:r>
            <a:endParaRPr lang="pt-BR" sz="21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100" b="0" strike="noStrike" spc="-1" dirty="0">
              <a:latin typeface="Arial"/>
            </a:endParaRPr>
          </a:p>
          <a:p>
            <a:pPr marL="720">
              <a:lnSpc>
                <a:spcPct val="114000"/>
              </a:lnSpc>
              <a:buClr>
                <a:srgbClr val="000000"/>
              </a:buClr>
            </a:pP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Covid-19 X Age</a:t>
            </a: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Infection</a:t>
            </a:r>
            <a:endParaRPr lang="pt-BR" sz="2100" spc="-1" dirty="0">
              <a:solidFill>
                <a:srgbClr val="000000"/>
              </a:solidFill>
              <a:ea typeface="Microsoft YaHei"/>
            </a:endParaRPr>
          </a:p>
          <a:p>
            <a:pPr marL="915120" lvl="2">
              <a:lnSpc>
                <a:spcPct val="114000"/>
              </a:lnSpc>
              <a:buClr>
                <a:srgbClr val="000000"/>
              </a:buClr>
            </a:pP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There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are no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significant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diferences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of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Covid-19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infection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by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age</a:t>
            </a:r>
          </a:p>
          <a:p>
            <a:pPr marL="800280" lvl="1" indent="-342360">
              <a:lnSpc>
                <a:spcPct val="114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Hospitalization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and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deaths</a:t>
            </a:r>
          </a:p>
          <a:p>
            <a:pPr marL="915120" lvl="2">
              <a:lnSpc>
                <a:spcPct val="114000"/>
              </a:lnSpc>
              <a:buClr>
                <a:srgbClr val="000000"/>
              </a:buClr>
            </a:pP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Increasing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risks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</a:t>
            </a:r>
            <a:r>
              <a:rPr lang="pt-BR" sz="2100" spc="-1" dirty="0" err="1">
                <a:solidFill>
                  <a:srgbClr val="000000"/>
                </a:solidFill>
                <a:ea typeface="Microsoft YaHei"/>
              </a:rPr>
              <a:t>by</a:t>
            </a:r>
            <a:r>
              <a:rPr lang="pt-BR" sz="2100" spc="-1" dirty="0">
                <a:solidFill>
                  <a:srgbClr val="000000"/>
                </a:solidFill>
                <a:ea typeface="Microsoft YaHei"/>
              </a:rPr>
              <a:t> age</a:t>
            </a:r>
          </a:p>
          <a:p>
            <a:pPr marL="800280" lvl="1" indent="-342360">
              <a:buClr>
                <a:srgbClr val="000000"/>
              </a:buClr>
              <a:buFont typeface="Arial"/>
              <a:buChar char="•"/>
            </a:pPr>
            <a:endParaRPr lang="pt-BR" sz="2100" spc="-1" dirty="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7DC7926-78D3-4089-834E-D1DB6568A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515" y="3010973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">
            <a:extLst>
              <a:ext uri="{FF2B5EF4-FFF2-40B4-BE49-F238E27FC236}">
                <a16:creationId xmlns:a16="http://schemas.microsoft.com/office/drawing/2014/main" id="{93930D82-8BB5-4605-A2C7-DD35FB9D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55" y="3468173"/>
            <a:ext cx="6061649" cy="29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024FD38-503B-48CA-BB48-66C4BA52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515" y="6651279"/>
            <a:ext cx="72081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https://www.cdc.gov/coronavirus/2019-ncov/covid-data/investigations-discovery/hospitalization-death-by-age.html#print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6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A0FCBB-A948-426B-B919-C715D1A67FC1}"/>
              </a:ext>
            </a:extLst>
          </p:cNvPr>
          <p:cNvSpPr txBox="1"/>
          <p:nvPr/>
        </p:nvSpPr>
        <p:spPr>
          <a:xfrm>
            <a:off x="945574" y="639202"/>
            <a:ext cx="82503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/>
              <a:t>Increase</a:t>
            </a:r>
            <a:r>
              <a:rPr lang="pt-BR" sz="2200" dirty="0"/>
              <a:t> in Death Registries in 2019/2020: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195.965</a:t>
            </a:r>
            <a:r>
              <a:rPr lang="pt-BR" sz="2200" dirty="0"/>
              <a:t> (+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14,9%)</a:t>
            </a:r>
            <a:r>
              <a:rPr lang="pt-BR" sz="2200" dirty="0"/>
              <a:t> </a:t>
            </a:r>
          </a:p>
          <a:p>
            <a:endParaRPr lang="pt-BR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+16,7%                             +12,7%</a:t>
            </a:r>
            <a:endParaRPr lang="pt-BR" sz="2200" dirty="0"/>
          </a:p>
          <a:p>
            <a:endParaRPr lang="pt-BR" sz="2200" dirty="0"/>
          </a:p>
        </p:txBody>
      </p:sp>
      <p:pic>
        <p:nvPicPr>
          <p:cNvPr id="4" name="Gráfico 3" descr="Mulher com preenchimento sólido">
            <a:extLst>
              <a:ext uri="{FF2B5EF4-FFF2-40B4-BE49-F238E27FC236}">
                <a16:creationId xmlns:a16="http://schemas.microsoft.com/office/drawing/2014/main" id="{EBB274F3-DED5-43BC-9085-266513E17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0722" y="1399823"/>
            <a:ext cx="914400" cy="914400"/>
          </a:xfrm>
          <a:prstGeom prst="rect">
            <a:avLst/>
          </a:prstGeom>
        </p:spPr>
      </p:pic>
      <p:pic>
        <p:nvPicPr>
          <p:cNvPr id="6" name="Gráfico 5" descr="Homem com preenchimento sólido">
            <a:extLst>
              <a:ext uri="{FF2B5EF4-FFF2-40B4-BE49-F238E27FC236}">
                <a16:creationId xmlns:a16="http://schemas.microsoft.com/office/drawing/2014/main" id="{34A6C4E6-3999-4E87-9E20-10A4905D1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0136" y="1399823"/>
            <a:ext cx="1014195" cy="914400"/>
          </a:xfrm>
          <a:prstGeom prst="rect">
            <a:avLst/>
          </a:prstGeom>
        </p:spPr>
      </p:pic>
      <p:pic>
        <p:nvPicPr>
          <p:cNvPr id="7" name="Imagem 114">
            <a:extLst>
              <a:ext uri="{FF2B5EF4-FFF2-40B4-BE49-F238E27FC236}">
                <a16:creationId xmlns:a16="http://schemas.microsoft.com/office/drawing/2014/main" id="{31C0F571-A555-4DB3-A449-B5D4E05B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85" y="2424306"/>
            <a:ext cx="7726654" cy="48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39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5000</TotalTime>
  <Words>526</Words>
  <Application>Microsoft Office PowerPoint</Application>
  <PresentationFormat>Custom</PresentationFormat>
  <Paragraphs>118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Microsoft YaHei</vt:lpstr>
      <vt:lpstr>Arial</vt:lpstr>
      <vt:lpstr>Calibri</vt:lpstr>
      <vt:lpstr>DejaVu Sans</vt:lpstr>
      <vt:lpstr>Google Sans Text</vt:lpstr>
      <vt:lpstr>Symbol</vt:lpstr>
      <vt:lpstr>Times New Roman</vt:lpstr>
      <vt:lpstr>Univers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Leila Regina Ervatti</dc:creator>
  <dc:description/>
  <cp:lastModifiedBy>Alicia Corneelsen</cp:lastModifiedBy>
  <cp:revision>218</cp:revision>
  <cp:lastPrinted>2018-07-24T20:09:50Z</cp:lastPrinted>
  <dcterms:created xsi:type="dcterms:W3CDTF">2017-05-04T17:21:05Z</dcterms:created>
  <dcterms:modified xsi:type="dcterms:W3CDTF">2021-12-09T08:01:23Z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