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76" r:id="rId4"/>
    <p:sldId id="277" r:id="rId5"/>
    <p:sldId id="278" r:id="rId6"/>
    <p:sldId id="279" r:id="rId7"/>
    <p:sldId id="257" r:id="rId8"/>
    <p:sldId id="280" r:id="rId9"/>
    <p:sldId id="281" r:id="rId10"/>
    <p:sldId id="267" r:id="rId11"/>
    <p:sldId id="268" r:id="rId12"/>
    <p:sldId id="270" r:id="rId13"/>
    <p:sldId id="271" r:id="rId14"/>
    <p:sldId id="264" r:id="rId15"/>
    <p:sldId id="26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FB7619A-A660-45B3-AC50-73CE197CB36F}" type="datetimeFigureOut">
              <a:rPr lang="en-US" smtClean="0"/>
              <a:t>10/12/2021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96E6E92C-F81B-43AD-AE9E-80EBECDC04A4}"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B7619A-A660-45B3-AC50-73CE197CB36F}"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E92C-F81B-43AD-AE9E-80EBECDC04A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B7619A-A660-45B3-AC50-73CE197CB36F}"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E92C-F81B-43AD-AE9E-80EBECDC04A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B7619A-A660-45B3-AC50-73CE197CB36F}"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E92C-F81B-43AD-AE9E-80EBECDC04A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FB7619A-A660-45B3-AC50-73CE197CB36F}"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96E6E92C-F81B-43AD-AE9E-80EBECDC04A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B7619A-A660-45B3-AC50-73CE197CB36F}"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E92C-F81B-43AD-AE9E-80EBECDC04A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FB7619A-A660-45B3-AC50-73CE197CB36F}" type="datetimeFigureOut">
              <a:rPr lang="en-US" smtClean="0"/>
              <a:t>10/12/2021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6E92C-F81B-43AD-AE9E-80EBECDC04A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FB7619A-A660-45B3-AC50-73CE197CB36F}" type="datetimeFigureOut">
              <a:rPr lang="en-US" smtClean="0"/>
              <a:t>10/12/2021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E92C-F81B-43AD-AE9E-80EBECDC04A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B7619A-A660-45B3-AC50-73CE197CB36F}" type="datetimeFigureOut">
              <a:rPr lang="en-US" smtClean="0"/>
              <a:t>10/12/2021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E92C-F81B-43AD-AE9E-80EBECDC04A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B7619A-A660-45B3-AC50-73CE197CB36F}"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E92C-F81B-43AD-AE9E-80EBECDC04A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FB7619A-A660-45B3-AC50-73CE197CB36F}"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E92C-F81B-43AD-AE9E-80EBECDC04A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FB7619A-A660-45B3-AC50-73CE197CB36F}" type="datetimeFigureOut">
              <a:rPr lang="en-US" smtClean="0"/>
              <a:t>10/12/2021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6E6E92C-F81B-43AD-AE9E-80EBECDC04A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1828800"/>
          </a:xfrm>
        </p:spPr>
        <p:txBody>
          <a:bodyPr>
            <a:normAutofit/>
          </a:bodyPr>
          <a:lstStyle/>
          <a:p>
            <a:r>
              <a:rPr lang="en-US" sz="4000" dirty="0" smtClean="0"/>
              <a:t>DEPARTMENT OF SOCIAL DEVELOPMENT (DSD)</a:t>
            </a:r>
            <a:endParaRPr lang="en-US" sz="4000" dirty="0"/>
          </a:p>
        </p:txBody>
      </p:sp>
      <p:sp>
        <p:nvSpPr>
          <p:cNvPr id="3" name="Subtitle 2"/>
          <p:cNvSpPr>
            <a:spLocks noGrp="1"/>
          </p:cNvSpPr>
          <p:nvPr>
            <p:ph type="subTitle" idx="1"/>
          </p:nvPr>
        </p:nvSpPr>
        <p:spPr>
          <a:xfrm>
            <a:off x="1066800" y="2514600"/>
            <a:ext cx="6705600" cy="3733800"/>
          </a:xfrm>
        </p:spPr>
        <p:txBody>
          <a:bodyPr>
            <a:normAutofit/>
          </a:bodyPr>
          <a:lstStyle/>
          <a:p>
            <a:r>
              <a:rPr lang="en-US" sz="2000" dirty="0" smtClean="0"/>
              <a:t>SOCIAL DEVELOPMENT AS A CATALYST FOR REGIONAL SOCIAL INTERGRATION </a:t>
            </a:r>
          </a:p>
          <a:p>
            <a:r>
              <a:rPr lang="en-US" sz="2000" dirty="0" smtClean="0"/>
              <a:t>13</a:t>
            </a:r>
            <a:r>
              <a:rPr lang="en-US" sz="2000" dirty="0" smtClean="0"/>
              <a:t> </a:t>
            </a:r>
            <a:r>
              <a:rPr lang="en-US" sz="2000" dirty="0" smtClean="0"/>
              <a:t>October 2021</a:t>
            </a:r>
          </a:p>
          <a:p>
            <a:endParaRPr lang="en-US" sz="2000" dirty="0" smtClean="0"/>
          </a:p>
          <a:p>
            <a:r>
              <a:rPr lang="en-US" sz="2000" dirty="0" smtClean="0"/>
              <a:t>By</a:t>
            </a:r>
          </a:p>
          <a:p>
            <a:r>
              <a:rPr lang="en-US" sz="2400" b="1" dirty="0" smtClean="0"/>
              <a:t>Jabu Mabobo</a:t>
            </a:r>
          </a:p>
          <a:p>
            <a:r>
              <a:rPr lang="en-US" sz="1800" dirty="0" smtClean="0"/>
              <a:t>Executive Director</a:t>
            </a:r>
          </a:p>
          <a:p>
            <a:r>
              <a:rPr lang="en-US" sz="1800" dirty="0" smtClean="0"/>
              <a:t>Southern African Business Development Forum</a:t>
            </a:r>
          </a:p>
          <a:p>
            <a:endParaRPr lang="en-US" dirty="0" smtClean="0"/>
          </a:p>
        </p:txBody>
      </p:sp>
    </p:spTree>
    <p:extLst>
      <p:ext uri="{BB962C8B-B14F-4D97-AF65-F5344CB8AC3E}">
        <p14:creationId xmlns:p14="http://schemas.microsoft.com/office/powerpoint/2010/main" val="4058326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Social Workers</a:t>
            </a:r>
            <a:endParaRPr lang="en-US" dirty="0"/>
          </a:p>
        </p:txBody>
      </p:sp>
      <p:sp>
        <p:nvSpPr>
          <p:cNvPr id="3" name="Content Placeholder 2"/>
          <p:cNvSpPr>
            <a:spLocks noGrp="1"/>
          </p:cNvSpPr>
          <p:nvPr>
            <p:ph idx="1"/>
          </p:nvPr>
        </p:nvSpPr>
        <p:spPr/>
        <p:txBody>
          <a:bodyPr/>
          <a:lstStyle/>
          <a:p>
            <a:pPr marL="137160" indent="0">
              <a:buNone/>
            </a:pPr>
            <a:r>
              <a:rPr lang="en-US" dirty="0" smtClean="0"/>
              <a:t>Unemployed Social workers – </a:t>
            </a:r>
            <a:r>
              <a:rPr lang="en-US" dirty="0" smtClean="0"/>
              <a:t>In South Africa, it is only Medical doctors that have to do compulsory </a:t>
            </a:r>
            <a:r>
              <a:rPr lang="en-US" dirty="0" smtClean="0"/>
              <a:t>two years </a:t>
            </a:r>
            <a:r>
              <a:rPr lang="en-US" dirty="0" smtClean="0"/>
              <a:t>of community service </a:t>
            </a:r>
            <a:r>
              <a:rPr lang="en-US" dirty="0" smtClean="0"/>
              <a:t>before they can be certified as qualified medical doctors. </a:t>
            </a:r>
            <a:r>
              <a:rPr lang="en-US" dirty="0" smtClean="0"/>
              <a:t>Why </a:t>
            </a:r>
            <a:r>
              <a:rPr lang="en-US" dirty="0" smtClean="0"/>
              <a:t>not our Social workers?</a:t>
            </a:r>
          </a:p>
          <a:p>
            <a:pPr marL="137160" indent="0">
              <a:buNone/>
            </a:pPr>
            <a:r>
              <a:rPr lang="en-US" dirty="0" smtClean="0"/>
              <a:t>The concept of community service is social entrepreneurship, it is in giving that you receive.</a:t>
            </a:r>
            <a:endParaRPr lang="en-US" dirty="0"/>
          </a:p>
        </p:txBody>
      </p:sp>
    </p:spTree>
    <p:extLst>
      <p:ext uri="{BB962C8B-B14F-4D97-AF65-F5344CB8AC3E}">
        <p14:creationId xmlns:p14="http://schemas.microsoft.com/office/powerpoint/2010/main" val="3311324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Social  Workers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You need social workers in the centre of career guidance because they understand the human mind. They can detect underlying family challenges by the way a child answers a </a:t>
            </a:r>
            <a:r>
              <a:rPr lang="en-US" dirty="0" smtClean="0"/>
              <a:t>question</a:t>
            </a:r>
            <a:r>
              <a:rPr lang="en-US" dirty="0"/>
              <a:t>s</a:t>
            </a:r>
            <a:r>
              <a:rPr lang="en-US" dirty="0" smtClean="0"/>
              <a:t> </a:t>
            </a:r>
            <a:r>
              <a:rPr lang="en-US" dirty="0" smtClean="0"/>
              <a:t>posed to them and determine their background and recommend a solution to the challenge or </a:t>
            </a:r>
            <a:r>
              <a:rPr lang="en-US" dirty="0" smtClean="0"/>
              <a:t>problem.</a:t>
            </a:r>
          </a:p>
          <a:p>
            <a:pPr>
              <a:buFont typeface="Wingdings" panose="05000000000000000000" pitchFamily="2" charset="2"/>
              <a:buChar char="§"/>
            </a:pPr>
            <a:r>
              <a:rPr lang="en-US" dirty="0" smtClean="0"/>
              <a:t>Children </a:t>
            </a:r>
            <a:r>
              <a:rPr lang="en-US" dirty="0" smtClean="0"/>
              <a:t>from dysfunctional families can be assisted much earlier</a:t>
            </a:r>
            <a:r>
              <a:rPr lang="en-US" dirty="0" smtClean="0"/>
              <a:t>. Refugee children born in the country as well.</a:t>
            </a:r>
            <a:endParaRPr lang="en-US" dirty="0"/>
          </a:p>
        </p:txBody>
      </p:sp>
    </p:spTree>
    <p:extLst>
      <p:ext uri="{BB962C8B-B14F-4D97-AF65-F5344CB8AC3E}">
        <p14:creationId xmlns:p14="http://schemas.microsoft.com/office/powerpoint/2010/main" val="2714784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Restorative  Justice</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
            </a:pPr>
            <a:r>
              <a:rPr lang="en-US" dirty="0" smtClean="0"/>
              <a:t>Crime is crime irrespective of who commits it.</a:t>
            </a:r>
          </a:p>
          <a:p>
            <a:pPr>
              <a:buFont typeface="Wingdings" panose="05000000000000000000" pitchFamily="2" charset="2"/>
              <a:buChar char="§"/>
            </a:pPr>
            <a:r>
              <a:rPr lang="en-US" dirty="0" smtClean="0"/>
              <a:t>Our </a:t>
            </a:r>
            <a:r>
              <a:rPr lang="en-US" dirty="0" smtClean="0"/>
              <a:t>Social Workers need to be in centre of reconciling offenders with victims and the society at </a:t>
            </a:r>
            <a:r>
              <a:rPr lang="en-US" dirty="0" smtClean="0"/>
              <a:t>large. How about Non South African criminals, where do they go once released from our prisons?</a:t>
            </a:r>
          </a:p>
          <a:p>
            <a:pPr>
              <a:buFont typeface="Wingdings" panose="05000000000000000000" pitchFamily="2" charset="2"/>
              <a:buChar char="§"/>
            </a:pPr>
            <a:r>
              <a:rPr lang="en-US" dirty="0" smtClean="0"/>
              <a:t>Establish and Manage </a:t>
            </a:r>
            <a:r>
              <a:rPr lang="en-US" dirty="0" smtClean="0"/>
              <a:t>Halfway Houses – A place or centre for those who have studied or acquired skills whilst in prison to do their practicals and earn a living whilst they are being reintroduced back to </a:t>
            </a:r>
            <a:r>
              <a:rPr lang="en-US" dirty="0" smtClean="0"/>
              <a:t>society.</a:t>
            </a:r>
          </a:p>
          <a:p>
            <a:pPr>
              <a:buFont typeface="Wingdings" panose="05000000000000000000" pitchFamily="2" charset="2"/>
              <a:buChar char="§"/>
            </a:pPr>
            <a:r>
              <a:rPr lang="en-US" dirty="0" smtClean="0"/>
              <a:t>These can be the traditional land that can be utilised for farming skills development</a:t>
            </a:r>
            <a:endParaRPr lang="en-US" dirty="0" smtClean="0"/>
          </a:p>
        </p:txBody>
      </p:sp>
    </p:spTree>
    <p:extLst>
      <p:ext uri="{BB962C8B-B14F-4D97-AF65-F5344CB8AC3E}">
        <p14:creationId xmlns:p14="http://schemas.microsoft.com/office/powerpoint/2010/main" val="1057451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Entrepreneur Side</a:t>
            </a:r>
            <a:endParaRPr lang="en-US" dirty="0"/>
          </a:p>
        </p:txBody>
      </p:sp>
      <p:sp>
        <p:nvSpPr>
          <p:cNvPr id="3" name="Content Placeholder 2"/>
          <p:cNvSpPr>
            <a:spLocks noGrp="1"/>
          </p:cNvSpPr>
          <p:nvPr>
            <p:ph idx="1"/>
          </p:nvPr>
        </p:nvSpPr>
        <p:spPr/>
        <p:txBody>
          <a:bodyPr>
            <a:normAutofit fontScale="92500" lnSpcReduction="10000"/>
          </a:bodyPr>
          <a:lstStyle/>
          <a:p>
            <a:pPr marL="137160" indent="0">
              <a:buNone/>
            </a:pPr>
            <a:r>
              <a:rPr lang="en-US" dirty="0" smtClean="0"/>
              <a:t>South African and Non South African Social Workers registering businesses in SA and their respective countries. They can be trained in some but not limited to the following:</a:t>
            </a:r>
            <a:endParaRPr lang="en-US" dirty="0" smtClean="0"/>
          </a:p>
          <a:p>
            <a:pPr>
              <a:buFont typeface="Wingdings" panose="05000000000000000000" pitchFamily="2" charset="2"/>
              <a:buChar char="§"/>
            </a:pPr>
            <a:r>
              <a:rPr lang="en-US" dirty="0" smtClean="0"/>
              <a:t>Case management…</a:t>
            </a:r>
          </a:p>
          <a:p>
            <a:pPr>
              <a:buFont typeface="Wingdings" panose="05000000000000000000" pitchFamily="2" charset="2"/>
              <a:buChar char="§"/>
            </a:pPr>
            <a:r>
              <a:rPr lang="en-US" dirty="0" smtClean="0"/>
              <a:t>Business management…</a:t>
            </a:r>
          </a:p>
          <a:p>
            <a:pPr>
              <a:buFont typeface="Wingdings" panose="05000000000000000000" pitchFamily="2" charset="2"/>
              <a:buChar char="§"/>
            </a:pPr>
            <a:r>
              <a:rPr lang="en-US" dirty="0" smtClean="0"/>
              <a:t>Project management…</a:t>
            </a:r>
          </a:p>
          <a:p>
            <a:pPr>
              <a:buFont typeface="Wingdings" panose="05000000000000000000" pitchFamily="2" charset="2"/>
              <a:buChar char="§"/>
            </a:pPr>
            <a:r>
              <a:rPr lang="en-US" dirty="0" smtClean="0"/>
              <a:t>Leadership </a:t>
            </a:r>
            <a:r>
              <a:rPr lang="en-US" dirty="0" smtClean="0"/>
              <a:t>Development…</a:t>
            </a:r>
          </a:p>
          <a:p>
            <a:pPr marL="137160" indent="0">
              <a:buNone/>
            </a:pPr>
            <a:r>
              <a:rPr lang="en-US" dirty="0" smtClean="0"/>
              <a:t>This will prepare </a:t>
            </a:r>
            <a:r>
              <a:rPr lang="en-US" dirty="0" smtClean="0"/>
              <a:t>them to be independent consultants </a:t>
            </a:r>
            <a:r>
              <a:rPr lang="en-US" dirty="0" smtClean="0"/>
              <a:t>for their respective  Governments and do cross border case management. </a:t>
            </a:r>
            <a:endParaRPr lang="en-US" dirty="0"/>
          </a:p>
        </p:txBody>
      </p:sp>
    </p:spTree>
    <p:extLst>
      <p:ext uri="{BB962C8B-B14F-4D97-AF65-F5344CB8AC3E}">
        <p14:creationId xmlns:p14="http://schemas.microsoft.com/office/powerpoint/2010/main" val="2908890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Food production Value Chain</a:t>
            </a:r>
            <a:endParaRPr lang="en-US" dirty="0"/>
          </a:p>
        </p:txBody>
      </p:sp>
      <p:sp>
        <p:nvSpPr>
          <p:cNvPr id="3" name="Content Placeholder 2"/>
          <p:cNvSpPr>
            <a:spLocks noGrp="1"/>
          </p:cNvSpPr>
          <p:nvPr>
            <p:ph idx="1"/>
          </p:nvPr>
        </p:nvSpPr>
        <p:spPr/>
        <p:txBody>
          <a:bodyPr>
            <a:normAutofit fontScale="92500" lnSpcReduction="20000"/>
          </a:bodyPr>
          <a:lstStyle/>
          <a:p>
            <a:pPr marL="137160" indent="0">
              <a:buNone/>
            </a:pPr>
            <a:r>
              <a:rPr lang="en-US" dirty="0" smtClean="0"/>
              <a:t>You’ve had breakfast this morning…</a:t>
            </a:r>
          </a:p>
          <a:p>
            <a:pPr>
              <a:buFont typeface="Wingdings" panose="05000000000000000000" pitchFamily="2" charset="2"/>
              <a:buChar char="§"/>
            </a:pPr>
            <a:r>
              <a:rPr lang="en-US" dirty="0" smtClean="0"/>
              <a:t>What did you </a:t>
            </a:r>
            <a:r>
              <a:rPr lang="en-US" dirty="0" smtClean="0"/>
              <a:t>eat?</a:t>
            </a:r>
            <a:endParaRPr lang="en-US" dirty="0"/>
          </a:p>
          <a:p>
            <a:pPr>
              <a:buFont typeface="Wingdings" panose="05000000000000000000" pitchFamily="2" charset="2"/>
              <a:buChar char="§"/>
            </a:pPr>
            <a:r>
              <a:rPr lang="en-US" dirty="0" smtClean="0"/>
              <a:t>The </a:t>
            </a:r>
            <a:r>
              <a:rPr lang="en-US" dirty="0" smtClean="0"/>
              <a:t>food you have eaten, At what stage of the food production value chain did you </a:t>
            </a:r>
            <a:r>
              <a:rPr lang="en-US" dirty="0" smtClean="0"/>
              <a:t>participate?</a:t>
            </a:r>
          </a:p>
          <a:p>
            <a:pPr>
              <a:buFont typeface="Wingdings" panose="05000000000000000000" pitchFamily="2" charset="2"/>
              <a:buChar char="§"/>
            </a:pPr>
            <a:r>
              <a:rPr lang="en-US" dirty="0" smtClean="0"/>
              <a:t>Most </a:t>
            </a:r>
            <a:r>
              <a:rPr lang="en-US" dirty="0" smtClean="0"/>
              <a:t>of us come in at the tail end as happy consumers. We even know which supermarket has better prices</a:t>
            </a:r>
          </a:p>
          <a:p>
            <a:endParaRPr lang="en-US" dirty="0"/>
          </a:p>
          <a:p>
            <a:pPr marL="137160" indent="0">
              <a:buNone/>
            </a:pPr>
            <a:r>
              <a:rPr lang="en-US" dirty="0" smtClean="0"/>
              <a:t>Once released, some former prisoners can start their </a:t>
            </a:r>
            <a:r>
              <a:rPr lang="en-US" dirty="0" smtClean="0"/>
              <a:t>own backyard vegetable gardens and sell the </a:t>
            </a:r>
            <a:r>
              <a:rPr lang="en-US" dirty="0" smtClean="0"/>
              <a:t>surplus whilst being monitored by our Social Workers to ensure successful integration back into society.</a:t>
            </a:r>
            <a:endParaRPr lang="en-US" dirty="0" smtClean="0"/>
          </a:p>
          <a:p>
            <a:endParaRPr lang="en-US" dirty="0" smtClean="0"/>
          </a:p>
        </p:txBody>
      </p:sp>
    </p:spTree>
    <p:extLst>
      <p:ext uri="{BB962C8B-B14F-4D97-AF65-F5344CB8AC3E}">
        <p14:creationId xmlns:p14="http://schemas.microsoft.com/office/powerpoint/2010/main" val="735956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10000"/>
          </a:bodyPr>
          <a:lstStyle/>
          <a:p>
            <a:pPr marL="137160" indent="0" algn="ctr">
              <a:buNone/>
            </a:pPr>
            <a:r>
              <a:rPr lang="en-US" sz="3600" dirty="0" smtClean="0"/>
              <a:t>Thank You very much</a:t>
            </a:r>
          </a:p>
          <a:p>
            <a:pPr marL="137160" indent="0" algn="ctr">
              <a:buNone/>
            </a:pPr>
            <a:r>
              <a:rPr lang="en-US" dirty="0" smtClean="0"/>
              <a:t>Any Questions?</a:t>
            </a:r>
          </a:p>
          <a:p>
            <a:pPr marL="137160" indent="0" algn="ctr">
              <a:buNone/>
            </a:pPr>
            <a:endParaRPr lang="en-US" dirty="0"/>
          </a:p>
          <a:p>
            <a:pPr marL="137160" indent="0" algn="ctr">
              <a:buNone/>
            </a:pPr>
            <a:r>
              <a:rPr lang="en-US" dirty="0" smtClean="0"/>
              <a:t>My contact details are:</a:t>
            </a:r>
          </a:p>
          <a:p>
            <a:pPr marL="137160" indent="0" algn="ctr">
              <a:buNone/>
            </a:pPr>
            <a:r>
              <a:rPr lang="en-US" b="1" dirty="0" smtClean="0"/>
              <a:t>Jabu Mabobo</a:t>
            </a:r>
          </a:p>
          <a:p>
            <a:pPr marL="137160" indent="0" algn="ctr">
              <a:buNone/>
            </a:pPr>
            <a:r>
              <a:rPr lang="en-US" dirty="0" smtClean="0"/>
              <a:t>+27 84 682 7672</a:t>
            </a:r>
          </a:p>
          <a:p>
            <a:pPr marL="137160" indent="0" algn="ctr">
              <a:buNone/>
            </a:pPr>
            <a:r>
              <a:rPr lang="en-US" dirty="0" smtClean="0"/>
              <a:t>+260 96 338 4414</a:t>
            </a:r>
          </a:p>
          <a:p>
            <a:pPr marL="137160" indent="0" algn="ctr">
              <a:buNone/>
            </a:pPr>
            <a:r>
              <a:rPr lang="en-US" dirty="0" smtClean="0"/>
              <a:t>jabu@sabdf.org.za </a:t>
            </a:r>
          </a:p>
          <a:p>
            <a:pPr marL="137160" indent="0" algn="ctr">
              <a:buNone/>
            </a:pPr>
            <a:r>
              <a:rPr lang="en-US" dirty="0" smtClean="0"/>
              <a:t>Jabu.mabobo@gmail.com</a:t>
            </a:r>
          </a:p>
          <a:p>
            <a:pPr marL="137160" indent="0" algn="ctr">
              <a:buNone/>
            </a:pPr>
            <a:r>
              <a:rPr lang="en-US" dirty="0" smtClean="0"/>
              <a:t>www.sabdf.org.za</a:t>
            </a:r>
          </a:p>
          <a:p>
            <a:pPr marL="137160" indent="0" algn="ctr">
              <a:buNone/>
            </a:pPr>
            <a:endParaRPr lang="en-US" dirty="0"/>
          </a:p>
        </p:txBody>
      </p:sp>
    </p:spTree>
    <p:extLst>
      <p:ext uri="{BB962C8B-B14F-4D97-AF65-F5344CB8AC3E}">
        <p14:creationId xmlns:p14="http://schemas.microsoft.com/office/powerpoint/2010/main" val="2001982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Africa before 1994</a:t>
            </a:r>
            <a:endParaRPr lang="en-US" dirty="0"/>
          </a:p>
        </p:txBody>
      </p:sp>
      <p:sp>
        <p:nvSpPr>
          <p:cNvPr id="3" name="Content Placeholder 2"/>
          <p:cNvSpPr>
            <a:spLocks noGrp="1"/>
          </p:cNvSpPr>
          <p:nvPr>
            <p:ph idx="1"/>
          </p:nvPr>
        </p:nvSpPr>
        <p:spPr/>
        <p:txBody>
          <a:bodyPr>
            <a:normAutofit fontScale="70000" lnSpcReduction="20000"/>
          </a:bodyPr>
          <a:lstStyle/>
          <a:p>
            <a:pPr>
              <a:buFont typeface="Wingdings" panose="05000000000000000000" pitchFamily="2" charset="2"/>
              <a:buChar char="§"/>
            </a:pPr>
            <a:r>
              <a:rPr lang="en-ZA" sz="3200" dirty="0"/>
              <a:t>The Bantustans or homelands, established by the Apartheid Government, were areas to which the majority of the Blacks population was moved to prevent them from living in the urban areas of South Africa. The idea was to separate Blacks from the Whites, and give Blacks the responsibility of running their own independent governments, thus denying them protection and any remaining rights a Black </a:t>
            </a:r>
          </a:p>
          <a:p>
            <a:pPr>
              <a:buFont typeface="Wingdings" panose="05000000000000000000" pitchFamily="2" charset="2"/>
              <a:buChar char="§"/>
            </a:pPr>
            <a:r>
              <a:rPr lang="en-ZA" sz="3200" dirty="0" smtClean="0"/>
              <a:t>could </a:t>
            </a:r>
            <a:r>
              <a:rPr lang="en-ZA" sz="3200" dirty="0"/>
              <a:t>have in South Africa. In other words, Bantustans were established for the permanent removal of the Black population in White South Africa.</a:t>
            </a:r>
          </a:p>
          <a:p>
            <a:pPr>
              <a:buFont typeface="Wingdings" panose="05000000000000000000" pitchFamily="2" charset="2"/>
              <a:buChar char="§"/>
            </a:pPr>
            <a:r>
              <a:rPr lang="en-ZA" sz="3200" dirty="0"/>
              <a:t>Segregation took place throughout the history of South Africa during the Apartheid era. Segregation was defined as the imposed separation of groups; the practice of keeping ethnic, racial, religious, or gender groups separate. Blacks were given homelands, and that meant that whatever their culture was, they had to go to the given homeland</a:t>
            </a:r>
            <a:r>
              <a:rPr lang="en-ZA" sz="3200" dirty="0" smtClean="0"/>
              <a:t>.</a:t>
            </a:r>
            <a:endParaRPr lang="en-US" dirty="0"/>
          </a:p>
        </p:txBody>
      </p:sp>
    </p:spTree>
    <p:extLst>
      <p:ext uri="{BB962C8B-B14F-4D97-AF65-F5344CB8AC3E}">
        <p14:creationId xmlns:p14="http://schemas.microsoft.com/office/powerpoint/2010/main" val="3534081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Africa before 1994</a:t>
            </a:r>
            <a:endParaRPr lang="en-US" dirty="0"/>
          </a:p>
        </p:txBody>
      </p:sp>
      <p:sp>
        <p:nvSpPr>
          <p:cNvPr id="3" name="Content Placeholder 2"/>
          <p:cNvSpPr>
            <a:spLocks noGrp="1"/>
          </p:cNvSpPr>
          <p:nvPr>
            <p:ph idx="1"/>
          </p:nvPr>
        </p:nvSpPr>
        <p:spPr/>
        <p:txBody>
          <a:bodyPr>
            <a:normAutofit fontScale="62500" lnSpcReduction="20000"/>
          </a:bodyPr>
          <a:lstStyle/>
          <a:p>
            <a:pPr>
              <a:buFont typeface="Wingdings" panose="05000000000000000000" pitchFamily="2" charset="2"/>
              <a:buChar char="§"/>
            </a:pPr>
            <a:r>
              <a:rPr lang="en-US" sz="2900" dirty="0"/>
              <a:t>In total, ten homelands were created in South Africa. These were the Transkei, Bophuthatswana, Ciskei, Venda, Gazankulu, KaNgwane, KwaNdebele, KwaZulu, Lebowa, and QwaQwa.</a:t>
            </a:r>
          </a:p>
          <a:p>
            <a:pPr>
              <a:buFont typeface="Wingdings" panose="05000000000000000000" pitchFamily="2" charset="2"/>
              <a:buChar char="§"/>
            </a:pPr>
            <a:r>
              <a:rPr lang="en-ZA" sz="2900" dirty="0"/>
              <a:t>The Bantustans or homelands, established by the Apartheid Government, were areas to which the majority of the Blacks population was moved to prevent them from living in the urban areas of South Africa. The idea was to separate Blacks from the Whites, and give Blacks the responsibility of running their own independent governments, thus denying them protection and any remaining rights a Black could have in South Africa. In other words, Bantustans were established for the permanent removal of the Black population in White South Africa.</a:t>
            </a:r>
          </a:p>
          <a:p>
            <a:pPr>
              <a:buFont typeface="Wingdings" panose="05000000000000000000" pitchFamily="2" charset="2"/>
              <a:buChar char="§"/>
            </a:pPr>
            <a:r>
              <a:rPr lang="en-ZA" sz="2900" dirty="0"/>
              <a:t>Segregation took place throughout the history of South Africa during the Apartheid era. Segregation was defined as the imposed separation of groups; the practice of keeping ethnic, racial, religious, or gender groups separate. Blacks were given homelands, and that meant that whatever their culture was, they had to go to the given homeland.</a:t>
            </a:r>
            <a:endParaRPr lang="en-US" sz="2900" dirty="0"/>
          </a:p>
          <a:p>
            <a:pPr>
              <a:buFont typeface="Wingdings" panose="05000000000000000000" pitchFamily="2" charset="2"/>
              <a:buChar char="§"/>
            </a:pPr>
            <a:r>
              <a:rPr lang="en-US" sz="2900" dirty="0"/>
              <a:t>In total, ten homelands were created in South Africa. These were the Transkei, Bophuthatswana, Ciskei, Venda, Gazankulu, KaNgwane, KwaNdebele, KwaZulu, Lebowa, and QwaQwa.</a:t>
            </a:r>
          </a:p>
          <a:p>
            <a:pPr marL="137160" indent="0">
              <a:buNone/>
            </a:pPr>
            <a:endParaRPr lang="en-US" dirty="0"/>
          </a:p>
          <a:p>
            <a:endParaRPr lang="en-US" dirty="0"/>
          </a:p>
        </p:txBody>
      </p:sp>
    </p:spTree>
    <p:extLst>
      <p:ext uri="{BB962C8B-B14F-4D97-AF65-F5344CB8AC3E}">
        <p14:creationId xmlns:p14="http://schemas.microsoft.com/office/powerpoint/2010/main" val="1154459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Africa post 1994</a:t>
            </a:r>
            <a:endParaRPr lang="en-US" dirty="0"/>
          </a:p>
        </p:txBody>
      </p:sp>
      <p:sp>
        <p:nvSpPr>
          <p:cNvPr id="3" name="Content Placeholder 2"/>
          <p:cNvSpPr>
            <a:spLocks noGrp="1"/>
          </p:cNvSpPr>
          <p:nvPr>
            <p:ph idx="1"/>
          </p:nvPr>
        </p:nvSpPr>
        <p:spPr/>
        <p:txBody>
          <a:bodyPr>
            <a:normAutofit fontScale="62500" lnSpcReduction="20000"/>
          </a:bodyPr>
          <a:lstStyle/>
          <a:p>
            <a:pPr>
              <a:buFont typeface="Wingdings" panose="05000000000000000000" pitchFamily="2" charset="2"/>
              <a:buChar char="§"/>
            </a:pPr>
            <a:r>
              <a:rPr lang="en-ZA" dirty="0"/>
              <a:t>Homelands were abolished and South Africa was reconfigured into nine Provinces: Eastern Cape, Western Cape, Northern Cape, Free State, Gauteng, Mpumalanga, Limpopo, KwaZulu-Natal and North West.</a:t>
            </a:r>
          </a:p>
          <a:p>
            <a:pPr>
              <a:buFont typeface="Wingdings" panose="05000000000000000000" pitchFamily="2" charset="2"/>
              <a:buChar char="§"/>
            </a:pPr>
            <a:r>
              <a:rPr lang="en-ZA" dirty="0"/>
              <a:t>National Assembly and National Council of Provinces</a:t>
            </a:r>
          </a:p>
          <a:p>
            <a:pPr>
              <a:buFont typeface="Wingdings" panose="05000000000000000000" pitchFamily="2" charset="2"/>
              <a:buChar char="§"/>
            </a:pPr>
            <a:r>
              <a:rPr lang="en-ZA" dirty="0"/>
              <a:t>Provincial Legislatures</a:t>
            </a:r>
          </a:p>
          <a:p>
            <a:pPr>
              <a:buFont typeface="Wingdings" panose="05000000000000000000" pitchFamily="2" charset="2"/>
              <a:buChar char="§"/>
            </a:pPr>
            <a:r>
              <a:rPr lang="en-ZA" dirty="0"/>
              <a:t>District and Local </a:t>
            </a:r>
            <a:r>
              <a:rPr lang="en-ZA" dirty="0" smtClean="0"/>
              <a:t>Municipalities</a:t>
            </a:r>
          </a:p>
          <a:p>
            <a:pPr>
              <a:buFont typeface="Wingdings" panose="05000000000000000000" pitchFamily="2" charset="2"/>
              <a:buChar char="§"/>
            </a:pPr>
            <a:r>
              <a:rPr lang="en-ZA" dirty="0" smtClean="0"/>
              <a:t>Merging </a:t>
            </a:r>
            <a:r>
              <a:rPr lang="en-ZA" dirty="0"/>
              <a:t>some homelands into one Province. </a:t>
            </a:r>
            <a:r>
              <a:rPr lang="en-ZA" dirty="0" smtClean="0"/>
              <a:t>e.g</a:t>
            </a:r>
            <a:r>
              <a:rPr lang="en-ZA" dirty="0"/>
              <a:t>. Gazankulu, Lebowa and Venda into Limpopo, Transkei and Ciskei into Easter Cape. </a:t>
            </a:r>
            <a:endParaRPr lang="en-ZA" dirty="0" smtClean="0"/>
          </a:p>
          <a:p>
            <a:pPr>
              <a:buFont typeface="Wingdings" panose="05000000000000000000" pitchFamily="2" charset="2"/>
              <a:buChar char="§"/>
            </a:pPr>
            <a:r>
              <a:rPr lang="en-ZA" dirty="0" smtClean="0"/>
              <a:t>Merging </a:t>
            </a:r>
            <a:r>
              <a:rPr lang="en-ZA" dirty="0"/>
              <a:t>of the Liberation forces MK, APLA, etc. to form SANDF. In so doing, were black South Africans truly integrated? (How did we deal with those who couldn’t be integrated into the National Army?) </a:t>
            </a:r>
            <a:endParaRPr lang="en-ZA" dirty="0" smtClean="0"/>
          </a:p>
          <a:p>
            <a:pPr>
              <a:buFont typeface="Wingdings" panose="05000000000000000000" pitchFamily="2" charset="2"/>
              <a:buChar char="§"/>
            </a:pPr>
            <a:r>
              <a:rPr lang="en-ZA" dirty="0" smtClean="0"/>
              <a:t>Returnees </a:t>
            </a:r>
            <a:r>
              <a:rPr lang="en-ZA" dirty="0"/>
              <a:t>from exile with borrowed culture of their various host </a:t>
            </a:r>
            <a:r>
              <a:rPr lang="en-ZA" dirty="0" smtClean="0"/>
              <a:t>countries.</a:t>
            </a:r>
          </a:p>
          <a:p>
            <a:pPr>
              <a:buFont typeface="Wingdings" panose="05000000000000000000" pitchFamily="2" charset="2"/>
              <a:buChar char="§"/>
            </a:pPr>
            <a:r>
              <a:rPr lang="en-ZA" dirty="0" smtClean="0"/>
              <a:t>The </a:t>
            </a:r>
            <a:r>
              <a:rPr lang="en-ZA" dirty="0"/>
              <a:t>Apartheid atrocities, were they adequately dealt with through the TRC? (This was the Government of National Unity under President Mandela 1994 - 1999)</a:t>
            </a:r>
          </a:p>
          <a:p>
            <a:endParaRPr lang="en-US" dirty="0"/>
          </a:p>
        </p:txBody>
      </p:sp>
    </p:spTree>
    <p:extLst>
      <p:ext uri="{BB962C8B-B14F-4D97-AF65-F5344CB8AC3E}">
        <p14:creationId xmlns:p14="http://schemas.microsoft.com/office/powerpoint/2010/main" val="3059386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Africa post 1994</a:t>
            </a:r>
            <a:endParaRPr lang="en-US" dirty="0"/>
          </a:p>
        </p:txBody>
      </p:sp>
      <p:sp>
        <p:nvSpPr>
          <p:cNvPr id="3" name="Content Placeholder 2"/>
          <p:cNvSpPr>
            <a:spLocks noGrp="1"/>
          </p:cNvSpPr>
          <p:nvPr>
            <p:ph idx="1"/>
          </p:nvPr>
        </p:nvSpPr>
        <p:spPr/>
        <p:txBody>
          <a:bodyPr>
            <a:normAutofit fontScale="70000" lnSpcReduction="20000"/>
          </a:bodyPr>
          <a:lstStyle/>
          <a:p>
            <a:pPr fontAlgn="base">
              <a:buFont typeface="Wingdings" panose="05000000000000000000" pitchFamily="2" charset="2"/>
              <a:buChar char="§"/>
            </a:pPr>
            <a:r>
              <a:rPr lang="en-ZA" dirty="0"/>
              <a:t>Former president Mbeki is considered one of the founding fathers of NEPAD, because while serving as President, he championed both the African Renaissance and the New Partnership for Africa’s Development in 2001. </a:t>
            </a:r>
          </a:p>
          <a:p>
            <a:pPr fontAlgn="base">
              <a:buFont typeface="Wingdings" panose="05000000000000000000" pitchFamily="2" charset="2"/>
              <a:buChar char="§"/>
            </a:pPr>
            <a:r>
              <a:rPr lang="en-ZA" dirty="0"/>
              <a:t>Mbeki’s foreign policy was in part driven by his vision of an African Renaissance. He encouraged South Africans to embrace an African identity and sought to promote the continent’s political, economic and social renewal. He also sought to reintegrate Africa into the global economy.</a:t>
            </a:r>
          </a:p>
          <a:p>
            <a:pPr fontAlgn="base">
              <a:buFont typeface="Wingdings" panose="05000000000000000000" pitchFamily="2" charset="2"/>
              <a:buChar char="§"/>
            </a:pPr>
            <a:r>
              <a:rPr lang="en-ZA" dirty="0"/>
              <a:t>Mbeki urged Africans to adapt democracy to fit their own specific conditions without compromising its principles of representation and accountability. He further challenged them to discover a sense of their own self-confidence. This, after centuries of slavery and colonialism which had systematically denigrated their cultures and subjugated their institutions to alien rule.</a:t>
            </a:r>
          </a:p>
          <a:p>
            <a:pPr fontAlgn="base">
              <a:buFont typeface="Wingdings" panose="05000000000000000000" pitchFamily="2" charset="2"/>
              <a:buChar char="§"/>
            </a:pPr>
            <a:r>
              <a:rPr lang="en-ZA" dirty="0"/>
              <a:t>This led to the opening of South African borders to the rest of our African Brothers and Sisters into a South Africa that was still trying to find its new identity. </a:t>
            </a:r>
          </a:p>
          <a:p>
            <a:endParaRPr lang="en-US" dirty="0"/>
          </a:p>
        </p:txBody>
      </p:sp>
    </p:spTree>
    <p:extLst>
      <p:ext uri="{BB962C8B-B14F-4D97-AF65-F5344CB8AC3E}">
        <p14:creationId xmlns:p14="http://schemas.microsoft.com/office/powerpoint/2010/main" val="3775874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Africa Continental Free Trade Agreement</a:t>
            </a:r>
            <a:endParaRPr lang="en-US" dirty="0"/>
          </a:p>
        </p:txBody>
      </p:sp>
      <p:sp>
        <p:nvSpPr>
          <p:cNvPr id="3" name="Content Placeholder 2"/>
          <p:cNvSpPr>
            <a:spLocks noGrp="1"/>
          </p:cNvSpPr>
          <p:nvPr>
            <p:ph idx="1"/>
          </p:nvPr>
        </p:nvSpPr>
        <p:spPr/>
        <p:txBody>
          <a:bodyPr>
            <a:normAutofit fontScale="47500" lnSpcReduction="20000"/>
          </a:bodyPr>
          <a:lstStyle/>
          <a:p>
            <a:pPr>
              <a:buFont typeface="Wingdings" panose="05000000000000000000" pitchFamily="2" charset="2"/>
              <a:buChar char="§"/>
            </a:pPr>
            <a:r>
              <a:rPr lang="en-ZA" sz="3800" dirty="0">
                <a:cs typeface="Arial" panose="020B0604020202020204" pitchFamily="34" charset="0"/>
              </a:rPr>
              <a:t>Launched on 1 January, the AfCFTA is an exciting game changer. Currently, Africa accounts for just 2% of global trade. And only 17% of African exports are intra-continental, compared with 59% for Asia and 68% for Europe. The potential for transformation across Africa is therefore significant. </a:t>
            </a:r>
            <a:endParaRPr lang="en-ZA" sz="3800" dirty="0" smtClean="0">
              <a:cs typeface="Arial" panose="020B0604020202020204" pitchFamily="34" charset="0"/>
            </a:endParaRPr>
          </a:p>
          <a:p>
            <a:pPr>
              <a:buFont typeface="Wingdings" panose="05000000000000000000" pitchFamily="2" charset="2"/>
              <a:buChar char="§"/>
            </a:pPr>
            <a:r>
              <a:rPr lang="en-ZA" sz="3800" dirty="0" smtClean="0">
                <a:cs typeface="Arial" panose="020B0604020202020204" pitchFamily="34" charset="0"/>
              </a:rPr>
              <a:t>The </a:t>
            </a:r>
            <a:r>
              <a:rPr lang="en-ZA" sz="3800" dirty="0">
                <a:cs typeface="Arial" panose="020B0604020202020204" pitchFamily="34" charset="0"/>
              </a:rPr>
              <a:t>pact will create the largest free trade area in the world measured by the number of countries participating. Connecting 1.3 billion people across 55 countries with a combined gross domestic product (GDP) valued at $3.4 trillion, the pact comes at a time when much of the world is turning away from cooperation and free </a:t>
            </a:r>
            <a:r>
              <a:rPr lang="en-ZA" sz="3800" dirty="0" smtClean="0">
                <a:cs typeface="Arial" panose="020B0604020202020204" pitchFamily="34" charset="0"/>
              </a:rPr>
              <a:t>trade.</a:t>
            </a:r>
          </a:p>
          <a:p>
            <a:pPr>
              <a:buFont typeface="Wingdings" panose="05000000000000000000" pitchFamily="2" charset="2"/>
              <a:buChar char="§"/>
            </a:pPr>
            <a:r>
              <a:rPr lang="en-ZA" sz="3800" dirty="0" smtClean="0">
                <a:cs typeface="Arial" panose="020B0604020202020204" pitchFamily="34" charset="0"/>
              </a:rPr>
              <a:t>The </a:t>
            </a:r>
            <a:r>
              <a:rPr lang="en-ZA" sz="3800" dirty="0">
                <a:cs typeface="Arial" panose="020B0604020202020204" pitchFamily="34" charset="0"/>
              </a:rPr>
              <a:t>agreement aims to reduce all trade costs and enable Africa to integrate further into global supply chains – it will eliminate 90% of tariffs, focus on outstanding non-tariff barriers, and create a single market with free movement of goods and services. Cutting red tape and simplifying customs procedures will bring significant income gains. </a:t>
            </a:r>
            <a:r>
              <a:rPr lang="en-ZA" sz="5100" b="1" dirty="0">
                <a:cs typeface="Arial" panose="020B0604020202020204" pitchFamily="34" charset="0"/>
              </a:rPr>
              <a:t>Beyond trade, the pact also addresses the movement of persons and labour, competition, investment and intellectual property.</a:t>
            </a:r>
          </a:p>
          <a:p>
            <a:endParaRPr lang="en-US" sz="5100" dirty="0"/>
          </a:p>
        </p:txBody>
      </p:sp>
    </p:spTree>
    <p:extLst>
      <p:ext uri="{BB962C8B-B14F-4D97-AF65-F5344CB8AC3E}">
        <p14:creationId xmlns:p14="http://schemas.microsoft.com/office/powerpoint/2010/main" val="2364424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VUCA WORLD</a:t>
            </a:r>
            <a:endParaRPr lang="en-US" dirty="0"/>
          </a:p>
        </p:txBody>
      </p:sp>
      <p:sp>
        <p:nvSpPr>
          <p:cNvPr id="3" name="Content Placeholder 2"/>
          <p:cNvSpPr>
            <a:spLocks noGrp="1"/>
          </p:cNvSpPr>
          <p:nvPr>
            <p:ph idx="1"/>
          </p:nvPr>
        </p:nvSpPr>
        <p:spPr/>
        <p:txBody>
          <a:bodyPr>
            <a:normAutofit lnSpcReduction="10000"/>
          </a:bodyPr>
          <a:lstStyle/>
          <a:p>
            <a:pPr marL="137160" indent="0">
              <a:buNone/>
            </a:pPr>
            <a:r>
              <a:rPr lang="en-US" dirty="0" smtClean="0"/>
              <a:t>VUCA meaning: </a:t>
            </a:r>
            <a:r>
              <a:rPr lang="en-US" b="1" i="1" dirty="0" smtClean="0"/>
              <a:t>“Volatile, Uncertain, Complex and Ambiguous”</a:t>
            </a:r>
            <a:r>
              <a:rPr lang="en-US" i="1" dirty="0" smtClean="0"/>
              <a:t> </a:t>
            </a:r>
            <a:r>
              <a:rPr lang="en-US" dirty="0" smtClean="0"/>
              <a:t>world we living in today.</a:t>
            </a:r>
          </a:p>
          <a:p>
            <a:pPr marL="137160" indent="0">
              <a:buNone/>
            </a:pPr>
            <a:endParaRPr lang="en-US" sz="2000" dirty="0" smtClean="0"/>
          </a:p>
          <a:p>
            <a:pPr marL="137160" indent="0">
              <a:buNone/>
            </a:pPr>
            <a:r>
              <a:rPr lang="en-US" sz="2000" dirty="0" smtClean="0"/>
              <a:t>Volatile = Suddenly and unexpectedly become violent</a:t>
            </a:r>
          </a:p>
          <a:p>
            <a:pPr marL="137160" indent="0">
              <a:buNone/>
            </a:pPr>
            <a:r>
              <a:rPr lang="en-US" sz="2000" dirty="0" smtClean="0"/>
              <a:t>Uncertain = Not able to be relied on</a:t>
            </a:r>
          </a:p>
          <a:p>
            <a:pPr marL="137160" indent="0">
              <a:buNone/>
            </a:pPr>
            <a:r>
              <a:rPr lang="en-US" sz="2000" dirty="0" smtClean="0"/>
              <a:t>Complex = Hard to understand or deal with</a:t>
            </a:r>
          </a:p>
          <a:p>
            <a:pPr marL="137160" indent="0">
              <a:buNone/>
            </a:pPr>
            <a:r>
              <a:rPr lang="en-US" sz="2000" dirty="0" smtClean="0"/>
              <a:t>Ambiguous = Can be explained in different contradictory ways</a:t>
            </a:r>
            <a:r>
              <a:rPr lang="en-US" sz="2000" dirty="0" smtClean="0"/>
              <a:t>.</a:t>
            </a:r>
          </a:p>
          <a:p>
            <a:pPr marL="137160" indent="0">
              <a:buNone/>
            </a:pPr>
            <a:endParaRPr lang="en-US" sz="2000" dirty="0"/>
          </a:p>
          <a:p>
            <a:pPr>
              <a:buFont typeface="Wingdings" panose="05000000000000000000" pitchFamily="2" charset="2"/>
              <a:buChar char="§"/>
            </a:pPr>
            <a:r>
              <a:rPr lang="en-US" sz="2000" dirty="0" smtClean="0"/>
              <a:t>The Covid-19 pandemic which resulted in the closure of our border and many job losses due businesses shutting down</a:t>
            </a:r>
          </a:p>
          <a:p>
            <a:pPr>
              <a:buFont typeface="Wingdings" panose="05000000000000000000" pitchFamily="2" charset="2"/>
              <a:buChar char="§"/>
            </a:pPr>
            <a:r>
              <a:rPr lang="en-US" sz="2000" dirty="0" smtClean="0"/>
              <a:t>The Looting and burning of businesses mainly in </a:t>
            </a:r>
            <a:r>
              <a:rPr lang="en-US" sz="2000" dirty="0" err="1" smtClean="0"/>
              <a:t>KZN</a:t>
            </a:r>
            <a:r>
              <a:rPr lang="en-US" sz="2000" dirty="0" smtClean="0"/>
              <a:t> and Gauteng </a:t>
            </a:r>
          </a:p>
          <a:p>
            <a:pPr>
              <a:buFont typeface="Wingdings" panose="05000000000000000000" pitchFamily="2" charset="2"/>
              <a:buChar char="§"/>
            </a:pPr>
            <a:r>
              <a:rPr lang="en-US" sz="2000" dirty="0" smtClean="0"/>
              <a:t>Burning of Trucks that were going to Durban for Import and Export purposes</a:t>
            </a:r>
          </a:p>
          <a:p>
            <a:pPr marL="137160" indent="0">
              <a:buNone/>
            </a:pPr>
            <a:endParaRPr lang="en-US" sz="2000" dirty="0"/>
          </a:p>
          <a:p>
            <a:pPr marL="137160" indent="0">
              <a:buNone/>
            </a:pPr>
            <a:endParaRPr lang="en-US" sz="2000" dirty="0" smtClean="0"/>
          </a:p>
          <a:p>
            <a:pPr marL="137160" indent="0">
              <a:buNone/>
            </a:pPr>
            <a:endParaRPr lang="en-US" sz="2000" dirty="0" smtClean="0"/>
          </a:p>
          <a:p>
            <a:pPr marL="137160" indent="0">
              <a:buNone/>
            </a:pPr>
            <a:endParaRPr lang="en-ZA" sz="2200" dirty="0" smtClean="0"/>
          </a:p>
        </p:txBody>
      </p:sp>
    </p:spTree>
    <p:extLst>
      <p:ext uri="{BB962C8B-B14F-4D97-AF65-F5344CB8AC3E}">
        <p14:creationId xmlns:p14="http://schemas.microsoft.com/office/powerpoint/2010/main" val="2413972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VUCA Challenges</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
            </a:pPr>
            <a:r>
              <a:rPr lang="en-US" dirty="0" smtClean="0"/>
              <a:t>With the above being mentioned, do we realise the Social Challenges faced by the host country? Was it only South African businesses that were affected by these events?</a:t>
            </a:r>
          </a:p>
          <a:p>
            <a:pPr>
              <a:buFont typeface="Wingdings" panose="05000000000000000000" pitchFamily="2" charset="2"/>
              <a:buChar char="§"/>
            </a:pPr>
            <a:r>
              <a:rPr lang="en-US" dirty="0" smtClean="0"/>
              <a:t>How did we deal with the trauma of losing your loved ones and your business?</a:t>
            </a:r>
          </a:p>
          <a:p>
            <a:pPr>
              <a:buFont typeface="Wingdings" panose="05000000000000000000" pitchFamily="2" charset="2"/>
              <a:buChar char="§"/>
            </a:pPr>
            <a:r>
              <a:rPr lang="en-US" dirty="0" smtClean="0"/>
              <a:t>The sudden unemployment of not only South Africans but Non South Africans employed by these businesses</a:t>
            </a:r>
          </a:p>
          <a:p>
            <a:pPr>
              <a:buFont typeface="Wingdings" panose="05000000000000000000" pitchFamily="2" charset="2"/>
              <a:buChar char="§"/>
            </a:pPr>
            <a:r>
              <a:rPr lang="en-US" dirty="0" smtClean="0"/>
              <a:t>Affected deliveries to the neighbouring countries due destroyed trucks</a:t>
            </a:r>
          </a:p>
          <a:p>
            <a:pPr>
              <a:buFont typeface="Wingdings" panose="05000000000000000000" pitchFamily="2" charset="2"/>
              <a:buChar char="§"/>
            </a:pPr>
            <a:r>
              <a:rPr lang="en-US" dirty="0" smtClean="0"/>
              <a:t>How do we relate with our Non South African Brothers and Sisters?  Let us remember that Covid -19 vaccines have united us because you didn’t have to go back to your country for vaccination.</a:t>
            </a:r>
            <a:endParaRPr lang="en-US" dirty="0"/>
          </a:p>
        </p:txBody>
      </p:sp>
    </p:spTree>
    <p:extLst>
      <p:ext uri="{BB962C8B-B14F-4D97-AF65-F5344CB8AC3E}">
        <p14:creationId xmlns:p14="http://schemas.microsoft.com/office/powerpoint/2010/main" val="3879900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Development</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National Department’s primary mandate is to drive strategy with the Provincial  Administration and Municipalities implementing the strategy.</a:t>
            </a:r>
          </a:p>
          <a:p>
            <a:pPr>
              <a:buFont typeface="Wingdings" panose="05000000000000000000" pitchFamily="2" charset="2"/>
              <a:buChar char="§"/>
            </a:pPr>
            <a:r>
              <a:rPr lang="en-US" dirty="0" smtClean="0"/>
              <a:t>Augment budget shortfalls with cooperating partners. E.g. The UN, The World Bank, etc.</a:t>
            </a:r>
          </a:p>
          <a:p>
            <a:pPr>
              <a:buFont typeface="Wingdings" panose="05000000000000000000" pitchFamily="2" charset="2"/>
              <a:buChar char="§"/>
            </a:pPr>
            <a:r>
              <a:rPr lang="en-US" dirty="0" smtClean="0"/>
              <a:t>Collaborate with Embassies and High Commissions on all Social programmes more especially Missions who's people are in the country</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26562012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676</TotalTime>
  <Words>1321</Words>
  <Application>Microsoft Office PowerPoint</Application>
  <PresentationFormat>On-screen Show (4:3)</PresentationFormat>
  <Paragraphs>94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Apex</vt:lpstr>
      <vt:lpstr>DEPARTMENT OF SOCIAL DEVELOPMENT (DSD)</vt:lpstr>
      <vt:lpstr>South Africa before 1994</vt:lpstr>
      <vt:lpstr>South Africa before 1994</vt:lpstr>
      <vt:lpstr>South Africa post 1994</vt:lpstr>
      <vt:lpstr>South Africa post 1994</vt:lpstr>
      <vt:lpstr>Africa Continental Free Trade Agreement</vt:lpstr>
      <vt:lpstr>VUCA WORLD</vt:lpstr>
      <vt:lpstr>VUCA Challenges</vt:lpstr>
      <vt:lpstr>Social Development</vt:lpstr>
      <vt:lpstr>Social Workers</vt:lpstr>
      <vt:lpstr>Social  Workers</vt:lpstr>
      <vt:lpstr>Restorative  Justice</vt:lpstr>
      <vt:lpstr>The Entrepreneur Side</vt:lpstr>
      <vt:lpstr>Food production Value Chain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BLOEM WATER</dc:title>
  <dc:creator>Jabu Mabobo</dc:creator>
  <cp:lastModifiedBy>Jabu Mabobo</cp:lastModifiedBy>
  <cp:revision>60</cp:revision>
  <dcterms:created xsi:type="dcterms:W3CDTF">2018-01-22T08:32:18Z</dcterms:created>
  <dcterms:modified xsi:type="dcterms:W3CDTF">2021-10-12T22:51:53Z</dcterms:modified>
</cp:coreProperties>
</file>