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media/image2.jpeg" ContentType="image/jpeg"/>
  <Override PartName="/ppt/media/image3.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CCC"/>
          </a:solidFill>
        </a:fill>
      </a:tcStyle>
    </a:wholeTbl>
    <a:band2H>
      <a:tcTxStyle b="def" i="def"/>
      <a:tcStyle>
        <a:tcBdr/>
        <a:fill>
          <a:solidFill>
            <a:srgbClr val="EFF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1D4"/>
          </a:solidFill>
        </a:fill>
      </a:tcStyle>
    </a:wholeTbl>
    <a:band2H>
      <a:tcTxStyle b="def" i="def"/>
      <a:tcStyle>
        <a:tcBdr/>
        <a:fill>
          <a:solidFill>
            <a:srgbClr val="E7F0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9FD"/>
          </a:solidFill>
        </a:fill>
      </a:tcStyle>
    </a:wholeTbl>
    <a:band2H>
      <a:tcTxStyle b="def" i="def"/>
      <a:tcStyle>
        <a:tcBdr/>
        <a:fill>
          <a:solidFill>
            <a:srgbClr val="E8F4F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7" name="Shape 97"/>
          <p:cNvSpPr/>
          <p:nvPr>
            <p:ph type="sldImg"/>
          </p:nvPr>
        </p:nvSpPr>
        <p:spPr>
          <a:xfrm>
            <a:off x="1143000" y="685800"/>
            <a:ext cx="4572000" cy="3429000"/>
          </a:xfrm>
          <a:prstGeom prst="rect">
            <a:avLst/>
          </a:prstGeom>
        </p:spPr>
        <p:txBody>
          <a:bodyPr/>
          <a:lstStyle/>
          <a:p>
            <a:pPr/>
          </a:p>
        </p:txBody>
      </p:sp>
      <p:sp>
        <p:nvSpPr>
          <p:cNvPr id="98" name="Shape 9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r>
              <a:t>If you open a bank account without making any deposits, you cannot expect to go and ask for the interest / dividends you have earned.</a:t>
            </a:r>
          </a:p>
          <a:p>
            <a:pPr/>
            <a:r>
              <a:t>In fact you might find that you owe bank charges.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4" name="Picture 8" descr="Picture 8"/>
          <p:cNvPicPr>
            <a:picLocks noChangeAspect="1"/>
          </p:cNvPicPr>
          <p:nvPr/>
        </p:nvPicPr>
        <p:blipFill>
          <a:blip r:embed="rId2">
            <a:extLst/>
          </a:blip>
          <a:stretch>
            <a:fillRect/>
          </a:stretch>
        </p:blipFill>
        <p:spPr>
          <a:xfrm>
            <a:off x="8450" y="0"/>
            <a:ext cx="9127099" cy="6858000"/>
          </a:xfrm>
          <a:prstGeom prst="rect">
            <a:avLst/>
          </a:prstGeom>
          <a:ln w="12700">
            <a:miter lim="400000"/>
          </a:ln>
        </p:spPr>
      </p:pic>
      <p:sp>
        <p:nvSpPr>
          <p:cNvPr id="15" name="Slide Number"/>
          <p:cNvSpPr txBox="1"/>
          <p:nvPr>
            <p:ph type="sldNum" sz="quarter" idx="2"/>
          </p:nvPr>
        </p:nvSpPr>
        <p:spPr>
          <a:prstGeom prst="rect">
            <a:avLst/>
          </a:prstGeom>
        </p:spPr>
        <p:txBody>
          <a:bodyPr/>
          <a:lstStyle/>
          <a:p>
            <a:pPr/>
            <a:fld id="{86CB4B4D-7CA3-9044-876B-883B54F8677D}" type="slidenum"/>
          </a:p>
        </p:txBody>
      </p:sp>
      <p:pic>
        <p:nvPicPr>
          <p:cNvPr id="16" name="Picture 10" descr="Picture 10"/>
          <p:cNvPicPr>
            <a:picLocks noChangeAspect="1"/>
          </p:cNvPicPr>
          <p:nvPr/>
        </p:nvPicPr>
        <p:blipFill>
          <a:blip r:embed="rId3">
            <a:alphaModFix amt="29000"/>
            <a:extLst/>
          </a:blip>
          <a:stretch>
            <a:fillRect/>
          </a:stretch>
        </p:blipFill>
        <p:spPr>
          <a:xfrm>
            <a:off x="2686050" y="2182110"/>
            <a:ext cx="3614481" cy="3535509"/>
          </a:xfrm>
          <a:prstGeom prst="rect">
            <a:avLst/>
          </a:prstGeom>
          <a:ln w="12700">
            <a:miter lim="400000"/>
          </a:ln>
          <a:effectLst>
            <a:reflection blurRad="0" stA="32771" stPos="0" endA="0" endPos="40000" dist="0" dir="5400000" fadeDir="5400000" sx="100000" sy="-100000" kx="0" ky="0" algn="bl" rotWithShape="0"/>
          </a:effectLst>
        </p:spPr>
      </p:pic>
      <p:pic>
        <p:nvPicPr>
          <p:cNvPr id="17" name="Picture 6" descr="Picture 6"/>
          <p:cNvPicPr>
            <a:picLocks noChangeAspect="1"/>
          </p:cNvPicPr>
          <p:nvPr/>
        </p:nvPicPr>
        <p:blipFill>
          <a:blip r:embed="rId4">
            <a:extLst/>
          </a:blip>
          <a:stretch>
            <a:fillRect/>
          </a:stretch>
        </p:blipFill>
        <p:spPr>
          <a:xfrm>
            <a:off x="0" y="6111661"/>
            <a:ext cx="8515350" cy="761449"/>
          </a:xfrm>
          <a:prstGeom prst="rect">
            <a:avLst/>
          </a:prstGeom>
          <a:ln w="12700">
            <a:miter lim="400000"/>
          </a:ln>
        </p:spPr>
      </p:pic>
      <p:sp>
        <p:nvSpPr>
          <p:cNvPr id="18" name="Title of Presentation"/>
          <p:cNvSpPr txBox="1"/>
          <p:nvPr>
            <p:ph type="title" hasCustomPrompt="1"/>
          </p:nvPr>
        </p:nvSpPr>
        <p:spPr>
          <a:xfrm>
            <a:off x="188843" y="1510747"/>
            <a:ext cx="8736497" cy="1745216"/>
          </a:xfrm>
          <a:prstGeom prst="rect">
            <a:avLst/>
          </a:prstGeom>
        </p:spPr>
        <p:txBody>
          <a:bodyPr anchor="b"/>
          <a:lstStyle>
            <a:lvl1pPr algn="ctr">
              <a:defRPr sz="4000">
                <a:solidFill>
                  <a:srgbClr val="262626"/>
                </a:solidFill>
              </a:defRPr>
            </a:lvl1pPr>
          </a:lstStyle>
          <a:p>
            <a:pPr/>
            <a:r>
              <a:t>Title of Presentation</a:t>
            </a:r>
          </a:p>
        </p:txBody>
      </p:sp>
      <p:sp>
        <p:nvSpPr>
          <p:cNvPr id="19" name="Body Level One…"/>
          <p:cNvSpPr txBox="1"/>
          <p:nvPr>
            <p:ph type="body" sz="half" idx="1" hasCustomPrompt="1"/>
          </p:nvPr>
        </p:nvSpPr>
        <p:spPr>
          <a:xfrm>
            <a:off x="188843" y="3602037"/>
            <a:ext cx="8736497" cy="1655763"/>
          </a:xfrm>
          <a:prstGeom prst="rect">
            <a:avLst/>
          </a:prstGeom>
        </p:spPr>
        <p:txBody>
          <a:bodyPr/>
          <a:lstStyle>
            <a:lvl1pPr marL="0" indent="0" algn="ctr">
              <a:buSzTx/>
              <a:buFontTx/>
              <a:buNone/>
              <a:defRPr sz="2000">
                <a:solidFill>
                  <a:srgbClr val="297D53"/>
                </a:solidFill>
              </a:defRPr>
            </a:lvl1pPr>
            <a:lvl2pPr marL="0" indent="457200" algn="ctr">
              <a:buSzTx/>
              <a:buFontTx/>
              <a:buNone/>
              <a:defRPr sz="2000">
                <a:solidFill>
                  <a:srgbClr val="297D53"/>
                </a:solidFill>
              </a:defRPr>
            </a:lvl2pPr>
            <a:lvl3pPr marL="0" indent="914400" algn="ctr">
              <a:buSzTx/>
              <a:buFontTx/>
              <a:buNone/>
              <a:defRPr sz="2000">
                <a:solidFill>
                  <a:srgbClr val="297D53"/>
                </a:solidFill>
              </a:defRPr>
            </a:lvl3pPr>
            <a:lvl4pPr marL="0" indent="1371600" algn="ctr">
              <a:buSzTx/>
              <a:buFontTx/>
              <a:buNone/>
              <a:defRPr sz="2000">
                <a:solidFill>
                  <a:srgbClr val="297D53"/>
                </a:solidFill>
              </a:defRPr>
            </a:lvl4pPr>
            <a:lvl5pPr marL="0" indent="1828800" algn="ctr">
              <a:buSzTx/>
              <a:buFontTx/>
              <a:buNone/>
              <a:defRPr sz="2000">
                <a:solidFill>
                  <a:srgbClr val="297D53"/>
                </a:solidFill>
              </a:defRPr>
            </a:lvl5pPr>
          </a:lstStyle>
          <a:p>
            <a:pPr/>
            <a:r>
              <a:t>Presented by ?</a:t>
            </a:r>
          </a:p>
          <a:p>
            <a:pPr lvl="1"/>
            <a:r>
              <a:t/>
            </a:r>
          </a:p>
          <a:p>
            <a:pPr lvl="2"/>
            <a:r>
              <a:t/>
            </a:r>
          </a:p>
          <a:p>
            <a:pPr lvl="3"/>
            <a:r>
              <a:t/>
            </a:r>
          </a:p>
          <a:p>
            <a:pPr lvl="4"/>
            <a:r>
              <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
        <p:nvSpPr>
          <p:cNvPr id="27" name="Title Text"/>
          <p:cNvSpPr txBox="1"/>
          <p:nvPr>
            <p:ph type="title"/>
          </p:nvPr>
        </p:nvSpPr>
        <p:spPr>
          <a:xfrm>
            <a:off x="198782" y="1130443"/>
            <a:ext cx="8736496" cy="767931"/>
          </a:xfrm>
          <a:prstGeom prst="rect">
            <a:avLst/>
          </a:prstGeom>
        </p:spPr>
        <p:txBody>
          <a:bodyPr/>
          <a:lstStyle/>
          <a:p>
            <a:pPr/>
            <a:r>
              <a:t>Title Text</a:t>
            </a:r>
          </a:p>
        </p:txBody>
      </p:sp>
      <p:sp>
        <p:nvSpPr>
          <p:cNvPr id="28" name="Body Level One…"/>
          <p:cNvSpPr txBox="1"/>
          <p:nvPr>
            <p:ph type="body" idx="1"/>
          </p:nvPr>
        </p:nvSpPr>
        <p:spPr>
          <a:xfrm>
            <a:off x="198782" y="1938133"/>
            <a:ext cx="8736496" cy="3980416"/>
          </a:xfrm>
          <a:prstGeom prst="rect">
            <a:avLst/>
          </a:prstGeom>
        </p:spPr>
        <p:txBody>
          <a:bodyPr/>
          <a:lstStyle>
            <a:lvl1pPr>
              <a:defRPr sz="1800"/>
            </a:lvl1pPr>
            <a:lvl2pPr>
              <a:defRPr sz="1800"/>
            </a:lvl2pPr>
            <a:lvl3pPr>
              <a:defRPr sz="1800"/>
            </a:lvl3pPr>
            <a:lvl4pPr>
              <a:defRPr sz="1800"/>
            </a:lvl4pPr>
            <a:lvl5pPr>
              <a:defRPr sz="18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5" name="Slide Number"/>
          <p:cNvSpPr txBox="1"/>
          <p:nvPr>
            <p:ph type="sldNum" sz="quarter" idx="2"/>
          </p:nvPr>
        </p:nvSpPr>
        <p:spPr>
          <a:prstGeom prst="rect">
            <a:avLst/>
          </a:prstGeom>
        </p:spPr>
        <p:txBody>
          <a:bodyPr/>
          <a:lstStyle/>
          <a:p>
            <a:pPr/>
            <a:fld id="{86CB4B4D-7CA3-9044-876B-883B54F8677D}" type="slidenum"/>
          </a:p>
        </p:txBody>
      </p:sp>
      <p:sp>
        <p:nvSpPr>
          <p:cNvPr id="36" name="Title Text"/>
          <p:cNvSpPr txBox="1"/>
          <p:nvPr>
            <p:ph type="title"/>
          </p:nvPr>
        </p:nvSpPr>
        <p:spPr>
          <a:xfrm>
            <a:off x="623887" y="1709739"/>
            <a:ext cx="7886701" cy="2852737"/>
          </a:xfrm>
          <a:prstGeom prst="rect">
            <a:avLst/>
          </a:prstGeom>
        </p:spPr>
        <p:txBody>
          <a:bodyPr anchor="b"/>
          <a:lstStyle>
            <a:lvl1pPr>
              <a:defRPr sz="4000"/>
            </a:lvl1pPr>
          </a:lstStyle>
          <a:p>
            <a:pPr/>
            <a:r>
              <a:t>Title Text</a:t>
            </a:r>
          </a:p>
        </p:txBody>
      </p:sp>
      <p:sp>
        <p:nvSpPr>
          <p:cNvPr id="37" name="Body Level One…"/>
          <p:cNvSpPr txBox="1"/>
          <p:nvPr>
            <p:ph type="body" sz="quarter" idx="1"/>
          </p:nvPr>
        </p:nvSpPr>
        <p:spPr>
          <a:xfrm>
            <a:off x="623887" y="4589464"/>
            <a:ext cx="7886701" cy="1500188"/>
          </a:xfrm>
          <a:prstGeom prst="rect">
            <a:avLst/>
          </a:prstGeom>
        </p:spPr>
        <p:txBody>
          <a:bodyPr/>
          <a:lstStyle>
            <a:lvl1pPr marL="0" indent="0">
              <a:buSzTx/>
              <a:buFontTx/>
              <a:buNone/>
              <a:defRPr sz="2000">
                <a:solidFill>
                  <a:srgbClr val="000000"/>
                </a:solidFill>
              </a:defRPr>
            </a:lvl1pPr>
            <a:lvl2pPr marL="0" indent="457200">
              <a:buSzTx/>
              <a:buFontTx/>
              <a:buNone/>
              <a:defRPr sz="2000">
                <a:solidFill>
                  <a:srgbClr val="000000"/>
                </a:solidFill>
              </a:defRPr>
            </a:lvl2pPr>
            <a:lvl3pPr marL="0" indent="914400">
              <a:buSzTx/>
              <a:buFontTx/>
              <a:buNone/>
              <a:defRPr sz="2000">
                <a:solidFill>
                  <a:srgbClr val="000000"/>
                </a:solidFill>
              </a:defRPr>
            </a:lvl3pPr>
            <a:lvl4pPr marL="0" indent="1371600">
              <a:buSzTx/>
              <a:buFontTx/>
              <a:buNone/>
              <a:defRPr sz="2000">
                <a:solidFill>
                  <a:srgbClr val="000000"/>
                </a:solidFill>
              </a:defRPr>
            </a:lvl4pPr>
            <a:lvl5pPr marL="0" indent="1828800">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4" name="Slide Number"/>
          <p:cNvSpPr txBox="1"/>
          <p:nvPr>
            <p:ph type="sldNum" sz="quarter" idx="2"/>
          </p:nvPr>
        </p:nvSpPr>
        <p:spPr>
          <a:prstGeom prst="rect">
            <a:avLst/>
          </a:prstGeom>
        </p:spPr>
        <p:txBody>
          <a:bodyPr/>
          <a:lstStyle/>
          <a:p>
            <a:pPr/>
            <a:fld id="{86CB4B4D-7CA3-9044-876B-883B54F8677D}" type="slidenum"/>
          </a:p>
        </p:txBody>
      </p:sp>
      <p:sp>
        <p:nvSpPr>
          <p:cNvPr id="45" name="Title Text"/>
          <p:cNvSpPr txBox="1"/>
          <p:nvPr>
            <p:ph type="title"/>
          </p:nvPr>
        </p:nvSpPr>
        <p:spPr>
          <a:xfrm>
            <a:off x="188843" y="1140382"/>
            <a:ext cx="8756375" cy="779463"/>
          </a:xfrm>
          <a:prstGeom prst="rect">
            <a:avLst/>
          </a:prstGeom>
        </p:spPr>
        <p:txBody>
          <a:bodyPr/>
          <a:lstStyle/>
          <a:p>
            <a:pPr/>
            <a:r>
              <a:t>Title Text</a:t>
            </a:r>
          </a:p>
        </p:txBody>
      </p:sp>
      <p:sp>
        <p:nvSpPr>
          <p:cNvPr id="46"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
        <p:nvSpPr>
          <p:cNvPr id="54" name="Title Text"/>
          <p:cNvSpPr txBox="1"/>
          <p:nvPr>
            <p:ph type="title"/>
          </p:nvPr>
        </p:nvSpPr>
        <p:spPr>
          <a:xfrm>
            <a:off x="629841" y="365125"/>
            <a:ext cx="7886701" cy="1325564"/>
          </a:xfrm>
          <a:prstGeom prst="rect">
            <a:avLst/>
          </a:prstGeom>
        </p:spPr>
        <p:txBody>
          <a:bodyPr/>
          <a:lstStyle/>
          <a:p>
            <a:pPr/>
            <a:r>
              <a:t>Title Text</a:t>
            </a:r>
          </a:p>
        </p:txBody>
      </p:sp>
      <p:sp>
        <p:nvSpPr>
          <p:cNvPr id="55" name="Body Level One…"/>
          <p:cNvSpPr txBox="1"/>
          <p:nvPr>
            <p:ph type="body" sz="quarter" idx="1"/>
          </p:nvPr>
        </p:nvSpPr>
        <p:spPr>
          <a:xfrm>
            <a:off x="629841" y="1681163"/>
            <a:ext cx="3868341"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6" name="Text Placeholder 4"/>
          <p:cNvSpPr/>
          <p:nvPr>
            <p:ph type="body" sz="quarter" idx="13"/>
          </p:nvPr>
        </p:nvSpPr>
        <p:spPr>
          <a:xfrm>
            <a:off x="4629149" y="1681163"/>
            <a:ext cx="3887393" cy="823913"/>
          </a:xfrm>
          <a:prstGeom prst="rect">
            <a:avLst/>
          </a:prstGeom>
        </p:spPr>
        <p:txBody>
          <a:bodyPr anchor="b"/>
          <a:lstStyle/>
          <a:p>
            <a:pPr marL="0" indent="0">
              <a:buSzTx/>
              <a:buFontTx/>
              <a:buNone/>
              <a:defRPr b="1" sz="2400"/>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3" name="Slide Number"/>
          <p:cNvSpPr txBox="1"/>
          <p:nvPr>
            <p:ph type="sldNum" sz="quarter" idx="2"/>
          </p:nvPr>
        </p:nvSpPr>
        <p:spPr>
          <a:prstGeom prst="rect">
            <a:avLst/>
          </a:prstGeom>
        </p:spPr>
        <p:txBody>
          <a:bodyPr/>
          <a:lstStyle/>
          <a:p>
            <a:pPr/>
            <a:fld id="{86CB4B4D-7CA3-9044-876B-883B54F8677D}" type="slidenum"/>
          </a:p>
        </p:txBody>
      </p:sp>
      <p:sp>
        <p:nvSpPr>
          <p:cNvPr id="64" name="Title Text"/>
          <p:cNvSpPr txBox="1"/>
          <p:nvPr>
            <p:ph type="title"/>
          </p:nvPr>
        </p:nvSpPr>
        <p:spPr>
          <a:xfrm>
            <a:off x="188843" y="1140382"/>
            <a:ext cx="8756375" cy="779463"/>
          </a:xfrm>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8" name="Slide Number"/>
          <p:cNvSpPr txBox="1"/>
          <p:nvPr>
            <p:ph type="sldNum" sz="quarter" idx="2"/>
          </p:nvPr>
        </p:nvSpPr>
        <p:spPr>
          <a:prstGeom prst="rect">
            <a:avLst/>
          </a:prstGeom>
        </p:spPr>
        <p:txBody>
          <a:bodyPr/>
          <a:lstStyle/>
          <a:p>
            <a:pPr/>
            <a:fld id="{86CB4B4D-7CA3-9044-876B-883B54F8677D}" type="slidenum"/>
          </a:p>
        </p:txBody>
      </p:sp>
      <p:sp>
        <p:nvSpPr>
          <p:cNvPr id="79"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80" name="Body Level One…"/>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81" name="Text Placeholder 3"/>
          <p:cNvSpPr/>
          <p:nvPr>
            <p:ph type="body" sz="quarter" idx="13"/>
          </p:nvPr>
        </p:nvSpPr>
        <p:spPr>
          <a:xfrm>
            <a:off x="629840" y="2057400"/>
            <a:ext cx="2949180" cy="3811588"/>
          </a:xfrm>
          <a:prstGeom prst="rect">
            <a:avLst/>
          </a:prstGeom>
        </p:spPr>
        <p:txBody>
          <a:bodyPr/>
          <a:lstStyle/>
          <a:p>
            <a:pPr marL="0" indent="0">
              <a:buSzTx/>
              <a:buFontTx/>
              <a:buNone/>
            </a:pP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8" name="Slide Number"/>
          <p:cNvSpPr txBox="1"/>
          <p:nvPr>
            <p:ph type="sldNum" sz="quarter" idx="2"/>
          </p:nvPr>
        </p:nvSpPr>
        <p:spPr>
          <a:prstGeom prst="rect">
            <a:avLst/>
          </a:prstGeom>
        </p:spPr>
        <p:txBody>
          <a:bodyPr/>
          <a:lstStyle/>
          <a:p>
            <a:pPr/>
            <a:fld id="{86CB4B4D-7CA3-9044-876B-883B54F8677D}" type="slidenum"/>
          </a:p>
        </p:txBody>
      </p:sp>
      <p:sp>
        <p:nvSpPr>
          <p:cNvPr id="89"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90" name="Picture Placeholder 2"/>
          <p:cNvSpPr/>
          <p:nvPr>
            <p:ph type="pic" sz="half" idx="13"/>
          </p:nvPr>
        </p:nvSpPr>
        <p:spPr>
          <a:xfrm>
            <a:off x="3887391" y="987425"/>
            <a:ext cx="4629151" cy="4873626"/>
          </a:xfrm>
          <a:prstGeom prst="rect">
            <a:avLst/>
          </a:prstGeom>
        </p:spPr>
        <p:txBody>
          <a:bodyPr lIns="91439" rIns="91439">
            <a:noAutofit/>
          </a:bodyPr>
          <a:lstStyle/>
          <a:p>
            <a:pPr/>
          </a:p>
        </p:txBody>
      </p:sp>
      <p:sp>
        <p:nvSpPr>
          <p:cNvPr id="91" name="Body Level One…"/>
          <p:cNvSpPr txBox="1"/>
          <p:nvPr>
            <p:ph type="body" sz="quarter" idx="1"/>
          </p:nvPr>
        </p:nvSpPr>
        <p:spPr>
          <a:xfrm>
            <a:off x="629841" y="2057400"/>
            <a:ext cx="2949178" cy="3811588"/>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alpha val="66598"/>
          </a:srgbClr>
        </a:solidFill>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2">
            <a:extLst/>
          </a:blip>
          <a:stretch>
            <a:fillRect/>
          </a:stretch>
        </p:blipFill>
        <p:spPr>
          <a:xfrm>
            <a:off x="8450" y="0"/>
            <a:ext cx="9127099" cy="6858000"/>
          </a:xfrm>
          <a:prstGeom prst="rect">
            <a:avLst/>
          </a:prstGeom>
          <a:ln w="12700">
            <a:miter lim="400000"/>
          </a:ln>
        </p:spPr>
      </p:pic>
      <p:sp>
        <p:nvSpPr>
          <p:cNvPr id="3" name="Slide Number"/>
          <p:cNvSpPr txBox="1"/>
          <p:nvPr>
            <p:ph type="sldNum" sz="quarter" idx="2"/>
          </p:nvPr>
        </p:nvSpPr>
        <p:spPr>
          <a:xfrm>
            <a:off x="8750296" y="6415985"/>
            <a:ext cx="284372" cy="280800"/>
          </a:xfrm>
          <a:prstGeom prst="rect">
            <a:avLst/>
          </a:prstGeom>
          <a:ln w="12700">
            <a:miter lim="400000"/>
          </a:ln>
        </p:spPr>
        <p:txBody>
          <a:bodyPr wrap="none" lIns="45719" rIns="45719">
            <a:spAutoFit/>
          </a:bodyPr>
          <a:lstStyle>
            <a:lvl1pPr algn="r">
              <a:defRPr sz="1400">
                <a:solidFill>
                  <a:srgbClr val="00B050"/>
                </a:solidFill>
              </a:defRPr>
            </a:lvl1pPr>
          </a:lstStyle>
          <a:p>
            <a:pPr/>
            <a:fld id="{86CB4B4D-7CA3-9044-876B-883B54F8677D}" type="slidenum"/>
          </a:p>
        </p:txBody>
      </p:sp>
      <p:pic>
        <p:nvPicPr>
          <p:cNvPr id="4" name="Picture 10" descr="Picture 10"/>
          <p:cNvPicPr>
            <a:picLocks noChangeAspect="1"/>
          </p:cNvPicPr>
          <p:nvPr/>
        </p:nvPicPr>
        <p:blipFill>
          <a:blip r:embed="rId3">
            <a:extLst/>
          </a:blip>
          <a:stretch>
            <a:fillRect/>
          </a:stretch>
        </p:blipFill>
        <p:spPr>
          <a:xfrm>
            <a:off x="2686050" y="2182110"/>
            <a:ext cx="3614481" cy="3535509"/>
          </a:xfrm>
          <a:prstGeom prst="rect">
            <a:avLst/>
          </a:prstGeom>
          <a:ln w="12700">
            <a:miter lim="400000"/>
          </a:ln>
          <a:effectLst>
            <a:reflection blurRad="0" stA="32771" stPos="0" endA="0" endPos="40000" dist="0" dir="5400000" fadeDir="5400000" sx="100000" sy="-100000" kx="0" ky="0" algn="bl" rotWithShape="0"/>
          </a:effectLst>
        </p:spPr>
      </p:pic>
      <p:pic>
        <p:nvPicPr>
          <p:cNvPr id="5" name="Picture 6" descr="Picture 6"/>
          <p:cNvPicPr>
            <a:picLocks noChangeAspect="1"/>
          </p:cNvPicPr>
          <p:nvPr/>
        </p:nvPicPr>
        <p:blipFill>
          <a:blip r:embed="rId4">
            <a:extLst/>
          </a:blip>
          <a:stretch>
            <a:fillRect/>
          </a:stretch>
        </p:blipFill>
        <p:spPr>
          <a:xfrm>
            <a:off x="0" y="6111661"/>
            <a:ext cx="8515350" cy="761449"/>
          </a:xfrm>
          <a:prstGeom prst="rect">
            <a:avLst/>
          </a:prstGeom>
          <a:ln w="12700">
            <a:miter lim="400000"/>
          </a:ln>
        </p:spPr>
      </p:pic>
      <p:sp>
        <p:nvSpPr>
          <p:cNvPr id="6"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7"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97D53"/>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1pPr>
      <a:lvl2pPr marL="685800" marR="0" indent="-2286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2pPr>
      <a:lvl3pPr marL="1143000" marR="0" indent="-2286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3pPr>
      <a:lvl4pPr marL="1600200" marR="0" indent="-2286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4pPr>
      <a:lvl5pPr marL="2057400" marR="0" indent="-2286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5pPr>
      <a:lvl6pPr marL="2489200" marR="0" indent="-2032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6pPr>
      <a:lvl7pPr marL="2946400" marR="0" indent="-2032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7pPr>
      <a:lvl8pPr marL="3403600" marR="0" indent="-2032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8pPr>
      <a:lvl9pPr marL="3860800" marR="0" indent="-203200" algn="l" defTabSz="914400" rtl="0" latinLnBrk="0">
        <a:lnSpc>
          <a:spcPct val="90000"/>
        </a:lnSpc>
        <a:spcBef>
          <a:spcPts val="1000"/>
        </a:spcBef>
        <a:spcAft>
          <a:spcPts val="0"/>
        </a:spcAft>
        <a:buClrTx/>
        <a:buSzPct val="100000"/>
        <a:buFont typeface="Arial"/>
        <a:buChar char="•"/>
        <a:tabLst/>
        <a:defRPr b="0" baseline="0" cap="none" i="0" spc="0" strike="noStrike" sz="1600" u="none">
          <a:solidFill>
            <a:srgbClr val="262626"/>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 name="Title 1"/>
          <p:cNvSpPr txBox="1"/>
          <p:nvPr>
            <p:ph type="ctrTitle"/>
          </p:nvPr>
        </p:nvSpPr>
        <p:spPr>
          <a:xfrm>
            <a:off x="1142999" y="2585130"/>
            <a:ext cx="6858001" cy="2076312"/>
          </a:xfrm>
          <a:prstGeom prst="rect">
            <a:avLst/>
          </a:prstGeom>
        </p:spPr>
        <p:txBody>
          <a:bodyPr/>
          <a:lstStyle/>
          <a:p>
            <a:pPr defTabSz="384047">
              <a:lnSpc>
                <a:spcPct val="100000"/>
              </a:lnSpc>
              <a:defRPr b="1" sz="1512">
                <a:solidFill>
                  <a:srgbClr val="297D53"/>
                </a:solidFill>
              </a:defRPr>
            </a:pPr>
            <a:br/>
            <a:br/>
            <a:br/>
            <a:br/>
            <a:r>
              <a:t>NATIONAL YOUTH POLICY 2020-2030 AND THE DEMOGRAPHIC DIVIDEND</a:t>
            </a:r>
            <a:br/>
            <a:br/>
            <a:r>
              <a:t>12 October 2021</a:t>
            </a:r>
            <a:b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extBox 7"/>
          <p:cNvSpPr txBox="1"/>
          <p:nvPr>
            <p:ph type="sldNum" sz="quarter" idx="2"/>
          </p:nvPr>
        </p:nvSpPr>
        <p:spPr>
          <a:xfrm>
            <a:off x="8750296" y="6415985"/>
            <a:ext cx="284372"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2" name="Title 1"/>
          <p:cNvSpPr txBox="1"/>
          <p:nvPr>
            <p:ph type="title"/>
          </p:nvPr>
        </p:nvSpPr>
        <p:spPr>
          <a:xfrm>
            <a:off x="198783" y="1130442"/>
            <a:ext cx="8736495" cy="767933"/>
          </a:xfrm>
          <a:prstGeom prst="rect">
            <a:avLst/>
          </a:prstGeom>
        </p:spPr>
        <p:txBody>
          <a:bodyPr/>
          <a:lstStyle/>
          <a:p>
            <a:pPr/>
            <a:r>
              <a:t>Pillar 5</a:t>
            </a:r>
          </a:p>
        </p:txBody>
      </p:sp>
      <p:pic>
        <p:nvPicPr>
          <p:cNvPr id="143" name="Content Placeholder 6" descr="Content Placeholder 6"/>
          <p:cNvPicPr>
            <a:picLocks noChangeAspect="1"/>
          </p:cNvPicPr>
          <p:nvPr/>
        </p:nvPicPr>
        <p:blipFill>
          <a:blip r:embed="rId2">
            <a:extLst/>
          </a:blip>
          <a:stretch>
            <a:fillRect/>
          </a:stretch>
        </p:blipFill>
        <p:spPr>
          <a:xfrm>
            <a:off x="695457" y="2062607"/>
            <a:ext cx="7379597" cy="398739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extBox 7"/>
          <p:cNvSpPr txBox="1"/>
          <p:nvPr>
            <p:ph type="sldNum" sz="quarter" idx="2"/>
          </p:nvPr>
        </p:nvSpPr>
        <p:spPr>
          <a:xfrm>
            <a:off x="8750296" y="6415985"/>
            <a:ext cx="284372"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 name="Picture 5" descr="Picture 5"/>
          <p:cNvPicPr>
            <a:picLocks noChangeAspect="1"/>
          </p:cNvPicPr>
          <p:nvPr/>
        </p:nvPicPr>
        <p:blipFill>
          <a:blip r:embed="rId2">
            <a:extLst/>
          </a:blip>
          <a:stretch>
            <a:fillRect/>
          </a:stretch>
        </p:blipFill>
        <p:spPr>
          <a:xfrm>
            <a:off x="321298" y="1204560"/>
            <a:ext cx="8529626" cy="390454"/>
          </a:xfrm>
          <a:prstGeom prst="rect">
            <a:avLst/>
          </a:prstGeom>
          <a:ln w="12700">
            <a:miter lim="400000"/>
          </a:ln>
        </p:spPr>
      </p:pic>
      <p:sp>
        <p:nvSpPr>
          <p:cNvPr id="147" name="Straight Connector 13"/>
          <p:cNvSpPr/>
          <p:nvPr/>
        </p:nvSpPr>
        <p:spPr>
          <a:xfrm>
            <a:off x="321298" y="879169"/>
            <a:ext cx="8529625" cy="1"/>
          </a:xfrm>
          <a:prstGeom prst="line">
            <a:avLst/>
          </a:prstGeom>
          <a:ln w="12700">
            <a:solidFill>
              <a:srgbClr val="2C5131"/>
            </a:solidFill>
            <a:miter/>
          </a:ln>
        </p:spPr>
        <p:txBody>
          <a:bodyPr lIns="45719" rIns="45719"/>
          <a:lstStyle/>
          <a:p>
            <a:pPr/>
          </a:p>
        </p:txBody>
      </p:sp>
      <p:sp>
        <p:nvSpPr>
          <p:cNvPr id="148" name="TextBox 14"/>
          <p:cNvSpPr txBox="1"/>
          <p:nvPr/>
        </p:nvSpPr>
        <p:spPr>
          <a:xfrm>
            <a:off x="290819" y="1209225"/>
            <a:ext cx="7987495" cy="4150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200">
                <a:solidFill>
                  <a:srgbClr val="FFFFFF"/>
                </a:solidFill>
              </a:defRPr>
            </a:pPr>
            <a:r>
              <a:t>Conditions for reaping a demographic dividend</a:t>
            </a:r>
            <a:r>
              <a:rPr sz="2500"/>
              <a:t>:</a:t>
            </a:r>
          </a:p>
        </p:txBody>
      </p:sp>
      <p:sp>
        <p:nvSpPr>
          <p:cNvPr id="149" name="TextBox 9"/>
          <p:cNvSpPr txBox="1"/>
          <p:nvPr/>
        </p:nvSpPr>
        <p:spPr>
          <a:xfrm>
            <a:off x="367018" y="2158796"/>
            <a:ext cx="8332018" cy="37071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Clr>
                <a:srgbClr val="008000"/>
              </a:buClr>
              <a:buSzPct val="150000"/>
              <a:buChar char="❑"/>
              <a:defRPr sz="2400"/>
            </a:pPr>
            <a:r>
              <a:t>an environment where </a:t>
            </a:r>
            <a:r>
              <a:rPr b="1">
                <a:solidFill>
                  <a:schemeClr val="accent2"/>
                </a:solidFill>
              </a:rPr>
              <a:t>high-quality health and education</a:t>
            </a:r>
            <a:r>
              <a:rPr>
                <a:solidFill>
                  <a:srgbClr val="FF0000"/>
                </a:solidFill>
              </a:rPr>
              <a:t> </a:t>
            </a:r>
            <a:r>
              <a:t>provision is possible to facilitate demographic transition;</a:t>
            </a:r>
          </a:p>
          <a:p>
            <a:pPr marL="342900" indent="-342900">
              <a:buClr>
                <a:srgbClr val="008000"/>
              </a:buClr>
              <a:buSzPct val="150000"/>
              <a:buChar char="❑"/>
              <a:defRPr sz="2400"/>
            </a:pPr>
            <a:r>
              <a:t>access to </a:t>
            </a:r>
            <a:r>
              <a:rPr b="1">
                <a:solidFill>
                  <a:schemeClr val="accent2"/>
                </a:solidFill>
              </a:rPr>
              <a:t>reproductive health services </a:t>
            </a:r>
            <a:r>
              <a:t>and facilities by all, especially the youth;</a:t>
            </a:r>
          </a:p>
          <a:p>
            <a:pPr marL="342900" indent="-342900">
              <a:buClr>
                <a:srgbClr val="008000"/>
              </a:buClr>
              <a:buSzPct val="150000"/>
              <a:buChar char="❑"/>
              <a:defRPr sz="2400"/>
            </a:pPr>
            <a:r>
              <a:t>sufficient </a:t>
            </a:r>
            <a:r>
              <a:rPr b="1">
                <a:solidFill>
                  <a:schemeClr val="accent2"/>
                </a:solidFill>
              </a:rPr>
              <a:t>flexibility in the labour market </a:t>
            </a:r>
            <a:r>
              <a:t>to allow its expansion through creation of adequate employment opportunities; </a:t>
            </a:r>
          </a:p>
          <a:p>
            <a:pPr marL="342900" indent="-342900">
              <a:buClr>
                <a:srgbClr val="008000"/>
              </a:buClr>
              <a:buSzPct val="150000"/>
              <a:buChar char="❑"/>
              <a:defRPr sz="2400"/>
            </a:pPr>
            <a:r>
              <a:t>macroeconomic policies that </a:t>
            </a:r>
            <a:r>
              <a:rPr b="1">
                <a:solidFill>
                  <a:schemeClr val="accent2"/>
                </a:solidFill>
              </a:rPr>
              <a:t>permit and encourage investment</a:t>
            </a:r>
            <a:r>
              <a:t>; and</a:t>
            </a:r>
          </a:p>
          <a:p>
            <a:pPr marL="342900" indent="-342900">
              <a:buClr>
                <a:srgbClr val="008000"/>
              </a:buClr>
              <a:buSzPct val="150000"/>
              <a:buChar char="❑"/>
              <a:defRPr sz="2400"/>
            </a:pPr>
            <a:r>
              <a:t>access to adequate saving mechanisms plus confidence in domestic financial markets.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extBox 7"/>
          <p:cNvSpPr txBox="1"/>
          <p:nvPr>
            <p:ph type="sldNum" sz="quarter" idx="2"/>
          </p:nvPr>
        </p:nvSpPr>
        <p:spPr>
          <a:xfrm>
            <a:off x="8750296" y="6415985"/>
            <a:ext cx="284372"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2" name="Title 1"/>
          <p:cNvSpPr txBox="1"/>
          <p:nvPr>
            <p:ph type="title"/>
          </p:nvPr>
        </p:nvSpPr>
        <p:spPr>
          <a:xfrm>
            <a:off x="198783" y="1130442"/>
            <a:ext cx="8736495" cy="767933"/>
          </a:xfrm>
          <a:prstGeom prst="rect">
            <a:avLst/>
          </a:prstGeom>
        </p:spPr>
        <p:txBody>
          <a:bodyPr/>
          <a:lstStyle/>
          <a:p>
            <a:pPr/>
            <a:r>
              <a:t>Concluding remarks</a:t>
            </a:r>
          </a:p>
        </p:txBody>
      </p:sp>
      <p:sp>
        <p:nvSpPr>
          <p:cNvPr id="153" name="Content Placeholder 2"/>
          <p:cNvSpPr txBox="1"/>
          <p:nvPr>
            <p:ph type="body" idx="1"/>
          </p:nvPr>
        </p:nvSpPr>
        <p:spPr>
          <a:xfrm>
            <a:off x="198783" y="1938132"/>
            <a:ext cx="8736495" cy="3980417"/>
          </a:xfrm>
          <a:prstGeom prst="rect">
            <a:avLst/>
          </a:prstGeom>
        </p:spPr>
        <p:txBody>
          <a:bodyPr/>
          <a:lstStyle/>
          <a:p>
            <a:pPr>
              <a:buFontTx/>
              <a:buChar char="❑"/>
              <a:defRPr sz="2400"/>
            </a:pPr>
            <a:r>
              <a:t>The policy is a key advocacy tool towards commitment to action by all stakeholders. </a:t>
            </a:r>
          </a:p>
          <a:p>
            <a:pPr>
              <a:buFontTx/>
              <a:buChar char="❑"/>
              <a:defRPr sz="2400"/>
            </a:pPr>
            <a:r>
              <a:t>We need to strengthen interventions especially along health; education and employment to reap the demographic dividend.</a:t>
            </a:r>
          </a:p>
          <a:p>
            <a:pPr>
              <a:buFontTx/>
              <a:buChar char="❑"/>
              <a:defRPr sz="2400"/>
            </a:pPr>
            <a:r>
              <a:t>Mainstreaming youth development = Mainstreaming the Demographic Dividend into our plans and programmes.</a:t>
            </a:r>
          </a:p>
          <a:p>
            <a:pPr>
              <a:buFontTx/>
              <a:buChar char="❑"/>
              <a:defRPr sz="2400"/>
            </a:pPr>
            <a:r>
              <a:t>Continued advocacy and policy dialogues important.</a:t>
            </a:r>
          </a:p>
          <a:p>
            <a:pPr>
              <a:buFontTx/>
              <a:buChar char="❑"/>
              <a:defRPr sz="2400"/>
            </a:pPr>
            <a:r>
              <a:t>Youth-centric messaging is important to ensure we reach our target group.</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extBox 7"/>
          <p:cNvSpPr txBox="1"/>
          <p:nvPr>
            <p:ph type="sldNum" sz="quarter" idx="2"/>
          </p:nvPr>
        </p:nvSpPr>
        <p:spPr>
          <a:xfrm>
            <a:off x="8750296" y="6415985"/>
            <a:ext cx="284372"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 name="Slide Number Placeholder 1"/>
          <p:cNvSpPr txBox="1"/>
          <p:nvPr/>
        </p:nvSpPr>
        <p:spPr>
          <a:xfrm>
            <a:off x="6503669" y="6356351"/>
            <a:ext cx="1965962"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13</a:t>
            </a:r>
          </a:p>
        </p:txBody>
      </p:sp>
      <p:sp>
        <p:nvSpPr>
          <p:cNvPr id="157" name="TextBox 2"/>
          <p:cNvSpPr txBox="1"/>
          <p:nvPr/>
        </p:nvSpPr>
        <p:spPr>
          <a:xfrm>
            <a:off x="-965028" y="1968836"/>
            <a:ext cx="6531784" cy="9478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600"/>
            </a:lvl1pPr>
          </a:lstStyle>
          <a:p>
            <a:pPr/>
            <a:r>
              <a:t>THANK YOU</a:t>
            </a:r>
          </a:p>
        </p:txBody>
      </p:sp>
      <p:pic>
        <p:nvPicPr>
          <p:cNvPr id="158" name="Picture 4" descr="Picture 4"/>
          <p:cNvPicPr>
            <a:picLocks noChangeAspect="1"/>
          </p:cNvPicPr>
          <p:nvPr/>
        </p:nvPicPr>
        <p:blipFill>
          <a:blip r:embed="rId2">
            <a:extLst/>
          </a:blip>
          <a:srcRect l="31228" t="10897" r="31755" b="18459"/>
          <a:stretch>
            <a:fillRect/>
          </a:stretch>
        </p:blipFill>
        <p:spPr>
          <a:xfrm>
            <a:off x="4860757" y="1293395"/>
            <a:ext cx="2869308" cy="308008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57"/>
                                        </p:tgtEl>
                                        <p:attrNameLst>
                                          <p:attrName>style.visibility</p:attrName>
                                        </p:attrNameLst>
                                      </p:cBhvr>
                                      <p:to>
                                        <p:strVal val="visible"/>
                                      </p:to>
                                    </p:set>
                                    <p:anim calcmode="lin" valueType="num">
                                      <p:cBhvr>
                                        <p:cTn id="7" dur="2000" fill="hold"/>
                                        <p:tgtEl>
                                          <p:spTgt spid="157"/>
                                        </p:tgtEl>
                                        <p:attrNameLst>
                                          <p:attrName>ppt_w</p:attrName>
                                        </p:attrNameLst>
                                      </p:cBhvr>
                                      <p:tavLst>
                                        <p:tav tm="0" fmla="#ppt_w*sin(2.5*pi*$)">
                                          <p:val>
                                            <p:fltVal val="0"/>
                                          </p:val>
                                        </p:tav>
                                        <p:tav tm="100000">
                                          <p:val>
                                            <p:fltVal val="1"/>
                                          </p:val>
                                        </p:tav>
                                      </p:tavLst>
                                    </p:anim>
                                    <p:anim calcmode="lin" valueType="num">
                                      <p:cBhvr>
                                        <p:cTn id="8" dur="2000" fill="hold"/>
                                        <p:tgtEl>
                                          <p:spTgt spid="1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4" name="Title 1"/>
          <p:cNvSpPr txBox="1"/>
          <p:nvPr>
            <p:ph type="title"/>
          </p:nvPr>
        </p:nvSpPr>
        <p:spPr>
          <a:xfrm>
            <a:off x="0" y="1130443"/>
            <a:ext cx="9062719" cy="617078"/>
          </a:xfrm>
          <a:prstGeom prst="rect">
            <a:avLst/>
          </a:prstGeom>
        </p:spPr>
        <p:txBody>
          <a:bodyPr/>
          <a:lstStyle>
            <a:lvl1pPr>
              <a:defRPr b="1" sz="2800"/>
            </a:lvl1pPr>
          </a:lstStyle>
          <a:p>
            <a:pPr/>
            <a:r>
              <a:t>1. INTRODUCTION</a:t>
            </a:r>
          </a:p>
        </p:txBody>
      </p:sp>
      <p:sp>
        <p:nvSpPr>
          <p:cNvPr id="105" name="Content Placeholder 2"/>
          <p:cNvSpPr txBox="1"/>
          <p:nvPr>
            <p:ph type="body" idx="1"/>
          </p:nvPr>
        </p:nvSpPr>
        <p:spPr>
          <a:xfrm>
            <a:off x="0" y="1739392"/>
            <a:ext cx="8352429" cy="4223526"/>
          </a:xfrm>
          <a:prstGeom prst="rect">
            <a:avLst/>
          </a:prstGeom>
        </p:spPr>
        <p:txBody>
          <a:bodyPr/>
          <a:lstStyle/>
          <a:p>
            <a:pPr algn="just">
              <a:buFontTx/>
              <a:buChar char="❑"/>
              <a:defRPr sz="2000"/>
            </a:pPr>
            <a:r>
              <a:t>Africa is the most youthful continent worldwide. In 2020, 540.8 million 0-14 year olds and 454.5 million 15-34 year olds. </a:t>
            </a:r>
          </a:p>
          <a:p>
            <a:pPr algn="just">
              <a:buFontTx/>
              <a:buChar char="❑"/>
              <a:defRPr sz="2000"/>
            </a:pPr>
            <a:r>
              <a:t>In South Africa, young people constitute nearly a third of the population.</a:t>
            </a:r>
          </a:p>
          <a:p>
            <a:pPr algn="just">
              <a:buFontTx/>
              <a:buChar char="❑"/>
              <a:defRPr sz="2000"/>
            </a:pPr>
            <a:r>
              <a:t>One (1) in four (4) persons will be between the ages of 15-29, between now and 2030. </a:t>
            </a:r>
          </a:p>
          <a:p>
            <a:pPr algn="just">
              <a:buFontTx/>
              <a:buChar char="❑"/>
              <a:defRPr sz="2000"/>
            </a:pPr>
            <a:r>
              <a:t>This offers an opportunity for a demographic dividend, </a:t>
            </a:r>
          </a:p>
          <a:p>
            <a:pPr algn="just">
              <a:buFontTx/>
              <a:buChar char="❑"/>
              <a:defRPr sz="2000"/>
            </a:pPr>
            <a:r>
              <a:t>However, youth continue to experience challenges and exclusion which have been made worse by the outbreak of Covid-19 pandemic. </a:t>
            </a:r>
          </a:p>
          <a:p>
            <a:pPr algn="just">
              <a:buFontTx/>
              <a:buChar char="❑"/>
              <a:defRPr sz="2000"/>
            </a:pPr>
            <a:r>
              <a:t>Lack of investment in youth development, will result in disastrous effects that would certainly reverse the country’s social and economic efforts.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8" name="TextBox 8"/>
          <p:cNvSpPr txBox="1"/>
          <p:nvPr/>
        </p:nvSpPr>
        <p:spPr>
          <a:xfrm>
            <a:off x="555674" y="817054"/>
            <a:ext cx="8054252" cy="57735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latin typeface="Arial"/>
                <a:ea typeface="Arial"/>
                <a:cs typeface="Arial"/>
                <a:sym typeface="Arial"/>
              </a:defRPr>
            </a:pPr>
            <a:r>
              <a:t>It is a</a:t>
            </a:r>
          </a:p>
          <a:p>
            <a:pPr algn="ctr">
              <a:defRPr b="1" sz="4000">
                <a:latin typeface="Arial"/>
                <a:ea typeface="Arial"/>
                <a:cs typeface="Arial"/>
                <a:sym typeface="Arial"/>
              </a:defRPr>
            </a:pPr>
            <a:r>
              <a:t>Demographic </a:t>
            </a:r>
            <a:r>
              <a:rPr b="0" sz="8800" u="sng">
                <a:solidFill>
                  <a:srgbClr val="FFC000"/>
                </a:solidFill>
                <a:latin typeface="Bradley Hand ITC"/>
                <a:ea typeface="Bradley Hand ITC"/>
                <a:cs typeface="Bradley Hand ITC"/>
                <a:sym typeface="Bradley Hand ITC"/>
              </a:rPr>
              <a:t>DIVIDEND</a:t>
            </a:r>
            <a:endParaRPr b="0" sz="8800" u="sng">
              <a:solidFill>
                <a:srgbClr val="FFC000"/>
              </a:solidFill>
              <a:latin typeface="Bradley Hand ITC"/>
              <a:ea typeface="Bradley Hand ITC"/>
              <a:cs typeface="Bradley Hand ITC"/>
              <a:sym typeface="Bradley Hand ITC"/>
            </a:endParaRPr>
          </a:p>
          <a:p>
            <a:pPr algn="ctr">
              <a:defRPr sz="4000">
                <a:latin typeface="Arial"/>
                <a:ea typeface="Arial"/>
                <a:cs typeface="Arial"/>
                <a:sym typeface="Arial"/>
              </a:defRPr>
            </a:pPr>
            <a:r>
              <a:t>not a</a:t>
            </a:r>
          </a:p>
          <a:p>
            <a:pPr algn="ctr">
              <a:defRPr b="1" sz="4000">
                <a:latin typeface="Arial"/>
                <a:ea typeface="Arial"/>
                <a:cs typeface="Arial"/>
                <a:sym typeface="Arial"/>
              </a:defRPr>
            </a:pPr>
            <a:r>
              <a:t>Demographic </a:t>
            </a:r>
          </a:p>
          <a:p>
            <a:pPr algn="ctr">
              <a:defRPr sz="10600" u="sng">
                <a:solidFill>
                  <a:srgbClr val="0070C0"/>
                </a:solidFill>
                <a:latin typeface="Bradley Hand ITC"/>
                <a:ea typeface="Bradley Hand ITC"/>
                <a:cs typeface="Bradley Hand ITC"/>
                <a:sym typeface="Bradley Hand ITC"/>
              </a:defRPr>
            </a:pPr>
            <a:r>
              <a:t>GIFT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3" name="Title 1"/>
          <p:cNvSpPr txBox="1"/>
          <p:nvPr>
            <p:ph type="title"/>
          </p:nvPr>
        </p:nvSpPr>
        <p:spPr>
          <a:xfrm>
            <a:off x="434663" y="1117519"/>
            <a:ext cx="6858001" cy="491870"/>
          </a:xfrm>
          <a:prstGeom prst="rect">
            <a:avLst/>
          </a:prstGeom>
        </p:spPr>
        <p:txBody>
          <a:bodyPr/>
          <a:lstStyle>
            <a:lvl1pPr algn="ctr" defTabSz="832104">
              <a:defRPr b="1" sz="2912"/>
            </a:lvl1pPr>
          </a:lstStyle>
          <a:p>
            <a:pPr/>
            <a:r>
              <a:t>1. Background to NYP 2030</a:t>
            </a:r>
          </a:p>
        </p:txBody>
      </p:sp>
      <p:sp>
        <p:nvSpPr>
          <p:cNvPr id="114" name="Content Placeholder 2"/>
          <p:cNvSpPr txBox="1"/>
          <p:nvPr>
            <p:ph type="body" idx="1"/>
          </p:nvPr>
        </p:nvSpPr>
        <p:spPr>
          <a:xfrm>
            <a:off x="557213" y="1725770"/>
            <a:ext cx="8179594" cy="4649273"/>
          </a:xfrm>
          <a:prstGeom prst="rect">
            <a:avLst/>
          </a:prstGeom>
          <a:solidFill>
            <a:srgbClr val="D4F1E2"/>
          </a:solidFill>
        </p:spPr>
        <p:txBody>
          <a:bodyPr/>
          <a:lstStyle/>
          <a:p>
            <a:pPr>
              <a:buFontTx/>
              <a:buChar char="➢"/>
              <a:defRPr sz="1400"/>
            </a:pPr>
            <a:r>
              <a:t>Over the last decades, SA government developed policies, strategies, and programmes towards advancement of  the youth. This is in order to create an environment that enables young people of South Africa to reach their potential through specifying the policy priorities and interventions that will act as catalysts to help clear critical blockages for youth to achieve positive development.  </a:t>
            </a:r>
          </a:p>
          <a:p>
            <a:pPr algn="just">
              <a:buFontTx/>
              <a:buChar char="➢"/>
              <a:defRPr sz="1400"/>
            </a:pPr>
            <a:r>
              <a:t>These interventions aim to enable optimal development of young people aged 14-35 years old, </a:t>
            </a:r>
          </a:p>
          <a:p>
            <a:pPr>
              <a:lnSpc>
                <a:spcPct val="120000"/>
              </a:lnSpc>
              <a:buFontTx/>
              <a:buChar char="➢"/>
              <a:defRPr sz="1400"/>
            </a:pPr>
            <a:r>
              <a:t>In developing the NYP2030, the DWYPD partnered with the UNFPA and NYDA.</a:t>
            </a:r>
          </a:p>
          <a:p>
            <a:pPr algn="just">
              <a:lnSpc>
                <a:spcPct val="120000"/>
              </a:lnSpc>
              <a:buFontTx/>
              <a:buChar char="➢"/>
              <a:defRPr sz="1400"/>
            </a:pPr>
            <a:r>
              <a:t>The NYP2030 is a cross-sectoral policy aimed at redressing the wrongs and injustices of the past, whilst addressing persistent, new and emerging challenges of the country’s diverse youth. </a:t>
            </a:r>
          </a:p>
          <a:p>
            <a:pPr algn="just">
              <a:lnSpc>
                <a:spcPct val="120000"/>
              </a:lnSpc>
              <a:buClr>
                <a:srgbClr val="262626"/>
              </a:buClr>
              <a:buFontTx/>
              <a:buChar char="➢"/>
              <a:defRPr sz="1400"/>
            </a:pPr>
            <a:r>
              <a:t>It centrally places the youth as key players in their own development and in advancing development of their communities, the nation, the continent and globe.</a:t>
            </a:r>
          </a:p>
          <a:p>
            <a:pPr algn="just">
              <a:lnSpc>
                <a:spcPct val="120000"/>
              </a:lnSpc>
              <a:buClr>
                <a:srgbClr val="262626"/>
              </a:buClr>
              <a:buFontTx/>
              <a:buChar char="➢"/>
              <a:defRPr sz="1400"/>
            </a:pPr>
            <a:r>
              <a:t>The policy outlines policy priorities and proposes key interventions geared towards changing the lives of the youth for the better.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Footer Placeholder 3"/>
          <p:cNvSpPr txBox="1"/>
          <p:nvPr/>
        </p:nvSpPr>
        <p:spPr>
          <a:xfrm>
            <a:off x="234562" y="6414761"/>
            <a:ext cx="8067097" cy="24830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SECRET</a:t>
            </a:r>
          </a:p>
        </p:txBody>
      </p:sp>
      <p:sp>
        <p:nvSpPr>
          <p:cNvPr id="117"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8" name="Title 1"/>
          <p:cNvSpPr txBox="1"/>
          <p:nvPr>
            <p:ph type="title"/>
          </p:nvPr>
        </p:nvSpPr>
        <p:spPr>
          <a:xfrm>
            <a:off x="928688" y="1368983"/>
            <a:ext cx="6908008" cy="575949"/>
          </a:xfrm>
          <a:prstGeom prst="rect">
            <a:avLst/>
          </a:prstGeom>
        </p:spPr>
        <p:txBody>
          <a:bodyPr/>
          <a:lstStyle>
            <a:lvl1pPr algn="ctr">
              <a:defRPr b="1" sz="3200"/>
            </a:lvl1pPr>
          </a:lstStyle>
          <a:p>
            <a:pPr/>
            <a:r>
              <a:t>3. NYP2030 POLICY PRIORITIES</a:t>
            </a:r>
          </a:p>
        </p:txBody>
      </p:sp>
      <p:sp>
        <p:nvSpPr>
          <p:cNvPr id="119" name="Content Placeholder 2"/>
          <p:cNvSpPr txBox="1"/>
          <p:nvPr>
            <p:ph type="body" idx="1"/>
          </p:nvPr>
        </p:nvSpPr>
        <p:spPr>
          <a:xfrm>
            <a:off x="928687" y="2073499"/>
            <a:ext cx="7275156" cy="3760631"/>
          </a:xfrm>
          <a:prstGeom prst="rect">
            <a:avLst/>
          </a:prstGeom>
          <a:ln w="9525">
            <a:solidFill>
              <a:schemeClr val="accent1"/>
            </a:solidFill>
            <a:round/>
          </a:ln>
        </p:spPr>
        <p:txBody>
          <a:bodyPr/>
          <a:lstStyle/>
          <a:p>
            <a:pPr marL="271463" indent="-271463" algn="just">
              <a:lnSpc>
                <a:spcPct val="150000"/>
              </a:lnSpc>
              <a:buFontTx/>
              <a:buChar char="❑"/>
              <a:defRPr sz="1500">
                <a:solidFill>
                  <a:srgbClr val="000000"/>
                </a:solidFill>
              </a:defRPr>
            </a:pPr>
            <a:r>
              <a:t>The policy identifies the policy priorities with key interventions aimed at improving the prospects of youth towards attaining positive youth development outcomes:</a:t>
            </a:r>
          </a:p>
          <a:p>
            <a:pPr lvl="1" marL="535781" indent="-264318" algn="just">
              <a:lnSpc>
                <a:spcPct val="150000"/>
              </a:lnSpc>
              <a:spcBef>
                <a:spcPts val="500"/>
              </a:spcBef>
              <a:buFontTx/>
              <a:buChar char="✓"/>
              <a:defRPr b="1" sz="1500">
                <a:solidFill>
                  <a:srgbClr val="FFC000"/>
                </a:solidFill>
              </a:defRPr>
            </a:pPr>
            <a:r>
              <a:t>Quality Education, Skills and Second chances;</a:t>
            </a:r>
          </a:p>
          <a:p>
            <a:pPr lvl="1" marL="535781" indent="-264318" algn="just">
              <a:lnSpc>
                <a:spcPct val="150000"/>
              </a:lnSpc>
              <a:spcBef>
                <a:spcPts val="500"/>
              </a:spcBef>
              <a:buFontTx/>
              <a:buChar char="✓"/>
              <a:defRPr b="1" sz="1500">
                <a:solidFill>
                  <a:srgbClr val="351B95"/>
                </a:solidFill>
              </a:defRPr>
            </a:pPr>
            <a:r>
              <a:t>Economic Transformation, Entrepreneurship &amp; Job creation</a:t>
            </a:r>
            <a:r>
              <a:rPr b="0">
                <a:solidFill>
                  <a:srgbClr val="00B050"/>
                </a:solidFill>
              </a:rPr>
              <a:t>​;</a:t>
            </a:r>
            <a:endParaRPr b="0">
              <a:solidFill>
                <a:srgbClr val="00B050"/>
              </a:solidFill>
            </a:endParaRPr>
          </a:p>
          <a:p>
            <a:pPr lvl="1" marL="535781" indent="-264318" algn="just">
              <a:lnSpc>
                <a:spcPct val="150000"/>
              </a:lnSpc>
              <a:spcBef>
                <a:spcPts val="500"/>
              </a:spcBef>
              <a:buFontTx/>
              <a:buChar char="✓"/>
              <a:defRPr b="1" sz="1500">
                <a:solidFill>
                  <a:srgbClr val="FF0000"/>
                </a:solidFill>
              </a:defRPr>
            </a:pPr>
            <a:r>
              <a:t>Physical and Mental Health promotion;</a:t>
            </a:r>
          </a:p>
          <a:p>
            <a:pPr lvl="1" marL="535781" indent="-264318" algn="just">
              <a:lnSpc>
                <a:spcPct val="150000"/>
              </a:lnSpc>
              <a:spcBef>
                <a:spcPts val="500"/>
              </a:spcBef>
              <a:buFontTx/>
              <a:buChar char="✓"/>
              <a:defRPr b="1" sz="1500">
                <a:solidFill>
                  <a:srgbClr val="00B050"/>
                </a:solidFill>
              </a:defRPr>
            </a:pPr>
            <a:r>
              <a:t>Social Cohesion and Nation Building; and</a:t>
            </a:r>
          </a:p>
          <a:p>
            <a:pPr lvl="1" marL="535781" indent="-264318" algn="just">
              <a:lnSpc>
                <a:spcPct val="150000"/>
              </a:lnSpc>
              <a:spcBef>
                <a:spcPts val="500"/>
              </a:spcBef>
              <a:buFontTx/>
              <a:buChar char="✓"/>
              <a:defRPr sz="1500">
                <a:solidFill>
                  <a:srgbClr val="B20AAA"/>
                </a:solidFill>
              </a:defRPr>
            </a:pPr>
            <a:r>
              <a:t>​</a:t>
            </a:r>
            <a:r>
              <a:rPr b="1">
                <a:solidFill>
                  <a:srgbClr val="2E8EA8"/>
                </a:solidFill>
              </a:rPr>
              <a:t>Effective and responsive youth development machinery.</a:t>
            </a:r>
            <a:endParaRPr b="1">
              <a:solidFill>
                <a:srgbClr val="2E8EA8"/>
              </a:solidFill>
            </a:endParaRPr>
          </a:p>
          <a:p>
            <a:pPr lvl="1" marL="0" indent="271463" algn="just">
              <a:lnSpc>
                <a:spcPct val="150000"/>
              </a:lnSpc>
              <a:spcBef>
                <a:spcPts val="500"/>
              </a:spcBef>
              <a:buSzTx/>
              <a:buNone/>
              <a:defRPr b="1" sz="1500" u="sng">
                <a:solidFill>
                  <a:srgbClr val="7030A0"/>
                </a:solidFill>
              </a:defRPr>
            </a:pPr>
            <a:r>
              <a:t>The 4IR pillar cuts across all the 5 policy priorities.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2" name="Title 1"/>
          <p:cNvSpPr txBox="1"/>
          <p:nvPr>
            <p:ph type="title"/>
          </p:nvPr>
        </p:nvSpPr>
        <p:spPr>
          <a:xfrm>
            <a:off x="198783" y="1130442"/>
            <a:ext cx="8736495" cy="767933"/>
          </a:xfrm>
          <a:prstGeom prst="rect">
            <a:avLst/>
          </a:prstGeom>
        </p:spPr>
        <p:txBody>
          <a:bodyPr/>
          <a:lstStyle/>
          <a:p>
            <a:pPr/>
            <a:r>
              <a:t>Pillar 1</a:t>
            </a:r>
          </a:p>
        </p:txBody>
      </p:sp>
      <p:sp>
        <p:nvSpPr>
          <p:cNvPr id="123" name="Content Placeholder 2"/>
          <p:cNvSpPr txBox="1"/>
          <p:nvPr>
            <p:ph type="body" idx="1"/>
          </p:nvPr>
        </p:nvSpPr>
        <p:spPr>
          <a:xfrm>
            <a:off x="198783" y="1938132"/>
            <a:ext cx="8736495" cy="3980417"/>
          </a:xfrm>
          <a:prstGeom prst="rect">
            <a:avLst/>
          </a:prstGeom>
        </p:spPr>
        <p:txBody>
          <a:bodyPr/>
          <a:lstStyle/>
          <a:p>
            <a:pPr/>
          </a:p>
        </p:txBody>
      </p:sp>
      <p:pic>
        <p:nvPicPr>
          <p:cNvPr id="124" name="Picture 4" descr="Picture 4"/>
          <p:cNvPicPr>
            <a:picLocks noChangeAspect="1"/>
          </p:cNvPicPr>
          <p:nvPr/>
        </p:nvPicPr>
        <p:blipFill>
          <a:blip r:embed="rId2">
            <a:extLst/>
          </a:blip>
          <a:stretch>
            <a:fillRect/>
          </a:stretch>
        </p:blipFill>
        <p:spPr>
          <a:xfrm>
            <a:off x="221004" y="1938134"/>
            <a:ext cx="8714772" cy="376190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7" name="Title 1"/>
          <p:cNvSpPr txBox="1"/>
          <p:nvPr>
            <p:ph type="title"/>
          </p:nvPr>
        </p:nvSpPr>
        <p:spPr>
          <a:xfrm>
            <a:off x="198783" y="1130442"/>
            <a:ext cx="8736495" cy="767933"/>
          </a:xfrm>
          <a:prstGeom prst="rect">
            <a:avLst/>
          </a:prstGeom>
        </p:spPr>
        <p:txBody>
          <a:bodyPr/>
          <a:lstStyle/>
          <a:p>
            <a:pPr/>
            <a:r>
              <a:t>Pillar 2</a:t>
            </a:r>
          </a:p>
        </p:txBody>
      </p:sp>
      <p:sp>
        <p:nvSpPr>
          <p:cNvPr id="128" name="Content Placeholder 2"/>
          <p:cNvSpPr txBox="1"/>
          <p:nvPr>
            <p:ph type="body" idx="1"/>
          </p:nvPr>
        </p:nvSpPr>
        <p:spPr>
          <a:xfrm>
            <a:off x="198783" y="1938132"/>
            <a:ext cx="8736495" cy="3980417"/>
          </a:xfrm>
          <a:prstGeom prst="rect">
            <a:avLst/>
          </a:prstGeom>
        </p:spPr>
        <p:txBody>
          <a:bodyPr/>
          <a:lstStyle/>
          <a:p>
            <a:pPr/>
          </a:p>
        </p:txBody>
      </p:sp>
      <p:pic>
        <p:nvPicPr>
          <p:cNvPr id="129" name="Picture 3" descr="Picture 3"/>
          <p:cNvPicPr>
            <a:picLocks noChangeAspect="1"/>
          </p:cNvPicPr>
          <p:nvPr/>
        </p:nvPicPr>
        <p:blipFill>
          <a:blip r:embed="rId2">
            <a:extLst/>
          </a:blip>
          <a:srcRect l="28685" t="35848" r="28684" b="17367"/>
          <a:stretch>
            <a:fillRect/>
          </a:stretch>
        </p:blipFill>
        <p:spPr>
          <a:xfrm>
            <a:off x="198783" y="1835263"/>
            <a:ext cx="8584610" cy="418615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2" name="Title 1"/>
          <p:cNvSpPr txBox="1"/>
          <p:nvPr>
            <p:ph type="title"/>
          </p:nvPr>
        </p:nvSpPr>
        <p:spPr>
          <a:xfrm>
            <a:off x="198783" y="1130442"/>
            <a:ext cx="8736495" cy="767933"/>
          </a:xfrm>
          <a:prstGeom prst="rect">
            <a:avLst/>
          </a:prstGeom>
        </p:spPr>
        <p:txBody>
          <a:bodyPr/>
          <a:lstStyle/>
          <a:p>
            <a:pPr/>
            <a:r>
              <a:t>Pillar 3</a:t>
            </a:r>
          </a:p>
        </p:txBody>
      </p:sp>
      <p:sp>
        <p:nvSpPr>
          <p:cNvPr id="133" name="Content Placeholder 2"/>
          <p:cNvSpPr txBox="1"/>
          <p:nvPr>
            <p:ph type="body" idx="1"/>
          </p:nvPr>
        </p:nvSpPr>
        <p:spPr>
          <a:xfrm>
            <a:off x="198783" y="1938132"/>
            <a:ext cx="8736495" cy="3980417"/>
          </a:xfrm>
          <a:prstGeom prst="rect">
            <a:avLst/>
          </a:prstGeom>
        </p:spPr>
        <p:txBody>
          <a:bodyPr/>
          <a:lstStyle/>
          <a:p>
            <a:pPr/>
          </a:p>
        </p:txBody>
      </p:sp>
      <p:pic>
        <p:nvPicPr>
          <p:cNvPr id="134" name="Picture 3" descr="Picture 3"/>
          <p:cNvPicPr>
            <a:picLocks noChangeAspect="1"/>
          </p:cNvPicPr>
          <p:nvPr/>
        </p:nvPicPr>
        <p:blipFill>
          <a:blip r:embed="rId2">
            <a:extLst/>
          </a:blip>
          <a:stretch>
            <a:fillRect/>
          </a:stretch>
        </p:blipFill>
        <p:spPr>
          <a:xfrm>
            <a:off x="224122" y="1938133"/>
            <a:ext cx="8624366" cy="341947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extBox 7"/>
          <p:cNvSpPr txBox="1"/>
          <p:nvPr>
            <p:ph type="sldNum" sz="quarter" idx="2"/>
          </p:nvPr>
        </p:nvSpPr>
        <p:spPr>
          <a:xfrm>
            <a:off x="8840412" y="6415985"/>
            <a:ext cx="194256" cy="280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7" name="Title 1"/>
          <p:cNvSpPr txBox="1"/>
          <p:nvPr>
            <p:ph type="title"/>
          </p:nvPr>
        </p:nvSpPr>
        <p:spPr>
          <a:xfrm>
            <a:off x="198783" y="1130442"/>
            <a:ext cx="8736495" cy="767933"/>
          </a:xfrm>
          <a:prstGeom prst="rect">
            <a:avLst/>
          </a:prstGeom>
        </p:spPr>
        <p:txBody>
          <a:bodyPr/>
          <a:lstStyle/>
          <a:p>
            <a:pPr/>
            <a:r>
              <a:t>Pillar 4</a:t>
            </a:r>
          </a:p>
        </p:txBody>
      </p:sp>
      <p:sp>
        <p:nvSpPr>
          <p:cNvPr id="138" name="Content Placeholder 5"/>
          <p:cNvSpPr txBox="1"/>
          <p:nvPr>
            <p:ph type="body" sz="half" idx="1"/>
          </p:nvPr>
        </p:nvSpPr>
        <p:spPr>
          <a:xfrm>
            <a:off x="95752" y="2137955"/>
            <a:ext cx="5248981" cy="4276043"/>
          </a:xfrm>
          <a:prstGeom prst="rect">
            <a:avLst/>
          </a:prstGeom>
        </p:spPr>
        <p:txBody>
          <a:bodyPr/>
          <a:lstStyle/>
          <a:p>
            <a:pPr marL="0" indent="0" algn="ctr">
              <a:buSzTx/>
              <a:buNone/>
              <a:defRPr b="1" sz="2000">
                <a:solidFill>
                  <a:srgbClr val="00B050"/>
                </a:solidFill>
                <a:latin typeface="Trebuchet MS"/>
                <a:ea typeface="Trebuchet MS"/>
                <a:cs typeface="Trebuchet MS"/>
                <a:sym typeface="Trebuchet MS"/>
              </a:defRPr>
            </a:pPr>
            <a:r>
              <a:t>SOCIAL COHESION AND NATION BUILDING</a:t>
            </a:r>
          </a:p>
          <a:p>
            <a:pPr marL="285750" indent="-285750">
              <a:buFontTx/>
              <a:buChar char="✓"/>
              <a:defRPr b="1" sz="1400">
                <a:latin typeface="Trebuchet MS"/>
                <a:ea typeface="Trebuchet MS"/>
                <a:cs typeface="Trebuchet MS"/>
                <a:sym typeface="Trebuchet MS"/>
              </a:defRPr>
            </a:pPr>
            <a:r>
              <a:t>Entrench social cohesion and nation building through multi-pronged approach </a:t>
            </a:r>
          </a:p>
          <a:p>
            <a:pPr marL="285750" indent="-285750">
              <a:buFontTx/>
              <a:buChar char="✓"/>
              <a:defRPr b="1" sz="1400">
                <a:latin typeface="Trebuchet MS"/>
                <a:ea typeface="Trebuchet MS"/>
                <a:cs typeface="Trebuchet MS"/>
                <a:sym typeface="Trebuchet MS"/>
              </a:defRPr>
            </a:pPr>
            <a:r>
              <a:t>Adequately resource and scale up the National Youth Service</a:t>
            </a:r>
          </a:p>
          <a:p>
            <a:pPr marL="285750" indent="-285750">
              <a:buFontTx/>
              <a:buChar char="✓"/>
              <a:defRPr b="1" sz="1400">
                <a:latin typeface="Trebuchet MS"/>
                <a:ea typeface="Trebuchet MS"/>
                <a:cs typeface="Trebuchet MS"/>
                <a:sym typeface="Trebuchet MS"/>
              </a:defRPr>
            </a:pPr>
            <a:r>
              <a:t>Expose youth to positive constitutional values that promote South African identity</a:t>
            </a:r>
          </a:p>
          <a:p>
            <a:pPr marL="285750" indent="-285750">
              <a:buFontTx/>
              <a:buChar char="✓"/>
              <a:defRPr b="1" sz="1400">
                <a:latin typeface="Trebuchet MS"/>
                <a:ea typeface="Trebuchet MS"/>
                <a:cs typeface="Trebuchet MS"/>
                <a:sym typeface="Trebuchet MS"/>
              </a:defRPr>
            </a:pPr>
            <a:r>
              <a:t>Support the youth in confronting systemic racism within society. </a:t>
            </a:r>
          </a:p>
          <a:p>
            <a:pPr marL="285750" indent="-285750">
              <a:buFontTx/>
              <a:buChar char="✓"/>
              <a:defRPr b="1" sz="1400">
                <a:latin typeface="Trebuchet MS"/>
                <a:ea typeface="Trebuchet MS"/>
                <a:cs typeface="Trebuchet MS"/>
                <a:sym typeface="Trebuchet MS"/>
              </a:defRPr>
            </a:pPr>
            <a:r>
              <a:t>Foster leadership and active citizenry amongst the youth (</a:t>
            </a:r>
            <a:r>
              <a:rPr b="0"/>
              <a:t>including voting</a:t>
            </a:r>
            <a:r>
              <a:t>) </a:t>
            </a:r>
          </a:p>
          <a:p>
            <a:pPr marL="285750" indent="-285750">
              <a:buFontTx/>
              <a:buChar char="✓"/>
              <a:defRPr b="1" sz="1400">
                <a:latin typeface="Trebuchet MS"/>
                <a:ea typeface="Trebuchet MS"/>
                <a:cs typeface="Trebuchet MS"/>
                <a:sym typeface="Trebuchet MS"/>
              </a:defRPr>
            </a:pPr>
            <a:r>
              <a:t>Expand and adequately resource compulsory school and community sports </a:t>
            </a:r>
          </a:p>
          <a:p>
            <a:pPr marL="285750" indent="-285750">
              <a:buFontTx/>
              <a:buChar char="✓"/>
              <a:defRPr b="1" sz="1400">
                <a:latin typeface="Trebuchet MS"/>
                <a:ea typeface="Trebuchet MS"/>
                <a:cs typeface="Trebuchet MS"/>
                <a:sym typeface="Trebuchet MS"/>
              </a:defRPr>
            </a:pPr>
            <a:r>
              <a:t>Utilise the 4th Industrial Revolution in fostering Social Cohesion, and Nation building</a:t>
            </a:r>
          </a:p>
        </p:txBody>
      </p:sp>
      <p:pic>
        <p:nvPicPr>
          <p:cNvPr id="139" name="Picture 6" descr="Picture 6"/>
          <p:cNvPicPr>
            <a:picLocks noChangeAspect="1"/>
          </p:cNvPicPr>
          <p:nvPr/>
        </p:nvPicPr>
        <p:blipFill>
          <a:blip r:embed="rId2">
            <a:extLst/>
          </a:blip>
          <a:stretch>
            <a:fillRect/>
          </a:stretch>
        </p:blipFill>
        <p:spPr>
          <a:xfrm flipV="1">
            <a:off x="5344733" y="1011193"/>
            <a:ext cx="3013657" cy="278003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alpha val="66598"/>
        </a:srgbClr>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