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10.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13.xml" ContentType="application/vnd.openxmlformats-officedocument.presentationml.slide+xml"/>
  <Override PartName="/ppt/slides/slide3.xml" ContentType="application/vnd.openxmlformats-officedocument.presentationml.slide+xml"/>
  <Override PartName="/ppt/slides/slide12.xml" ContentType="application/vnd.openxmlformats-officedocument.presentationml.slide+xml"/>
  <Override PartName="/ppt/slides/slide1.xml" ContentType="application/vnd.openxmlformats-officedocument.presentationml.slide+xml"/>
  <Override PartName="/ppt/slides/slide14.xml" ContentType="application/vnd.openxmlformats-officedocument.presentationml.slide+xml"/>
  <Override PartName="/ppt/slideMasters/slideMaster2.xml" ContentType="application/vnd.openxmlformats-officedocument.presentationml.slideMaster+xml"/>
  <Override PartName="/ppt/slideLayouts/slideLayout23.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3.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7" r:id="rId2"/>
  </p:sldMasterIdLst>
  <p:notesMasterIdLst>
    <p:notesMasterId r:id="rId17"/>
  </p:notesMasterIdLst>
  <p:sldIdLst>
    <p:sldId id="3222" r:id="rId3"/>
    <p:sldId id="3234" r:id="rId4"/>
    <p:sldId id="3230" r:id="rId5"/>
    <p:sldId id="3224" r:id="rId6"/>
    <p:sldId id="3229" r:id="rId7"/>
    <p:sldId id="3233" r:id="rId8"/>
    <p:sldId id="3231" r:id="rId9"/>
    <p:sldId id="3235" r:id="rId10"/>
    <p:sldId id="3238" r:id="rId11"/>
    <p:sldId id="3239" r:id="rId12"/>
    <p:sldId id="3227" r:id="rId13"/>
    <p:sldId id="3236" r:id="rId14"/>
    <p:sldId id="3240" r:id="rId15"/>
    <p:sldId id="323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986E"/>
    <a:srgbClr val="AB7531"/>
    <a:srgbClr val="B48138"/>
    <a:srgbClr val="A36301"/>
    <a:srgbClr val="7C460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452" autoAdjust="0"/>
    <p:restoredTop sz="94660"/>
  </p:normalViewPr>
  <p:slideViewPr>
    <p:cSldViewPr snapToGrid="0">
      <p:cViewPr varScale="1">
        <p:scale>
          <a:sx n="67" d="100"/>
          <a:sy n="67" d="100"/>
        </p:scale>
        <p:origin x="288" y="48"/>
      </p:cViewPr>
      <p:guideLst/>
    </p:cSldViewPr>
  </p:slideViewPr>
  <p:notesTextViewPr>
    <p:cViewPr>
      <p:scale>
        <a:sx n="1" d="1"/>
        <a:sy n="1" d="1"/>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ustomXml" Target="../customXml/item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ustomXml" Target="../customXml/item2.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ustomXml" Target="../customXml/item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3359DA-B125-486E-827D-C984A7EEAFDF}"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n-ZA"/>
        </a:p>
      </dgm:t>
    </dgm:pt>
    <dgm:pt modelId="{068FEAF2-0AAF-4C06-9F43-E3B9503AA458}">
      <dgm:prSet phldrT="[Text]" custT="1"/>
      <dgm:spPr/>
      <dgm:t>
        <a:bodyPr anchor="ctr"/>
        <a:lstStyle/>
        <a:p>
          <a:pPr algn="l"/>
          <a:r>
            <a:rPr lang="en-ZA" sz="2300" dirty="0" smtClean="0"/>
            <a:t>In the years prior to 1990 </a:t>
          </a:r>
          <a:endParaRPr lang="en-ZA" sz="2300" dirty="0"/>
        </a:p>
      </dgm:t>
    </dgm:pt>
    <dgm:pt modelId="{867746A8-2751-4F92-8540-102634F979B3}" type="parTrans" cxnId="{3AA5BD66-A05E-4361-9F9F-B6973FEF3AB1}">
      <dgm:prSet/>
      <dgm:spPr/>
      <dgm:t>
        <a:bodyPr/>
        <a:lstStyle/>
        <a:p>
          <a:endParaRPr lang="en-ZA" sz="2300"/>
        </a:p>
      </dgm:t>
    </dgm:pt>
    <dgm:pt modelId="{D3FAED18-412A-4E53-99D7-C19AA6E86591}" type="sibTrans" cxnId="{3AA5BD66-A05E-4361-9F9F-B6973FEF3AB1}">
      <dgm:prSet/>
      <dgm:spPr/>
      <dgm:t>
        <a:bodyPr/>
        <a:lstStyle/>
        <a:p>
          <a:endParaRPr lang="en-ZA" sz="2300"/>
        </a:p>
      </dgm:t>
    </dgm:pt>
    <dgm:pt modelId="{0F10E8AF-3FD4-4FDB-AC10-99CDF7E383EA}">
      <dgm:prSet phldrT="[Text]" custT="1"/>
      <dgm:spPr/>
      <dgm:t>
        <a:bodyPr anchor="ctr"/>
        <a:lstStyle/>
        <a:p>
          <a:r>
            <a:rPr lang="en-ZA" sz="2300" dirty="0" smtClean="0"/>
            <a:t>NPOs had a key part in the struggle against apartheid, defending the rights of disadvantaged communities and delivering public services such as education, health care and welfare where the apartheid state had refused to do so</a:t>
          </a:r>
          <a:endParaRPr lang="en-ZA" sz="2300" dirty="0"/>
        </a:p>
      </dgm:t>
    </dgm:pt>
    <dgm:pt modelId="{1667ED6A-2E77-4CAA-A6D6-ED854D3F6F97}" type="parTrans" cxnId="{50F65215-5947-41B2-9B93-B050E7CBDB0D}">
      <dgm:prSet/>
      <dgm:spPr/>
      <dgm:t>
        <a:bodyPr/>
        <a:lstStyle/>
        <a:p>
          <a:endParaRPr lang="en-ZA" sz="2300"/>
        </a:p>
      </dgm:t>
    </dgm:pt>
    <dgm:pt modelId="{7D2C6B53-8E7D-43F9-BA36-5F9B58A97ACA}" type="sibTrans" cxnId="{50F65215-5947-41B2-9B93-B050E7CBDB0D}">
      <dgm:prSet/>
      <dgm:spPr/>
      <dgm:t>
        <a:bodyPr/>
        <a:lstStyle/>
        <a:p>
          <a:endParaRPr lang="en-ZA" sz="2300"/>
        </a:p>
      </dgm:t>
    </dgm:pt>
    <dgm:pt modelId="{DFA2D4AB-72E5-4D49-8F08-CD3D7EF53205}">
      <dgm:prSet phldrT="[Text]" custT="1"/>
      <dgm:spPr/>
      <dgm:t>
        <a:bodyPr anchor="ctr"/>
        <a:lstStyle/>
        <a:p>
          <a:pPr algn="l"/>
          <a:r>
            <a:rPr lang="en-ZA" sz="2300" dirty="0" smtClean="0"/>
            <a:t>post-1994 transitional period</a:t>
          </a:r>
          <a:endParaRPr lang="en-ZA" sz="2300" dirty="0"/>
        </a:p>
      </dgm:t>
    </dgm:pt>
    <dgm:pt modelId="{9854CFD0-11A2-41C1-BBCB-91655DFBD842}" type="parTrans" cxnId="{00CBB17B-9D59-4983-B4A0-B72D1215E264}">
      <dgm:prSet/>
      <dgm:spPr/>
      <dgm:t>
        <a:bodyPr/>
        <a:lstStyle/>
        <a:p>
          <a:endParaRPr lang="en-ZA" sz="2300"/>
        </a:p>
      </dgm:t>
    </dgm:pt>
    <dgm:pt modelId="{317E7B7B-91D7-4151-B6C6-C98F165F9C72}" type="sibTrans" cxnId="{00CBB17B-9D59-4983-B4A0-B72D1215E264}">
      <dgm:prSet/>
      <dgm:spPr/>
      <dgm:t>
        <a:bodyPr/>
        <a:lstStyle/>
        <a:p>
          <a:endParaRPr lang="en-ZA" sz="2300"/>
        </a:p>
      </dgm:t>
    </dgm:pt>
    <dgm:pt modelId="{9CC2AE69-8A5A-47B1-A866-05AE1538FB46}">
      <dgm:prSet phldrT="[Text]" custT="1"/>
      <dgm:spPr/>
      <dgm:t>
        <a:bodyPr anchor="ctr"/>
        <a:lstStyle/>
        <a:p>
          <a:r>
            <a:rPr lang="en-ZA" sz="2300" dirty="0" smtClean="0"/>
            <a:t>The sector followed a more conciliatory and collaborative approach, with numerous NPOs working side by side with government to draft the new constitution and develop a constitutionally aligned legislative framework. I.e.  NPO Act</a:t>
          </a:r>
          <a:endParaRPr lang="en-ZA" sz="2300" dirty="0"/>
        </a:p>
      </dgm:t>
    </dgm:pt>
    <dgm:pt modelId="{5438798F-0902-4579-825E-1BC4B4522594}" type="parTrans" cxnId="{3C38E8A5-2DC0-43F8-BA93-D9F7F7D0AC97}">
      <dgm:prSet/>
      <dgm:spPr/>
      <dgm:t>
        <a:bodyPr/>
        <a:lstStyle/>
        <a:p>
          <a:endParaRPr lang="en-ZA" sz="2300"/>
        </a:p>
      </dgm:t>
    </dgm:pt>
    <dgm:pt modelId="{9D510D18-99A0-4058-BB90-42DC7E2A0508}" type="sibTrans" cxnId="{3C38E8A5-2DC0-43F8-BA93-D9F7F7D0AC97}">
      <dgm:prSet/>
      <dgm:spPr/>
      <dgm:t>
        <a:bodyPr/>
        <a:lstStyle/>
        <a:p>
          <a:endParaRPr lang="en-ZA" sz="2300"/>
        </a:p>
      </dgm:t>
    </dgm:pt>
    <dgm:pt modelId="{B24D0854-2246-4CFB-8DA1-2D5F7B294582}">
      <dgm:prSet phldrT="[Text]" custT="1"/>
      <dgm:spPr/>
      <dgm:t>
        <a:bodyPr anchor="ctr"/>
        <a:lstStyle/>
        <a:p>
          <a:pPr algn="l"/>
          <a:r>
            <a:rPr lang="en-ZA" sz="2300" dirty="0" smtClean="0"/>
            <a:t>Post-2000</a:t>
          </a:r>
          <a:endParaRPr lang="en-ZA" sz="2300" dirty="0"/>
        </a:p>
      </dgm:t>
    </dgm:pt>
    <dgm:pt modelId="{D1D03A39-CE7A-47FB-A555-26602E72ACF9}" type="parTrans" cxnId="{A514D787-DFDC-4BF7-9CBA-FFD213398081}">
      <dgm:prSet/>
      <dgm:spPr/>
      <dgm:t>
        <a:bodyPr/>
        <a:lstStyle/>
        <a:p>
          <a:endParaRPr lang="en-ZA" sz="2300"/>
        </a:p>
      </dgm:t>
    </dgm:pt>
    <dgm:pt modelId="{AC1CB950-C420-4AD1-BE39-8C7EFEC5CF4E}" type="sibTrans" cxnId="{A514D787-DFDC-4BF7-9CBA-FFD213398081}">
      <dgm:prSet/>
      <dgm:spPr/>
      <dgm:t>
        <a:bodyPr/>
        <a:lstStyle/>
        <a:p>
          <a:endParaRPr lang="en-ZA" sz="2300"/>
        </a:p>
      </dgm:t>
    </dgm:pt>
    <dgm:pt modelId="{0ACB6ED7-850F-4929-96A0-AF3319C3D139}">
      <dgm:prSet phldrT="[Text]" custT="1"/>
      <dgm:spPr/>
      <dgm:t>
        <a:bodyPr anchor="ctr"/>
        <a:lstStyle/>
        <a:p>
          <a:r>
            <a:rPr lang="en-ZA" sz="2300" dirty="0" smtClean="0"/>
            <a:t>NPOs increasingly focused on service delivery. </a:t>
          </a:r>
        </a:p>
        <a:p>
          <a:r>
            <a:rPr lang="en-ZA" sz="2300" dirty="0" smtClean="0"/>
            <a:t>The period also saw a sharp decline in funding and increasing competition for funds and impairing the sustainability of many NPOs</a:t>
          </a:r>
          <a:endParaRPr lang="en-ZA" sz="2300" dirty="0"/>
        </a:p>
      </dgm:t>
    </dgm:pt>
    <dgm:pt modelId="{28720D31-A022-4580-A78C-912FAD1F92F0}" type="parTrans" cxnId="{9D80716C-BE68-4098-A948-925BBBFD17F1}">
      <dgm:prSet/>
      <dgm:spPr/>
      <dgm:t>
        <a:bodyPr/>
        <a:lstStyle/>
        <a:p>
          <a:endParaRPr lang="en-ZA" sz="2300"/>
        </a:p>
      </dgm:t>
    </dgm:pt>
    <dgm:pt modelId="{56620767-BB31-41CF-B8BE-4F091BD835C9}" type="sibTrans" cxnId="{9D80716C-BE68-4098-A948-925BBBFD17F1}">
      <dgm:prSet/>
      <dgm:spPr/>
      <dgm:t>
        <a:bodyPr/>
        <a:lstStyle/>
        <a:p>
          <a:endParaRPr lang="en-ZA" sz="2300"/>
        </a:p>
      </dgm:t>
    </dgm:pt>
    <dgm:pt modelId="{AAC52220-FA3F-401B-AE89-F3A7C7F18A44}" type="pres">
      <dgm:prSet presAssocID="{1C3359DA-B125-486E-827D-C984A7EEAFDF}" presName="Name0" presStyleCnt="0">
        <dgm:presLayoutVars>
          <dgm:dir/>
          <dgm:animLvl val="lvl"/>
          <dgm:resizeHandles val="exact"/>
        </dgm:presLayoutVars>
      </dgm:prSet>
      <dgm:spPr/>
    </dgm:pt>
    <dgm:pt modelId="{AEA0E1DC-4D60-4F94-9D9F-ED648B485EB9}" type="pres">
      <dgm:prSet presAssocID="{068FEAF2-0AAF-4C06-9F43-E3B9503AA458}" presName="compositeNode" presStyleCnt="0">
        <dgm:presLayoutVars>
          <dgm:bulletEnabled val="1"/>
        </dgm:presLayoutVars>
      </dgm:prSet>
      <dgm:spPr/>
    </dgm:pt>
    <dgm:pt modelId="{4E17ECA1-E33A-4234-9DAD-2840333C6D0E}" type="pres">
      <dgm:prSet presAssocID="{068FEAF2-0AAF-4C06-9F43-E3B9503AA458}" presName="bgRect" presStyleLbl="node1" presStyleIdx="0" presStyleCnt="3" custLinFactNeighborX="-23" custLinFactNeighborY="-1333"/>
      <dgm:spPr/>
      <dgm:t>
        <a:bodyPr/>
        <a:lstStyle/>
        <a:p>
          <a:endParaRPr lang="en-ZA"/>
        </a:p>
      </dgm:t>
    </dgm:pt>
    <dgm:pt modelId="{62DCD39B-3038-4FC8-B62A-6F44732AF31C}" type="pres">
      <dgm:prSet presAssocID="{068FEAF2-0AAF-4C06-9F43-E3B9503AA458}" presName="parentNode" presStyleLbl="node1" presStyleIdx="0" presStyleCnt="3">
        <dgm:presLayoutVars>
          <dgm:chMax val="0"/>
          <dgm:bulletEnabled val="1"/>
        </dgm:presLayoutVars>
      </dgm:prSet>
      <dgm:spPr/>
      <dgm:t>
        <a:bodyPr/>
        <a:lstStyle/>
        <a:p>
          <a:endParaRPr lang="en-ZA"/>
        </a:p>
      </dgm:t>
    </dgm:pt>
    <dgm:pt modelId="{B29FB48C-CE73-4A6F-9DE4-2D9361334B46}" type="pres">
      <dgm:prSet presAssocID="{068FEAF2-0AAF-4C06-9F43-E3B9503AA458}" presName="childNode" presStyleLbl="node1" presStyleIdx="0" presStyleCnt="3">
        <dgm:presLayoutVars>
          <dgm:bulletEnabled val="1"/>
        </dgm:presLayoutVars>
      </dgm:prSet>
      <dgm:spPr/>
      <dgm:t>
        <a:bodyPr/>
        <a:lstStyle/>
        <a:p>
          <a:endParaRPr lang="en-ZA"/>
        </a:p>
      </dgm:t>
    </dgm:pt>
    <dgm:pt modelId="{89226F15-B496-40D0-90C6-A95515499DC7}" type="pres">
      <dgm:prSet presAssocID="{D3FAED18-412A-4E53-99D7-C19AA6E86591}" presName="hSp" presStyleCnt="0"/>
      <dgm:spPr/>
    </dgm:pt>
    <dgm:pt modelId="{2FEFD71F-89F4-4F04-B199-A6755CDD04A7}" type="pres">
      <dgm:prSet presAssocID="{D3FAED18-412A-4E53-99D7-C19AA6E86591}" presName="vProcSp" presStyleCnt="0"/>
      <dgm:spPr/>
    </dgm:pt>
    <dgm:pt modelId="{543FCCC2-BCEA-4628-BBE2-8631A692CF08}" type="pres">
      <dgm:prSet presAssocID="{D3FAED18-412A-4E53-99D7-C19AA6E86591}" presName="vSp1" presStyleCnt="0"/>
      <dgm:spPr/>
    </dgm:pt>
    <dgm:pt modelId="{4D1741FD-AC94-4A67-A748-F529E8F1FE28}" type="pres">
      <dgm:prSet presAssocID="{D3FAED18-412A-4E53-99D7-C19AA6E86591}" presName="simulatedConn" presStyleLbl="solidFgAcc1" presStyleIdx="0" presStyleCnt="2"/>
      <dgm:spPr/>
    </dgm:pt>
    <dgm:pt modelId="{257CAACE-83C8-472F-B415-D1AE329CF678}" type="pres">
      <dgm:prSet presAssocID="{D3FAED18-412A-4E53-99D7-C19AA6E86591}" presName="vSp2" presStyleCnt="0"/>
      <dgm:spPr/>
    </dgm:pt>
    <dgm:pt modelId="{3CF13A00-4B85-423A-BB88-E718739FA49E}" type="pres">
      <dgm:prSet presAssocID="{D3FAED18-412A-4E53-99D7-C19AA6E86591}" presName="sibTrans" presStyleCnt="0"/>
      <dgm:spPr/>
    </dgm:pt>
    <dgm:pt modelId="{57E2071E-9BFE-41B3-8D04-172B968F71A2}" type="pres">
      <dgm:prSet presAssocID="{DFA2D4AB-72E5-4D49-8F08-CD3D7EF53205}" presName="compositeNode" presStyleCnt="0">
        <dgm:presLayoutVars>
          <dgm:bulletEnabled val="1"/>
        </dgm:presLayoutVars>
      </dgm:prSet>
      <dgm:spPr/>
    </dgm:pt>
    <dgm:pt modelId="{87050BF8-A3DD-488E-96AD-061A40029187}" type="pres">
      <dgm:prSet presAssocID="{DFA2D4AB-72E5-4D49-8F08-CD3D7EF53205}" presName="bgRect" presStyleLbl="node1" presStyleIdx="1" presStyleCnt="3"/>
      <dgm:spPr/>
      <dgm:t>
        <a:bodyPr/>
        <a:lstStyle/>
        <a:p>
          <a:endParaRPr lang="en-ZA"/>
        </a:p>
      </dgm:t>
    </dgm:pt>
    <dgm:pt modelId="{D14E7EF6-F119-4171-8E55-F9E6DAA5F62D}" type="pres">
      <dgm:prSet presAssocID="{DFA2D4AB-72E5-4D49-8F08-CD3D7EF53205}" presName="parentNode" presStyleLbl="node1" presStyleIdx="1" presStyleCnt="3">
        <dgm:presLayoutVars>
          <dgm:chMax val="0"/>
          <dgm:bulletEnabled val="1"/>
        </dgm:presLayoutVars>
      </dgm:prSet>
      <dgm:spPr/>
      <dgm:t>
        <a:bodyPr/>
        <a:lstStyle/>
        <a:p>
          <a:endParaRPr lang="en-ZA"/>
        </a:p>
      </dgm:t>
    </dgm:pt>
    <dgm:pt modelId="{FB939D30-928D-49C4-AB8E-0FC9C08E683C}" type="pres">
      <dgm:prSet presAssocID="{DFA2D4AB-72E5-4D49-8F08-CD3D7EF53205}" presName="childNode" presStyleLbl="node1" presStyleIdx="1" presStyleCnt="3">
        <dgm:presLayoutVars>
          <dgm:bulletEnabled val="1"/>
        </dgm:presLayoutVars>
      </dgm:prSet>
      <dgm:spPr/>
      <dgm:t>
        <a:bodyPr/>
        <a:lstStyle/>
        <a:p>
          <a:endParaRPr lang="en-ZA"/>
        </a:p>
      </dgm:t>
    </dgm:pt>
    <dgm:pt modelId="{23EABA62-5EEF-44B2-AE99-68F32ABE1DD9}" type="pres">
      <dgm:prSet presAssocID="{317E7B7B-91D7-4151-B6C6-C98F165F9C72}" presName="hSp" presStyleCnt="0"/>
      <dgm:spPr/>
    </dgm:pt>
    <dgm:pt modelId="{DB208DFA-010D-422A-9582-A8C93B4E4F70}" type="pres">
      <dgm:prSet presAssocID="{317E7B7B-91D7-4151-B6C6-C98F165F9C72}" presName="vProcSp" presStyleCnt="0"/>
      <dgm:spPr/>
    </dgm:pt>
    <dgm:pt modelId="{8CE0F5AD-FBBE-446F-9704-AE1C31F10A42}" type="pres">
      <dgm:prSet presAssocID="{317E7B7B-91D7-4151-B6C6-C98F165F9C72}" presName="vSp1" presStyleCnt="0"/>
      <dgm:spPr/>
    </dgm:pt>
    <dgm:pt modelId="{9F915181-019E-4769-B882-F4CD50127DA0}" type="pres">
      <dgm:prSet presAssocID="{317E7B7B-91D7-4151-B6C6-C98F165F9C72}" presName="simulatedConn" presStyleLbl="solidFgAcc1" presStyleIdx="1" presStyleCnt="2"/>
      <dgm:spPr/>
    </dgm:pt>
    <dgm:pt modelId="{D5118F33-7534-45DB-8A4A-F0254191952B}" type="pres">
      <dgm:prSet presAssocID="{317E7B7B-91D7-4151-B6C6-C98F165F9C72}" presName="vSp2" presStyleCnt="0"/>
      <dgm:spPr/>
    </dgm:pt>
    <dgm:pt modelId="{0D7799D1-E960-4809-AE85-70A511B75D16}" type="pres">
      <dgm:prSet presAssocID="{317E7B7B-91D7-4151-B6C6-C98F165F9C72}" presName="sibTrans" presStyleCnt="0"/>
      <dgm:spPr/>
    </dgm:pt>
    <dgm:pt modelId="{370CDF15-7419-414E-8CCA-1E39D422D72D}" type="pres">
      <dgm:prSet presAssocID="{B24D0854-2246-4CFB-8DA1-2D5F7B294582}" presName="compositeNode" presStyleCnt="0">
        <dgm:presLayoutVars>
          <dgm:bulletEnabled val="1"/>
        </dgm:presLayoutVars>
      </dgm:prSet>
      <dgm:spPr/>
    </dgm:pt>
    <dgm:pt modelId="{43AC8BE5-496B-472E-BEC9-FAB64A52FEE2}" type="pres">
      <dgm:prSet presAssocID="{B24D0854-2246-4CFB-8DA1-2D5F7B294582}" presName="bgRect" presStyleLbl="node1" presStyleIdx="2" presStyleCnt="3"/>
      <dgm:spPr/>
      <dgm:t>
        <a:bodyPr/>
        <a:lstStyle/>
        <a:p>
          <a:endParaRPr lang="en-ZA"/>
        </a:p>
      </dgm:t>
    </dgm:pt>
    <dgm:pt modelId="{5936298C-2E72-402B-BC71-B4F89D295544}" type="pres">
      <dgm:prSet presAssocID="{B24D0854-2246-4CFB-8DA1-2D5F7B294582}" presName="parentNode" presStyleLbl="node1" presStyleIdx="2" presStyleCnt="3">
        <dgm:presLayoutVars>
          <dgm:chMax val="0"/>
          <dgm:bulletEnabled val="1"/>
        </dgm:presLayoutVars>
      </dgm:prSet>
      <dgm:spPr/>
      <dgm:t>
        <a:bodyPr/>
        <a:lstStyle/>
        <a:p>
          <a:endParaRPr lang="en-ZA"/>
        </a:p>
      </dgm:t>
    </dgm:pt>
    <dgm:pt modelId="{A814F9D5-9266-4705-9C0B-03D8B7029C50}" type="pres">
      <dgm:prSet presAssocID="{B24D0854-2246-4CFB-8DA1-2D5F7B294582}" presName="childNode" presStyleLbl="node1" presStyleIdx="2" presStyleCnt="3">
        <dgm:presLayoutVars>
          <dgm:bulletEnabled val="1"/>
        </dgm:presLayoutVars>
      </dgm:prSet>
      <dgm:spPr/>
      <dgm:t>
        <a:bodyPr/>
        <a:lstStyle/>
        <a:p>
          <a:endParaRPr lang="en-ZA"/>
        </a:p>
      </dgm:t>
    </dgm:pt>
  </dgm:ptLst>
  <dgm:cxnLst>
    <dgm:cxn modelId="{35C3187B-FA49-4E84-88F7-E9B828B3A4EA}" type="presOf" srcId="{DFA2D4AB-72E5-4D49-8F08-CD3D7EF53205}" destId="{D14E7EF6-F119-4171-8E55-F9E6DAA5F62D}" srcOrd="1" destOrd="0" presId="urn:microsoft.com/office/officeart/2005/8/layout/hProcess7"/>
    <dgm:cxn modelId="{3C38E8A5-2DC0-43F8-BA93-D9F7F7D0AC97}" srcId="{DFA2D4AB-72E5-4D49-8F08-CD3D7EF53205}" destId="{9CC2AE69-8A5A-47B1-A866-05AE1538FB46}" srcOrd="0" destOrd="0" parTransId="{5438798F-0902-4579-825E-1BC4B4522594}" sibTransId="{9D510D18-99A0-4058-BB90-42DC7E2A0508}"/>
    <dgm:cxn modelId="{3AA5BD66-A05E-4361-9F9F-B6973FEF3AB1}" srcId="{1C3359DA-B125-486E-827D-C984A7EEAFDF}" destId="{068FEAF2-0AAF-4C06-9F43-E3B9503AA458}" srcOrd="0" destOrd="0" parTransId="{867746A8-2751-4F92-8540-102634F979B3}" sibTransId="{D3FAED18-412A-4E53-99D7-C19AA6E86591}"/>
    <dgm:cxn modelId="{BF64265F-95B0-46D0-B20F-5125E79E98F3}" type="presOf" srcId="{DFA2D4AB-72E5-4D49-8F08-CD3D7EF53205}" destId="{87050BF8-A3DD-488E-96AD-061A40029187}" srcOrd="0" destOrd="0" presId="urn:microsoft.com/office/officeart/2005/8/layout/hProcess7"/>
    <dgm:cxn modelId="{485A6AB6-D0A0-4915-B3C2-DF6DD4213E3A}" type="presOf" srcId="{0F10E8AF-3FD4-4FDB-AC10-99CDF7E383EA}" destId="{B29FB48C-CE73-4A6F-9DE4-2D9361334B46}" srcOrd="0" destOrd="0" presId="urn:microsoft.com/office/officeart/2005/8/layout/hProcess7"/>
    <dgm:cxn modelId="{A514D787-DFDC-4BF7-9CBA-FFD213398081}" srcId="{1C3359DA-B125-486E-827D-C984A7EEAFDF}" destId="{B24D0854-2246-4CFB-8DA1-2D5F7B294582}" srcOrd="2" destOrd="0" parTransId="{D1D03A39-CE7A-47FB-A555-26602E72ACF9}" sibTransId="{AC1CB950-C420-4AD1-BE39-8C7EFEC5CF4E}"/>
    <dgm:cxn modelId="{BA5801CE-D147-453B-9AD2-4D3A1B649937}" type="presOf" srcId="{9CC2AE69-8A5A-47B1-A866-05AE1538FB46}" destId="{FB939D30-928D-49C4-AB8E-0FC9C08E683C}" srcOrd="0" destOrd="0" presId="urn:microsoft.com/office/officeart/2005/8/layout/hProcess7"/>
    <dgm:cxn modelId="{57E1BE96-1299-4F7B-B5B3-F2B7E0C53B6F}" type="presOf" srcId="{0ACB6ED7-850F-4929-96A0-AF3319C3D139}" destId="{A814F9D5-9266-4705-9C0B-03D8B7029C50}" srcOrd="0" destOrd="0" presId="urn:microsoft.com/office/officeart/2005/8/layout/hProcess7"/>
    <dgm:cxn modelId="{81104A69-C1F2-4932-BD40-6CCB2731D37D}" type="presOf" srcId="{068FEAF2-0AAF-4C06-9F43-E3B9503AA458}" destId="{62DCD39B-3038-4FC8-B62A-6F44732AF31C}" srcOrd="1" destOrd="0" presId="urn:microsoft.com/office/officeart/2005/8/layout/hProcess7"/>
    <dgm:cxn modelId="{00CBB17B-9D59-4983-B4A0-B72D1215E264}" srcId="{1C3359DA-B125-486E-827D-C984A7EEAFDF}" destId="{DFA2D4AB-72E5-4D49-8F08-CD3D7EF53205}" srcOrd="1" destOrd="0" parTransId="{9854CFD0-11A2-41C1-BBCB-91655DFBD842}" sibTransId="{317E7B7B-91D7-4151-B6C6-C98F165F9C72}"/>
    <dgm:cxn modelId="{5A9DB964-AD16-4DA3-8D8C-0230F8728A83}" type="presOf" srcId="{B24D0854-2246-4CFB-8DA1-2D5F7B294582}" destId="{43AC8BE5-496B-472E-BEC9-FAB64A52FEE2}" srcOrd="0" destOrd="0" presId="urn:microsoft.com/office/officeart/2005/8/layout/hProcess7"/>
    <dgm:cxn modelId="{50F65215-5947-41B2-9B93-B050E7CBDB0D}" srcId="{068FEAF2-0AAF-4C06-9F43-E3B9503AA458}" destId="{0F10E8AF-3FD4-4FDB-AC10-99CDF7E383EA}" srcOrd="0" destOrd="0" parTransId="{1667ED6A-2E77-4CAA-A6D6-ED854D3F6F97}" sibTransId="{7D2C6B53-8E7D-43F9-BA36-5F9B58A97ACA}"/>
    <dgm:cxn modelId="{89EA5134-DD0F-4F4D-914D-630211EA7618}" type="presOf" srcId="{1C3359DA-B125-486E-827D-C984A7EEAFDF}" destId="{AAC52220-FA3F-401B-AE89-F3A7C7F18A44}" srcOrd="0" destOrd="0" presId="urn:microsoft.com/office/officeart/2005/8/layout/hProcess7"/>
    <dgm:cxn modelId="{60D0CFFE-C206-455A-AEEA-FCEE97CF2375}" type="presOf" srcId="{B24D0854-2246-4CFB-8DA1-2D5F7B294582}" destId="{5936298C-2E72-402B-BC71-B4F89D295544}" srcOrd="1" destOrd="0" presId="urn:microsoft.com/office/officeart/2005/8/layout/hProcess7"/>
    <dgm:cxn modelId="{B49468C1-6133-4683-B1E1-BF4CE17A1C69}" type="presOf" srcId="{068FEAF2-0AAF-4C06-9F43-E3B9503AA458}" destId="{4E17ECA1-E33A-4234-9DAD-2840333C6D0E}" srcOrd="0" destOrd="0" presId="urn:microsoft.com/office/officeart/2005/8/layout/hProcess7"/>
    <dgm:cxn modelId="{9D80716C-BE68-4098-A948-925BBBFD17F1}" srcId="{B24D0854-2246-4CFB-8DA1-2D5F7B294582}" destId="{0ACB6ED7-850F-4929-96A0-AF3319C3D139}" srcOrd="0" destOrd="0" parTransId="{28720D31-A022-4580-A78C-912FAD1F92F0}" sibTransId="{56620767-BB31-41CF-B8BE-4F091BD835C9}"/>
    <dgm:cxn modelId="{A072DBE7-C110-47B6-B615-4FEEA1BAD81D}" type="presParOf" srcId="{AAC52220-FA3F-401B-AE89-F3A7C7F18A44}" destId="{AEA0E1DC-4D60-4F94-9D9F-ED648B485EB9}" srcOrd="0" destOrd="0" presId="urn:microsoft.com/office/officeart/2005/8/layout/hProcess7"/>
    <dgm:cxn modelId="{8B8DB458-7864-46E2-8724-3D7D71E21C22}" type="presParOf" srcId="{AEA0E1DC-4D60-4F94-9D9F-ED648B485EB9}" destId="{4E17ECA1-E33A-4234-9DAD-2840333C6D0E}" srcOrd="0" destOrd="0" presId="urn:microsoft.com/office/officeart/2005/8/layout/hProcess7"/>
    <dgm:cxn modelId="{2B8E3DFF-A6E2-447A-86C5-5B0822B94A39}" type="presParOf" srcId="{AEA0E1DC-4D60-4F94-9D9F-ED648B485EB9}" destId="{62DCD39B-3038-4FC8-B62A-6F44732AF31C}" srcOrd="1" destOrd="0" presId="urn:microsoft.com/office/officeart/2005/8/layout/hProcess7"/>
    <dgm:cxn modelId="{B3DB74AC-3968-44AE-BC96-D56BE3C4C670}" type="presParOf" srcId="{AEA0E1DC-4D60-4F94-9D9F-ED648B485EB9}" destId="{B29FB48C-CE73-4A6F-9DE4-2D9361334B46}" srcOrd="2" destOrd="0" presId="urn:microsoft.com/office/officeart/2005/8/layout/hProcess7"/>
    <dgm:cxn modelId="{146C19A3-59A4-430A-A794-CB2AA528BDD9}" type="presParOf" srcId="{AAC52220-FA3F-401B-AE89-F3A7C7F18A44}" destId="{89226F15-B496-40D0-90C6-A95515499DC7}" srcOrd="1" destOrd="0" presId="urn:microsoft.com/office/officeart/2005/8/layout/hProcess7"/>
    <dgm:cxn modelId="{B9C9E696-5217-4FE4-B145-B467FCAB1C3D}" type="presParOf" srcId="{AAC52220-FA3F-401B-AE89-F3A7C7F18A44}" destId="{2FEFD71F-89F4-4F04-B199-A6755CDD04A7}" srcOrd="2" destOrd="0" presId="urn:microsoft.com/office/officeart/2005/8/layout/hProcess7"/>
    <dgm:cxn modelId="{E23A0FD4-74E7-406C-9805-EEE880A9C624}" type="presParOf" srcId="{2FEFD71F-89F4-4F04-B199-A6755CDD04A7}" destId="{543FCCC2-BCEA-4628-BBE2-8631A692CF08}" srcOrd="0" destOrd="0" presId="urn:microsoft.com/office/officeart/2005/8/layout/hProcess7"/>
    <dgm:cxn modelId="{FA5511FF-60F9-4D62-A8D3-F168AFEB2DE1}" type="presParOf" srcId="{2FEFD71F-89F4-4F04-B199-A6755CDD04A7}" destId="{4D1741FD-AC94-4A67-A748-F529E8F1FE28}" srcOrd="1" destOrd="0" presId="urn:microsoft.com/office/officeart/2005/8/layout/hProcess7"/>
    <dgm:cxn modelId="{209E8E08-BFAB-4B1B-8792-13F554DF0106}" type="presParOf" srcId="{2FEFD71F-89F4-4F04-B199-A6755CDD04A7}" destId="{257CAACE-83C8-472F-B415-D1AE329CF678}" srcOrd="2" destOrd="0" presId="urn:microsoft.com/office/officeart/2005/8/layout/hProcess7"/>
    <dgm:cxn modelId="{ECD35387-D511-4A21-98DA-38685146AA50}" type="presParOf" srcId="{AAC52220-FA3F-401B-AE89-F3A7C7F18A44}" destId="{3CF13A00-4B85-423A-BB88-E718739FA49E}" srcOrd="3" destOrd="0" presId="urn:microsoft.com/office/officeart/2005/8/layout/hProcess7"/>
    <dgm:cxn modelId="{8B322577-7FCA-4943-B34E-DED70BD08488}" type="presParOf" srcId="{AAC52220-FA3F-401B-AE89-F3A7C7F18A44}" destId="{57E2071E-9BFE-41B3-8D04-172B968F71A2}" srcOrd="4" destOrd="0" presId="urn:microsoft.com/office/officeart/2005/8/layout/hProcess7"/>
    <dgm:cxn modelId="{9FB446A5-0412-4583-B5CF-A72971FD33EF}" type="presParOf" srcId="{57E2071E-9BFE-41B3-8D04-172B968F71A2}" destId="{87050BF8-A3DD-488E-96AD-061A40029187}" srcOrd="0" destOrd="0" presId="urn:microsoft.com/office/officeart/2005/8/layout/hProcess7"/>
    <dgm:cxn modelId="{A1FC3005-77FD-4809-A62D-DCC29B12D634}" type="presParOf" srcId="{57E2071E-9BFE-41B3-8D04-172B968F71A2}" destId="{D14E7EF6-F119-4171-8E55-F9E6DAA5F62D}" srcOrd="1" destOrd="0" presId="urn:microsoft.com/office/officeart/2005/8/layout/hProcess7"/>
    <dgm:cxn modelId="{40FAEEB3-BE37-427F-A05B-D80C3439E07F}" type="presParOf" srcId="{57E2071E-9BFE-41B3-8D04-172B968F71A2}" destId="{FB939D30-928D-49C4-AB8E-0FC9C08E683C}" srcOrd="2" destOrd="0" presId="urn:microsoft.com/office/officeart/2005/8/layout/hProcess7"/>
    <dgm:cxn modelId="{7718810F-227A-40C9-95DB-1FFEB2D22688}" type="presParOf" srcId="{AAC52220-FA3F-401B-AE89-F3A7C7F18A44}" destId="{23EABA62-5EEF-44B2-AE99-68F32ABE1DD9}" srcOrd="5" destOrd="0" presId="urn:microsoft.com/office/officeart/2005/8/layout/hProcess7"/>
    <dgm:cxn modelId="{0FE0D4A6-A9D3-4B9F-B275-443D30B836DF}" type="presParOf" srcId="{AAC52220-FA3F-401B-AE89-F3A7C7F18A44}" destId="{DB208DFA-010D-422A-9582-A8C93B4E4F70}" srcOrd="6" destOrd="0" presId="urn:microsoft.com/office/officeart/2005/8/layout/hProcess7"/>
    <dgm:cxn modelId="{65CD54A1-C57B-4CDE-803A-51106E851BEF}" type="presParOf" srcId="{DB208DFA-010D-422A-9582-A8C93B4E4F70}" destId="{8CE0F5AD-FBBE-446F-9704-AE1C31F10A42}" srcOrd="0" destOrd="0" presId="urn:microsoft.com/office/officeart/2005/8/layout/hProcess7"/>
    <dgm:cxn modelId="{BADAEB74-0829-4A95-83E1-D1D15025D2B5}" type="presParOf" srcId="{DB208DFA-010D-422A-9582-A8C93B4E4F70}" destId="{9F915181-019E-4769-B882-F4CD50127DA0}" srcOrd="1" destOrd="0" presId="urn:microsoft.com/office/officeart/2005/8/layout/hProcess7"/>
    <dgm:cxn modelId="{9A7E6A4B-CFB0-4B3D-8737-608686ACA838}" type="presParOf" srcId="{DB208DFA-010D-422A-9582-A8C93B4E4F70}" destId="{D5118F33-7534-45DB-8A4A-F0254191952B}" srcOrd="2" destOrd="0" presId="urn:microsoft.com/office/officeart/2005/8/layout/hProcess7"/>
    <dgm:cxn modelId="{7E0263BD-68DA-430F-9B63-EBB7D0B7C927}" type="presParOf" srcId="{AAC52220-FA3F-401B-AE89-F3A7C7F18A44}" destId="{0D7799D1-E960-4809-AE85-70A511B75D16}" srcOrd="7" destOrd="0" presId="urn:microsoft.com/office/officeart/2005/8/layout/hProcess7"/>
    <dgm:cxn modelId="{89256747-7A82-4165-AC4D-CA0140898594}" type="presParOf" srcId="{AAC52220-FA3F-401B-AE89-F3A7C7F18A44}" destId="{370CDF15-7419-414E-8CCA-1E39D422D72D}" srcOrd="8" destOrd="0" presId="urn:microsoft.com/office/officeart/2005/8/layout/hProcess7"/>
    <dgm:cxn modelId="{86CE089B-A11F-40C8-BB9E-2F57AA421D43}" type="presParOf" srcId="{370CDF15-7419-414E-8CCA-1E39D422D72D}" destId="{43AC8BE5-496B-472E-BEC9-FAB64A52FEE2}" srcOrd="0" destOrd="0" presId="urn:microsoft.com/office/officeart/2005/8/layout/hProcess7"/>
    <dgm:cxn modelId="{569FCA9D-C945-4E6F-A867-B94E53BF5162}" type="presParOf" srcId="{370CDF15-7419-414E-8CCA-1E39D422D72D}" destId="{5936298C-2E72-402B-BC71-B4F89D295544}" srcOrd="1" destOrd="0" presId="urn:microsoft.com/office/officeart/2005/8/layout/hProcess7"/>
    <dgm:cxn modelId="{7D1EBA72-F8C4-4052-8F3C-0293035CE024}" type="presParOf" srcId="{370CDF15-7419-414E-8CCA-1E39D422D72D}" destId="{A814F9D5-9266-4705-9C0B-03D8B7029C50}"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17ECA1-E33A-4234-9DAD-2840333C6D0E}">
      <dsp:nvSpPr>
        <dsp:cNvPr id="0" name=""/>
        <dsp:cNvSpPr/>
      </dsp:nvSpPr>
      <dsp:spPr>
        <a:xfrm>
          <a:off x="8" y="592639"/>
          <a:ext cx="3573660" cy="4288392"/>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8867" rIns="102235" bIns="0" numCol="1" spcCol="1270" anchor="ctr" anchorCtr="0">
          <a:noAutofit/>
        </a:bodyPr>
        <a:lstStyle/>
        <a:p>
          <a:pPr lvl="0" algn="l" defTabSz="1022350">
            <a:lnSpc>
              <a:spcPct val="90000"/>
            </a:lnSpc>
            <a:spcBef>
              <a:spcPct val="0"/>
            </a:spcBef>
            <a:spcAft>
              <a:spcPct val="35000"/>
            </a:spcAft>
          </a:pPr>
          <a:r>
            <a:rPr lang="en-ZA" sz="2300" kern="1200" dirty="0" smtClean="0"/>
            <a:t>In the years prior to 1990 </a:t>
          </a:r>
          <a:endParaRPr lang="en-ZA" sz="2300" kern="1200" dirty="0"/>
        </a:p>
      </dsp:txBody>
      <dsp:txXfrm rot="16200000">
        <a:off x="-1400866" y="1993514"/>
        <a:ext cx="3516482" cy="714732"/>
      </dsp:txXfrm>
    </dsp:sp>
    <dsp:sp modelId="{B29FB48C-CE73-4A6F-9DE4-2D9361334B46}">
      <dsp:nvSpPr>
        <dsp:cNvPr id="0" name=""/>
        <dsp:cNvSpPr/>
      </dsp:nvSpPr>
      <dsp:spPr>
        <a:xfrm>
          <a:off x="714740" y="592639"/>
          <a:ext cx="2662377" cy="4288392"/>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8867" rIns="0" bIns="0" numCol="1" spcCol="1270" anchor="ctr" anchorCtr="0">
          <a:noAutofit/>
        </a:bodyPr>
        <a:lstStyle/>
        <a:p>
          <a:pPr lvl="0" algn="l" defTabSz="1022350">
            <a:lnSpc>
              <a:spcPct val="90000"/>
            </a:lnSpc>
            <a:spcBef>
              <a:spcPct val="0"/>
            </a:spcBef>
            <a:spcAft>
              <a:spcPct val="35000"/>
            </a:spcAft>
          </a:pPr>
          <a:r>
            <a:rPr lang="en-ZA" sz="2300" kern="1200" dirty="0" smtClean="0"/>
            <a:t>NPOs had a key part in the struggle against apartheid, defending the rights of disadvantaged communities and delivering public services such as education, health care and welfare where the apartheid state had refused to do so</a:t>
          </a:r>
          <a:endParaRPr lang="en-ZA" sz="2300" kern="1200" dirty="0"/>
        </a:p>
      </dsp:txBody>
      <dsp:txXfrm>
        <a:off x="714740" y="592639"/>
        <a:ext cx="2662377" cy="4288392"/>
      </dsp:txXfrm>
    </dsp:sp>
    <dsp:sp modelId="{87050BF8-A3DD-488E-96AD-061A40029187}">
      <dsp:nvSpPr>
        <dsp:cNvPr id="0" name=""/>
        <dsp:cNvSpPr/>
      </dsp:nvSpPr>
      <dsp:spPr>
        <a:xfrm>
          <a:off x="3699569" y="649803"/>
          <a:ext cx="3573660" cy="4288392"/>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8867" rIns="102235" bIns="0" numCol="1" spcCol="1270" anchor="ctr" anchorCtr="0">
          <a:noAutofit/>
        </a:bodyPr>
        <a:lstStyle/>
        <a:p>
          <a:pPr lvl="0" algn="l" defTabSz="1022350">
            <a:lnSpc>
              <a:spcPct val="90000"/>
            </a:lnSpc>
            <a:spcBef>
              <a:spcPct val="0"/>
            </a:spcBef>
            <a:spcAft>
              <a:spcPct val="35000"/>
            </a:spcAft>
          </a:pPr>
          <a:r>
            <a:rPr lang="en-ZA" sz="2300" kern="1200" dirty="0" smtClean="0"/>
            <a:t>post-1994 transitional period</a:t>
          </a:r>
          <a:endParaRPr lang="en-ZA" sz="2300" kern="1200" dirty="0"/>
        </a:p>
      </dsp:txBody>
      <dsp:txXfrm rot="16200000">
        <a:off x="2298694" y="2050678"/>
        <a:ext cx="3516482" cy="714732"/>
      </dsp:txXfrm>
    </dsp:sp>
    <dsp:sp modelId="{4D1741FD-AC94-4A67-A748-F529E8F1FE28}">
      <dsp:nvSpPr>
        <dsp:cNvPr id="0" name=""/>
        <dsp:cNvSpPr/>
      </dsp:nvSpPr>
      <dsp:spPr>
        <a:xfrm rot="5400000">
          <a:off x="3402211" y="4059417"/>
          <a:ext cx="630452" cy="536049"/>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B939D30-928D-49C4-AB8E-0FC9C08E683C}">
      <dsp:nvSpPr>
        <dsp:cNvPr id="0" name=""/>
        <dsp:cNvSpPr/>
      </dsp:nvSpPr>
      <dsp:spPr>
        <a:xfrm>
          <a:off x="4414301" y="649803"/>
          <a:ext cx="2662377" cy="4288392"/>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8867" rIns="0" bIns="0" numCol="1" spcCol="1270" anchor="ctr" anchorCtr="0">
          <a:noAutofit/>
        </a:bodyPr>
        <a:lstStyle/>
        <a:p>
          <a:pPr lvl="0" algn="l" defTabSz="1022350">
            <a:lnSpc>
              <a:spcPct val="90000"/>
            </a:lnSpc>
            <a:spcBef>
              <a:spcPct val="0"/>
            </a:spcBef>
            <a:spcAft>
              <a:spcPct val="35000"/>
            </a:spcAft>
          </a:pPr>
          <a:r>
            <a:rPr lang="en-ZA" sz="2300" kern="1200" dirty="0" smtClean="0"/>
            <a:t>The sector followed a more conciliatory and collaborative approach, with numerous NPOs working side by side with government to draft the new constitution and develop a constitutionally aligned legislative framework. I.e.  NPO Act</a:t>
          </a:r>
          <a:endParaRPr lang="en-ZA" sz="2300" kern="1200" dirty="0"/>
        </a:p>
      </dsp:txBody>
      <dsp:txXfrm>
        <a:off x="4414301" y="649803"/>
        <a:ext cx="2662377" cy="4288392"/>
      </dsp:txXfrm>
    </dsp:sp>
    <dsp:sp modelId="{43AC8BE5-496B-472E-BEC9-FAB64A52FEE2}">
      <dsp:nvSpPr>
        <dsp:cNvPr id="0" name=""/>
        <dsp:cNvSpPr/>
      </dsp:nvSpPr>
      <dsp:spPr>
        <a:xfrm>
          <a:off x="7398307" y="649803"/>
          <a:ext cx="3573660" cy="4288392"/>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8867" rIns="102235" bIns="0" numCol="1" spcCol="1270" anchor="ctr" anchorCtr="0">
          <a:noAutofit/>
        </a:bodyPr>
        <a:lstStyle/>
        <a:p>
          <a:pPr lvl="0" algn="l" defTabSz="1022350">
            <a:lnSpc>
              <a:spcPct val="90000"/>
            </a:lnSpc>
            <a:spcBef>
              <a:spcPct val="0"/>
            </a:spcBef>
            <a:spcAft>
              <a:spcPct val="35000"/>
            </a:spcAft>
          </a:pPr>
          <a:r>
            <a:rPr lang="en-ZA" sz="2300" kern="1200" dirty="0" smtClean="0"/>
            <a:t>Post-2000</a:t>
          </a:r>
          <a:endParaRPr lang="en-ZA" sz="2300" kern="1200" dirty="0"/>
        </a:p>
      </dsp:txBody>
      <dsp:txXfrm rot="16200000">
        <a:off x="5997432" y="2050678"/>
        <a:ext cx="3516482" cy="714732"/>
      </dsp:txXfrm>
    </dsp:sp>
    <dsp:sp modelId="{9F915181-019E-4769-B882-F4CD50127DA0}">
      <dsp:nvSpPr>
        <dsp:cNvPr id="0" name=""/>
        <dsp:cNvSpPr/>
      </dsp:nvSpPr>
      <dsp:spPr>
        <a:xfrm rot="5400000">
          <a:off x="7100950" y="4059417"/>
          <a:ext cx="630452" cy="536049"/>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814F9D5-9266-4705-9C0B-03D8B7029C50}">
      <dsp:nvSpPr>
        <dsp:cNvPr id="0" name=""/>
        <dsp:cNvSpPr/>
      </dsp:nvSpPr>
      <dsp:spPr>
        <a:xfrm>
          <a:off x="8113040" y="649803"/>
          <a:ext cx="2662377" cy="4288392"/>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8867" rIns="0" bIns="0" numCol="1" spcCol="1270" anchor="ctr" anchorCtr="0">
          <a:noAutofit/>
        </a:bodyPr>
        <a:lstStyle/>
        <a:p>
          <a:pPr lvl="0" algn="l" defTabSz="1022350">
            <a:lnSpc>
              <a:spcPct val="90000"/>
            </a:lnSpc>
            <a:spcBef>
              <a:spcPct val="0"/>
            </a:spcBef>
            <a:spcAft>
              <a:spcPct val="35000"/>
            </a:spcAft>
          </a:pPr>
          <a:r>
            <a:rPr lang="en-ZA" sz="2300" kern="1200" dirty="0" smtClean="0"/>
            <a:t>NPOs increasingly focused on service delivery. </a:t>
          </a:r>
        </a:p>
        <a:p>
          <a:pPr lvl="0" algn="l" defTabSz="1022350">
            <a:lnSpc>
              <a:spcPct val="90000"/>
            </a:lnSpc>
            <a:spcBef>
              <a:spcPct val="0"/>
            </a:spcBef>
            <a:spcAft>
              <a:spcPct val="35000"/>
            </a:spcAft>
          </a:pPr>
          <a:r>
            <a:rPr lang="en-ZA" sz="2300" kern="1200" dirty="0" smtClean="0"/>
            <a:t>The period also saw a sharp decline in funding and increasing competition for funds and impairing the sustainability of many NPOs</a:t>
          </a:r>
          <a:endParaRPr lang="en-ZA" sz="2300" kern="1200" dirty="0"/>
        </a:p>
      </dsp:txBody>
      <dsp:txXfrm>
        <a:off x="8113040" y="649803"/>
        <a:ext cx="2662377" cy="428839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D70B3E-16F6-954E-881D-DB49715395AE}" type="datetimeFigureOut">
              <a:rPr lang="en-US" smtClean="0"/>
              <a:t>11/2/2020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7AAE0D-F9C3-A54E-98DB-72E96DAAADFC}" type="slidenum">
              <a:rPr lang="en-US" smtClean="0"/>
              <a:t>‹#›</a:t>
            </a:fld>
            <a:endParaRPr lang="en-US"/>
          </a:p>
        </p:txBody>
      </p:sp>
    </p:spTree>
    <p:extLst>
      <p:ext uri="{BB962C8B-B14F-4D97-AF65-F5344CB8AC3E}">
        <p14:creationId xmlns:p14="http://schemas.microsoft.com/office/powerpoint/2010/main" val="3462648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5FD5B6-A96F-4833-93A7-2FCC8D73254D}"/>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xmlns="" id="{F73EAD2C-081F-415B-BE49-32DA8FE6DC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492257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F6FD3D-CC66-4AB0-B29F-042E2CC524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3C1B82ED-223E-4C56-9B18-87BA0B1800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4DE181F7-6AE1-43BF-BDC6-D91D9F14A9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638022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009B1B-6A5D-41C7-8D00-6E967D07AF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536170B7-1FDB-4520-8D7F-3E0DCD6222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822237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AF9F13F-BBDD-4C13-A1A4-02140F0813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B7D4C49E-5730-4B76-A770-47D6F06FD9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512586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889B76-E181-D249-A560-A893D84651B3}"/>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12FE08B9-ADEA-4345-BFDC-07F8E2FDDA3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D39F45CA-DDE4-2243-BC2B-B1D2FE9A5F02}"/>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t>11/2/2020</a:t>
            </a:fld>
            <a:endParaRPr lang="en-US"/>
          </a:p>
        </p:txBody>
      </p:sp>
      <p:sp>
        <p:nvSpPr>
          <p:cNvPr id="5" name="Footer Placeholder 4">
            <a:extLst>
              <a:ext uri="{FF2B5EF4-FFF2-40B4-BE49-F238E27FC236}">
                <a16:creationId xmlns:a16="http://schemas.microsoft.com/office/drawing/2014/main" xmlns="" id="{D6581421-0D5F-7849-9989-551A50C6335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xmlns="" id="{42688B33-3630-3D4E-912D-47220AD5C6AD}"/>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t>‹#›</a:t>
            </a:fld>
            <a:endParaRPr lang="en-US"/>
          </a:p>
        </p:txBody>
      </p:sp>
    </p:spTree>
    <p:extLst>
      <p:ext uri="{BB962C8B-B14F-4D97-AF65-F5344CB8AC3E}">
        <p14:creationId xmlns:p14="http://schemas.microsoft.com/office/powerpoint/2010/main" val="10521237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C72E91-52A0-B44E-A7BB-BB054BF7BA7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E8AC09B4-0FDC-5E43-90E8-0C6C17CDCD6B}"/>
              </a:ext>
            </a:extLst>
          </p:cNvPr>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4D1C29F-5639-4F40-9F29-986C9E3B5065}"/>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t>11/2/2020</a:t>
            </a:fld>
            <a:endParaRPr lang="en-US"/>
          </a:p>
        </p:txBody>
      </p:sp>
      <p:sp>
        <p:nvSpPr>
          <p:cNvPr id="5" name="Footer Placeholder 4">
            <a:extLst>
              <a:ext uri="{FF2B5EF4-FFF2-40B4-BE49-F238E27FC236}">
                <a16:creationId xmlns:a16="http://schemas.microsoft.com/office/drawing/2014/main" xmlns="" id="{B9D499F5-7341-C049-9E5B-1F5B6D5DA01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xmlns="" id="{C61D8154-0B3A-3B46-A014-041A6B22E41A}"/>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t>‹#›</a:t>
            </a:fld>
            <a:endParaRPr lang="en-US"/>
          </a:p>
        </p:txBody>
      </p:sp>
    </p:spTree>
    <p:extLst>
      <p:ext uri="{BB962C8B-B14F-4D97-AF65-F5344CB8AC3E}">
        <p14:creationId xmlns:p14="http://schemas.microsoft.com/office/powerpoint/2010/main" val="1625711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D24A94-D2C2-DC48-BEAC-1F1FCCA0CC68}"/>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452AF8E0-D954-3B4F-9C79-AADA5160118A}"/>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5BA97AC1-1F48-9143-A3E5-539056702CC9}"/>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t>11/2/2020</a:t>
            </a:fld>
            <a:endParaRPr lang="en-US"/>
          </a:p>
        </p:txBody>
      </p:sp>
      <p:sp>
        <p:nvSpPr>
          <p:cNvPr id="5" name="Footer Placeholder 4">
            <a:extLst>
              <a:ext uri="{FF2B5EF4-FFF2-40B4-BE49-F238E27FC236}">
                <a16:creationId xmlns:a16="http://schemas.microsoft.com/office/drawing/2014/main" xmlns="" id="{4C097294-C9FB-6E41-8D14-AE2A1FC75C3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xmlns="" id="{A5D5C048-88FD-1541-9338-5AEC00F5453A}"/>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t>‹#›</a:t>
            </a:fld>
            <a:endParaRPr lang="en-US"/>
          </a:p>
        </p:txBody>
      </p:sp>
    </p:spTree>
    <p:extLst>
      <p:ext uri="{BB962C8B-B14F-4D97-AF65-F5344CB8AC3E}">
        <p14:creationId xmlns:p14="http://schemas.microsoft.com/office/powerpoint/2010/main" val="36831325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4F8222-C6F7-B248-BEDE-9E0FEE67EA13}"/>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6DC9CDA-E3C7-104C-8432-B9E73062A423}"/>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39C8983A-31E3-FD4A-91F6-F9BEE6A96707}"/>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1E558D5A-392B-2346-91A3-44536215F6BF}"/>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t>11/2/2020</a:t>
            </a:fld>
            <a:endParaRPr lang="en-US"/>
          </a:p>
        </p:txBody>
      </p:sp>
      <p:sp>
        <p:nvSpPr>
          <p:cNvPr id="6" name="Footer Placeholder 5">
            <a:extLst>
              <a:ext uri="{FF2B5EF4-FFF2-40B4-BE49-F238E27FC236}">
                <a16:creationId xmlns:a16="http://schemas.microsoft.com/office/drawing/2014/main" xmlns="" id="{42507868-C00A-4442-83D6-061A6CE43DC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xmlns="" id="{C1011666-D7CE-EC48-B147-F1BF5AB5A65F}"/>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t>‹#›</a:t>
            </a:fld>
            <a:endParaRPr lang="en-US"/>
          </a:p>
        </p:txBody>
      </p:sp>
    </p:spTree>
    <p:extLst>
      <p:ext uri="{BB962C8B-B14F-4D97-AF65-F5344CB8AC3E}">
        <p14:creationId xmlns:p14="http://schemas.microsoft.com/office/powerpoint/2010/main" val="32619093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8608ED-7911-4D45-801A-D17051C5D3A3}"/>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xmlns="" id="{6B915E2D-E1CC-8249-8B91-F89496F0FD02}"/>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88723908-FBA8-FE42-96D2-D0B97E30BA33}"/>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07073A1E-6D35-B143-864C-597B4703B087}"/>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FCD0ED81-FBD0-D746-803A-8813BA3CFF1E}"/>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54C99BD8-AEC1-2942-B9DE-0B94FD02F230}"/>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t>11/2/2020</a:t>
            </a:fld>
            <a:endParaRPr lang="en-US"/>
          </a:p>
        </p:txBody>
      </p:sp>
      <p:sp>
        <p:nvSpPr>
          <p:cNvPr id="8" name="Footer Placeholder 7">
            <a:extLst>
              <a:ext uri="{FF2B5EF4-FFF2-40B4-BE49-F238E27FC236}">
                <a16:creationId xmlns:a16="http://schemas.microsoft.com/office/drawing/2014/main" xmlns="" id="{49859414-831B-8C4A-BBF2-27389FDEE8A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xmlns="" id="{25E1D35C-272B-AF4D-8F83-36C85BBF0F69}"/>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t>‹#›</a:t>
            </a:fld>
            <a:endParaRPr lang="en-US"/>
          </a:p>
        </p:txBody>
      </p:sp>
    </p:spTree>
    <p:extLst>
      <p:ext uri="{BB962C8B-B14F-4D97-AF65-F5344CB8AC3E}">
        <p14:creationId xmlns:p14="http://schemas.microsoft.com/office/powerpoint/2010/main" val="30446264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3689C0-87E6-4848-BA41-4ABC1E2BA0AD}"/>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xmlns="" id="{96D866D2-895F-E94D-997B-25BC1B36D3BE}"/>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t>11/2/2020</a:t>
            </a:fld>
            <a:endParaRPr lang="en-US"/>
          </a:p>
        </p:txBody>
      </p:sp>
      <p:sp>
        <p:nvSpPr>
          <p:cNvPr id="4" name="Footer Placeholder 3">
            <a:extLst>
              <a:ext uri="{FF2B5EF4-FFF2-40B4-BE49-F238E27FC236}">
                <a16:creationId xmlns:a16="http://schemas.microsoft.com/office/drawing/2014/main" xmlns="" id="{5E357C8E-AB82-6740-9BB6-3BDF7E30F72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xmlns="" id="{9C50AF2D-3C0A-E14D-BBB8-12FA09BFF83A}"/>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t>‹#›</a:t>
            </a:fld>
            <a:endParaRPr lang="en-US"/>
          </a:p>
        </p:txBody>
      </p:sp>
    </p:spTree>
    <p:extLst>
      <p:ext uri="{BB962C8B-B14F-4D97-AF65-F5344CB8AC3E}">
        <p14:creationId xmlns:p14="http://schemas.microsoft.com/office/powerpoint/2010/main" val="4147387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307DF6B-1663-3B4C-B9E4-F9AD5A0AC2C8}"/>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t>11/2/2020</a:t>
            </a:fld>
            <a:endParaRPr lang="en-US"/>
          </a:p>
        </p:txBody>
      </p:sp>
      <p:sp>
        <p:nvSpPr>
          <p:cNvPr id="3" name="Footer Placeholder 2">
            <a:extLst>
              <a:ext uri="{FF2B5EF4-FFF2-40B4-BE49-F238E27FC236}">
                <a16:creationId xmlns:a16="http://schemas.microsoft.com/office/drawing/2014/main" xmlns="" id="{E9D9E209-5D49-FA42-9024-5719419642C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xmlns="" id="{1715B513-2D2B-7644-A5F4-F4BF67DA03D2}"/>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t>‹#›</a:t>
            </a:fld>
            <a:endParaRPr lang="en-US"/>
          </a:p>
        </p:txBody>
      </p:sp>
    </p:spTree>
    <p:extLst>
      <p:ext uri="{BB962C8B-B14F-4D97-AF65-F5344CB8AC3E}">
        <p14:creationId xmlns:p14="http://schemas.microsoft.com/office/powerpoint/2010/main" val="2669179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471F91-16DB-40B9-BF7F-BDBAF549D01F}"/>
              </a:ext>
            </a:extLst>
          </p:cNvPr>
          <p:cNvSpPr>
            <a:spLocks noGrp="1"/>
          </p:cNvSpPr>
          <p:nvPr>
            <p:ph type="title"/>
          </p:nvPr>
        </p:nvSpPr>
        <p:spPr>
          <a:xfrm>
            <a:off x="838200" y="365125"/>
            <a:ext cx="10515600" cy="841375"/>
          </a:xfrm>
        </p:spPr>
        <p:txBody>
          <a:bodyPr>
            <a:normAutofit/>
          </a:bodyPr>
          <a:lstStyle>
            <a:lvl1pPr>
              <a:defRPr sz="3000"/>
            </a:lvl1pPr>
          </a:lstStyle>
          <a:p>
            <a:r>
              <a:rPr lang="en-US"/>
              <a:t>Click to edit Master title style</a:t>
            </a:r>
          </a:p>
        </p:txBody>
      </p:sp>
      <p:sp>
        <p:nvSpPr>
          <p:cNvPr id="3" name="Content Placeholder 2">
            <a:extLst>
              <a:ext uri="{FF2B5EF4-FFF2-40B4-BE49-F238E27FC236}">
                <a16:creationId xmlns:a16="http://schemas.microsoft.com/office/drawing/2014/main" xmlns="" id="{03993D52-1844-464C-8874-BD541E66C4EC}"/>
              </a:ext>
            </a:extLst>
          </p:cNvPr>
          <p:cNvSpPr>
            <a:spLocks noGrp="1"/>
          </p:cNvSpPr>
          <p:nvPr>
            <p:ph idx="1"/>
          </p:nvPr>
        </p:nvSpPr>
        <p:spPr>
          <a:xfrm>
            <a:off x="838200" y="1346200"/>
            <a:ext cx="10515600" cy="41679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704015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11C708-3B18-FA4D-8A67-8DEE5FCF851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8F1E6788-6106-C64E-AA38-7324F22A65EA}"/>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43632A29-D6B8-814D-8344-B38843D25502}"/>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140A7107-27DD-E949-80B9-A2420548869D}"/>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t>11/2/2020</a:t>
            </a:fld>
            <a:endParaRPr lang="en-US"/>
          </a:p>
        </p:txBody>
      </p:sp>
      <p:sp>
        <p:nvSpPr>
          <p:cNvPr id="6" name="Footer Placeholder 5">
            <a:extLst>
              <a:ext uri="{FF2B5EF4-FFF2-40B4-BE49-F238E27FC236}">
                <a16:creationId xmlns:a16="http://schemas.microsoft.com/office/drawing/2014/main" xmlns="" id="{42D928FE-ECC4-374F-9461-7A8E98BD25F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xmlns="" id="{4268723E-8231-D74F-B1E0-50C44BF41A19}"/>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t>‹#›</a:t>
            </a:fld>
            <a:endParaRPr lang="en-US"/>
          </a:p>
        </p:txBody>
      </p:sp>
    </p:spTree>
    <p:extLst>
      <p:ext uri="{BB962C8B-B14F-4D97-AF65-F5344CB8AC3E}">
        <p14:creationId xmlns:p14="http://schemas.microsoft.com/office/powerpoint/2010/main" val="38367049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56C90C-51AD-D94C-9D6E-EF6A7A4316FC}"/>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DC2CE4D0-3622-C440-A090-6EC07B63B5BE}"/>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0F2C1620-4AAD-F044-B9AC-9BB781E4A62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6B95B305-760F-454C-B955-30EA3871FFC2}"/>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t>11/2/2020</a:t>
            </a:fld>
            <a:endParaRPr lang="en-US"/>
          </a:p>
        </p:txBody>
      </p:sp>
      <p:sp>
        <p:nvSpPr>
          <p:cNvPr id="6" name="Footer Placeholder 5">
            <a:extLst>
              <a:ext uri="{FF2B5EF4-FFF2-40B4-BE49-F238E27FC236}">
                <a16:creationId xmlns:a16="http://schemas.microsoft.com/office/drawing/2014/main" xmlns="" id="{A09DC23E-5425-3D44-8CEE-C389424BD04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xmlns="" id="{8D9BA3D5-09A1-B543-A1A4-E6D96FA6BDAC}"/>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t>‹#›</a:t>
            </a:fld>
            <a:endParaRPr lang="en-US"/>
          </a:p>
        </p:txBody>
      </p:sp>
    </p:spTree>
    <p:extLst>
      <p:ext uri="{BB962C8B-B14F-4D97-AF65-F5344CB8AC3E}">
        <p14:creationId xmlns:p14="http://schemas.microsoft.com/office/powerpoint/2010/main" val="39144524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672E49-E56F-054F-82C8-8D2BDAF25270}"/>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96FCC895-35F6-3A4B-A185-04A85E6C88C1}"/>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541B9A4-D2FD-1441-AC03-5AABB9162450}"/>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t>11/2/2020</a:t>
            </a:fld>
            <a:endParaRPr lang="en-US"/>
          </a:p>
        </p:txBody>
      </p:sp>
      <p:sp>
        <p:nvSpPr>
          <p:cNvPr id="5" name="Footer Placeholder 4">
            <a:extLst>
              <a:ext uri="{FF2B5EF4-FFF2-40B4-BE49-F238E27FC236}">
                <a16:creationId xmlns:a16="http://schemas.microsoft.com/office/drawing/2014/main" xmlns="" id="{F9ADA6F4-D9D6-1749-BDAC-78E6F00C48F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xmlns="" id="{BDA61966-342A-6D40-BC49-1FBCB6BDC324}"/>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t>‹#›</a:t>
            </a:fld>
            <a:endParaRPr lang="en-US"/>
          </a:p>
        </p:txBody>
      </p:sp>
    </p:spTree>
    <p:extLst>
      <p:ext uri="{BB962C8B-B14F-4D97-AF65-F5344CB8AC3E}">
        <p14:creationId xmlns:p14="http://schemas.microsoft.com/office/powerpoint/2010/main" val="13196279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EB4FCCB-56A1-D045-B676-0C22480E3D47}"/>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DAF033EA-0A77-3941-A6FC-E4548FD50A7F}"/>
              </a:ext>
            </a:extLst>
          </p:cNvPr>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9A3E381-F48E-FC43-BD93-D5DE6B215D42}"/>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t>11/2/2020</a:t>
            </a:fld>
            <a:endParaRPr lang="en-US"/>
          </a:p>
        </p:txBody>
      </p:sp>
      <p:sp>
        <p:nvSpPr>
          <p:cNvPr id="5" name="Footer Placeholder 4">
            <a:extLst>
              <a:ext uri="{FF2B5EF4-FFF2-40B4-BE49-F238E27FC236}">
                <a16:creationId xmlns:a16="http://schemas.microsoft.com/office/drawing/2014/main" xmlns="" id="{BCD4F638-5272-DD46-80C3-39DB5B57E9E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xmlns="" id="{44D21A2C-0E13-934A-9948-C1E211C82D7E}"/>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t>‹#›</a:t>
            </a:fld>
            <a:endParaRPr lang="en-US"/>
          </a:p>
        </p:txBody>
      </p:sp>
    </p:spTree>
    <p:extLst>
      <p:ext uri="{BB962C8B-B14F-4D97-AF65-F5344CB8AC3E}">
        <p14:creationId xmlns:p14="http://schemas.microsoft.com/office/powerpoint/2010/main" val="1753796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16A515-1E95-441A-A469-6DE568E626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76A0BF24-FD9C-4399-BEB3-4680E042A5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CAE86440-5D7B-4AD9-A762-4217338D4D27}"/>
              </a:ext>
            </a:extLst>
          </p:cNvPr>
          <p:cNvSpPr>
            <a:spLocks noGrp="1"/>
          </p:cNvSpPr>
          <p:nvPr>
            <p:ph type="dt" sz="half" idx="10"/>
          </p:nvPr>
        </p:nvSpPr>
        <p:spPr>
          <a:xfrm>
            <a:off x="838200" y="6356350"/>
            <a:ext cx="2743200" cy="365125"/>
          </a:xfrm>
          <a:prstGeom prst="rect">
            <a:avLst/>
          </a:prstGeom>
        </p:spPr>
        <p:txBody>
          <a:bodyPr/>
          <a:lstStyle/>
          <a:p>
            <a:fld id="{FC8E130E-D38D-4BD0-9BE5-F7B48C079C23}" type="datetimeFigureOut">
              <a:rPr lang="en-US" smtClean="0"/>
              <a:t>11/2/2020</a:t>
            </a:fld>
            <a:endParaRPr lang="en-US"/>
          </a:p>
        </p:txBody>
      </p:sp>
      <p:sp>
        <p:nvSpPr>
          <p:cNvPr id="5" name="Footer Placeholder 4">
            <a:extLst>
              <a:ext uri="{FF2B5EF4-FFF2-40B4-BE49-F238E27FC236}">
                <a16:creationId xmlns:a16="http://schemas.microsoft.com/office/drawing/2014/main" xmlns="" id="{85A57B59-1EC8-4D0E-804F-54E678656FF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xmlns="" id="{2BDAD5E3-7B39-4DBF-8233-B4D0F4598817}"/>
              </a:ext>
            </a:extLst>
          </p:cNvPr>
          <p:cNvSpPr>
            <a:spLocks noGrp="1"/>
          </p:cNvSpPr>
          <p:nvPr>
            <p:ph type="sldNum" sz="quarter" idx="12"/>
          </p:nvPr>
        </p:nvSpPr>
        <p:spPr>
          <a:xfrm>
            <a:off x="9095509" y="6310312"/>
            <a:ext cx="2743200" cy="365125"/>
          </a:xfrm>
          <a:prstGeom prst="rect">
            <a:avLst/>
          </a:prstGeom>
        </p:spPr>
        <p:txBody>
          <a:bodyPr/>
          <a:lstStyle/>
          <a:p>
            <a:fld id="{01BA374B-96E1-4B69-AC0E-0EF63C3DFBAB}" type="slidenum">
              <a:rPr lang="en-US" smtClean="0"/>
              <a:t>‹#›</a:t>
            </a:fld>
            <a:endParaRPr lang="en-US"/>
          </a:p>
        </p:txBody>
      </p:sp>
    </p:spTree>
    <p:extLst>
      <p:ext uri="{BB962C8B-B14F-4D97-AF65-F5344CB8AC3E}">
        <p14:creationId xmlns:p14="http://schemas.microsoft.com/office/powerpoint/2010/main" val="362835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075E09-9F93-4318-BB19-B8BC2265FF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7972C81-D9AA-4E31-B83B-56ECE7C449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1C368783-258F-400D-B781-E429BA422A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1699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CB3E57-E82C-44C0-A626-65DC40D51E3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D9CC1B8E-7174-4D60-9600-452FDABBC6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B2A2B9B7-76B5-4583-BD56-42656DFA6FA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E6CDE24E-AED2-4805-95B8-6FF986CCD5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B52D666-D9AA-46E9-9284-B2A6BA3DEDF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4803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1724FB-C5FC-4F4F-A678-39444E9E87A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43849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149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4031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28E999-6500-4261-BFB7-61A22CAC95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C1B83943-5EEB-4F94-8EEA-331E71A1FB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F5DB0ECC-1D84-4E56-BD64-A135577DF4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332619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F9F4903-2802-44B3-A366-9D2FA599F17F}"/>
              </a:ext>
            </a:extLst>
          </p:cNvPr>
          <p:cNvSpPr>
            <a:spLocks noGrp="1"/>
          </p:cNvSpPr>
          <p:nvPr>
            <p:ph type="title"/>
          </p:nvPr>
        </p:nvSpPr>
        <p:spPr>
          <a:xfrm>
            <a:off x="838200" y="365125"/>
            <a:ext cx="10515600" cy="80327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EDC4B379-CBAA-4B9F-8D36-1A83BC2EC0CE}"/>
              </a:ext>
            </a:extLst>
          </p:cNvPr>
          <p:cNvSpPr>
            <a:spLocks noGrp="1"/>
          </p:cNvSpPr>
          <p:nvPr>
            <p:ph type="body" idx="1"/>
          </p:nvPr>
        </p:nvSpPr>
        <p:spPr>
          <a:xfrm>
            <a:off x="838200" y="1330461"/>
            <a:ext cx="10515600" cy="41836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a:extLst>
              <a:ext uri="{FF2B5EF4-FFF2-40B4-BE49-F238E27FC236}">
                <a16:creationId xmlns:a16="http://schemas.microsoft.com/office/drawing/2014/main" xmlns="" id="{72F041E8-8966-486A-93D2-1D48649C61F8}"/>
              </a:ext>
            </a:extLst>
          </p:cNvPr>
          <p:cNvSpPr/>
          <p:nvPr userDrawn="1"/>
        </p:nvSpPr>
        <p:spPr>
          <a:xfrm>
            <a:off x="9125803" y="5938324"/>
            <a:ext cx="2807159" cy="7824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mj-lt"/>
            </a:endParaRPr>
          </a:p>
        </p:txBody>
      </p:sp>
      <p:pic>
        <p:nvPicPr>
          <p:cNvPr id="14" name="Picture 13">
            <a:extLst>
              <a:ext uri="{FF2B5EF4-FFF2-40B4-BE49-F238E27FC236}">
                <a16:creationId xmlns:a16="http://schemas.microsoft.com/office/drawing/2014/main" xmlns="" id="{606F2D13-B305-4AF5-83F1-E488A7AA25BF}"/>
              </a:ext>
            </a:extLst>
          </p:cNvPr>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10283316" y="6066502"/>
            <a:ext cx="673402" cy="673402"/>
          </a:xfrm>
          <a:prstGeom prst="rect">
            <a:avLst/>
          </a:prstGeom>
        </p:spPr>
      </p:pic>
      <p:pic>
        <p:nvPicPr>
          <p:cNvPr id="15" name="Picture 14">
            <a:extLst>
              <a:ext uri="{FF2B5EF4-FFF2-40B4-BE49-F238E27FC236}">
                <a16:creationId xmlns:a16="http://schemas.microsoft.com/office/drawing/2014/main" xmlns="" id="{D16CADF3-918E-4D37-B501-81D644BF9825}"/>
              </a:ext>
            </a:extLst>
          </p:cNvPr>
          <p:cNvPicPr>
            <a:picLocks noChangeAspect="1"/>
          </p:cNvPicPr>
          <p:nvPr userDrawn="1"/>
        </p:nvPicPr>
        <p:blipFill>
          <a:blip r:embed="rId15" cstate="email">
            <a:extLst>
              <a:ext uri="{28A0092B-C50C-407E-A947-70E740481C1C}">
                <a14:useLocalDpi xmlns:a14="http://schemas.microsoft.com/office/drawing/2010/main"/>
              </a:ext>
            </a:extLst>
          </a:blip>
          <a:stretch>
            <a:fillRect/>
          </a:stretch>
        </p:blipFill>
        <p:spPr>
          <a:xfrm>
            <a:off x="9350823" y="5837082"/>
            <a:ext cx="721432" cy="1020918"/>
          </a:xfrm>
          <a:prstGeom prst="rect">
            <a:avLst/>
          </a:prstGeom>
        </p:spPr>
      </p:pic>
      <p:pic>
        <p:nvPicPr>
          <p:cNvPr id="17" name="Picture 4" descr="National Development Agency">
            <a:extLst>
              <a:ext uri="{FF2B5EF4-FFF2-40B4-BE49-F238E27FC236}">
                <a16:creationId xmlns:a16="http://schemas.microsoft.com/office/drawing/2014/main" xmlns="" id="{1BD63299-C114-41EA-90AB-3B6DBDC27CD5}"/>
              </a:ext>
            </a:extLst>
          </p:cNvPr>
          <p:cNvPicPr>
            <a:picLocks noChangeAspect="1" noChangeArrowheads="1"/>
          </p:cNvPicPr>
          <p:nvPr userDrawn="1"/>
        </p:nvPicPr>
        <p:blipFill>
          <a:blip r:embed="rId16" cstate="email">
            <a:extLst>
              <a:ext uri="{28A0092B-C50C-407E-A947-70E740481C1C}">
                <a14:useLocalDpi xmlns:a14="http://schemas.microsoft.com/office/drawing/2010/main"/>
              </a:ext>
            </a:extLst>
          </a:blip>
          <a:srcRect/>
          <a:stretch>
            <a:fillRect/>
          </a:stretch>
        </p:blipFill>
        <p:spPr bwMode="auto">
          <a:xfrm>
            <a:off x="8566150" y="5946986"/>
            <a:ext cx="515872" cy="78639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descr="Department of Social Development Bursaries and Financial ...">
            <a:extLst>
              <a:ext uri="{FF2B5EF4-FFF2-40B4-BE49-F238E27FC236}">
                <a16:creationId xmlns:a16="http://schemas.microsoft.com/office/drawing/2014/main" xmlns="" id="{31E18506-1CA4-484A-B276-165C56594203}"/>
              </a:ext>
            </a:extLst>
          </p:cNvPr>
          <p:cNvPicPr>
            <a:picLocks noChangeAspect="1" noChangeArrowheads="1"/>
          </p:cNvPicPr>
          <p:nvPr userDrawn="1"/>
        </p:nvPicPr>
        <p:blipFill>
          <a:blip r:embed="rId17" cstate="email">
            <a:extLst>
              <a:ext uri="{28A0092B-C50C-407E-A947-70E740481C1C}">
                <a14:useLocalDpi xmlns:a14="http://schemas.microsoft.com/office/drawing/2010/main"/>
              </a:ext>
            </a:extLst>
          </a:blip>
          <a:srcRect/>
          <a:stretch>
            <a:fillRect/>
          </a:stretch>
        </p:blipFill>
        <p:spPr bwMode="auto">
          <a:xfrm>
            <a:off x="637320" y="5938324"/>
            <a:ext cx="1750831" cy="91626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a:extLst>
              <a:ext uri="{FF2B5EF4-FFF2-40B4-BE49-F238E27FC236}">
                <a16:creationId xmlns:a16="http://schemas.microsoft.com/office/drawing/2014/main" xmlns="" id="{D433A343-558B-43F3-A8E6-B41A67E2BFB4}"/>
              </a:ext>
            </a:extLst>
          </p:cNvPr>
          <p:cNvSpPr/>
          <p:nvPr userDrawn="1"/>
        </p:nvSpPr>
        <p:spPr>
          <a:xfrm>
            <a:off x="0" y="-1588"/>
            <a:ext cx="5036024" cy="248589"/>
          </a:xfrm>
          <a:prstGeom prst="rect">
            <a:avLst/>
          </a:prstGeom>
          <a:solidFill>
            <a:srgbClr val="B48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48138"/>
              </a:solidFill>
            </a:endParaRPr>
          </a:p>
        </p:txBody>
      </p:sp>
      <p:sp>
        <p:nvSpPr>
          <p:cNvPr id="24" name="Rectangle 23">
            <a:extLst>
              <a:ext uri="{FF2B5EF4-FFF2-40B4-BE49-F238E27FC236}">
                <a16:creationId xmlns:a16="http://schemas.microsoft.com/office/drawing/2014/main" xmlns="" id="{A211CFFC-F9D9-8B43-AE15-5A874B99750E}"/>
              </a:ext>
            </a:extLst>
          </p:cNvPr>
          <p:cNvSpPr/>
          <p:nvPr userDrawn="1"/>
        </p:nvSpPr>
        <p:spPr>
          <a:xfrm>
            <a:off x="7150418" y="5633328"/>
            <a:ext cx="5036024" cy="248589"/>
          </a:xfrm>
          <a:prstGeom prst="rect">
            <a:avLst/>
          </a:prstGeom>
          <a:solidFill>
            <a:srgbClr val="B48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48138"/>
              </a:solidFill>
            </a:endParaRPr>
          </a:p>
        </p:txBody>
      </p:sp>
      <p:pic>
        <p:nvPicPr>
          <p:cNvPr id="25" name="Picture 24">
            <a:extLst>
              <a:ext uri="{FF2B5EF4-FFF2-40B4-BE49-F238E27FC236}">
                <a16:creationId xmlns:a16="http://schemas.microsoft.com/office/drawing/2014/main" xmlns="" id="{BE04898D-4836-FD4F-98AF-954B4D494D08}"/>
              </a:ext>
            </a:extLst>
          </p:cNvPr>
          <p:cNvPicPr>
            <a:picLocks noChangeAspect="1"/>
          </p:cNvPicPr>
          <p:nvPr userDrawn="1"/>
        </p:nvPicPr>
        <p:blipFill rotWithShape="1">
          <a:blip r:embed="rId18" cstate="email">
            <a:extLst>
              <a:ext uri="{28A0092B-C50C-407E-A947-70E740481C1C}">
                <a14:useLocalDpi xmlns:a14="http://schemas.microsoft.com/office/drawing/2010/main"/>
              </a:ext>
            </a:extLst>
          </a:blip>
          <a:srcRect/>
          <a:stretch/>
        </p:blipFill>
        <p:spPr>
          <a:xfrm>
            <a:off x="10988772" y="6029893"/>
            <a:ext cx="966309" cy="722291"/>
          </a:xfrm>
          <a:prstGeom prst="rect">
            <a:avLst/>
          </a:prstGeom>
        </p:spPr>
      </p:pic>
    </p:spTree>
    <p:extLst>
      <p:ext uri="{BB962C8B-B14F-4D97-AF65-F5344CB8AC3E}">
        <p14:creationId xmlns:p14="http://schemas.microsoft.com/office/powerpoint/2010/main" val="2169614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6" r:id="rId8"/>
    <p:sldLayoutId id="2147483680" r:id="rId9"/>
    <p:sldLayoutId id="2147483681" r:id="rId10"/>
    <p:sldLayoutId id="2147483682" r:id="rId11"/>
    <p:sldLayoutId id="2147483683" r:id="rId12"/>
  </p:sldLayoutIdLst>
  <p:txStyles>
    <p:titleStyle>
      <a:lvl1pPr algn="l" defTabSz="914400" rtl="0" eaLnBrk="1" latinLnBrk="0" hangingPunct="1">
        <a:lnSpc>
          <a:spcPct val="90000"/>
        </a:lnSpc>
        <a:spcBef>
          <a:spcPct val="0"/>
        </a:spcBef>
        <a:buNone/>
        <a:defRPr sz="3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B48138"/>
        </a:buClr>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B48138"/>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B48138"/>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B48138"/>
        </a:buClr>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B48138"/>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03200325"/>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xmlns="" id="{3B043EA8-3816-4419-BC1F-C05B08792D63}"/>
              </a:ext>
            </a:extLst>
          </p:cNvPr>
          <p:cNvSpPr>
            <a:spLocks noGrp="1"/>
          </p:cNvSpPr>
          <p:nvPr>
            <p:ph type="subTitle" idx="1"/>
          </p:nvPr>
        </p:nvSpPr>
        <p:spPr>
          <a:xfrm>
            <a:off x="1416423" y="4222123"/>
            <a:ext cx="9144000" cy="1097183"/>
          </a:xfrm>
        </p:spPr>
        <p:txBody>
          <a:bodyPr/>
          <a:lstStyle/>
          <a:p>
            <a:r>
              <a:rPr lang="en-US" dirty="0"/>
              <a:t>NPO WEBINAR</a:t>
            </a:r>
          </a:p>
          <a:p>
            <a:r>
              <a:rPr lang="en-US" dirty="0"/>
              <a:t>03 NOVEMBER 2020</a:t>
            </a:r>
            <a:endParaRPr lang="en-ZA" dirty="0"/>
          </a:p>
        </p:txBody>
      </p:sp>
      <p:sp>
        <p:nvSpPr>
          <p:cNvPr id="8" name="Title 7">
            <a:extLst>
              <a:ext uri="{FF2B5EF4-FFF2-40B4-BE49-F238E27FC236}">
                <a16:creationId xmlns:a16="http://schemas.microsoft.com/office/drawing/2014/main" xmlns="" id="{290B6F49-87D2-4719-92A1-018149BC3C06}"/>
              </a:ext>
            </a:extLst>
          </p:cNvPr>
          <p:cNvSpPr>
            <a:spLocks noGrp="1"/>
          </p:cNvSpPr>
          <p:nvPr>
            <p:ph type="ctrTitle"/>
          </p:nvPr>
        </p:nvSpPr>
        <p:spPr>
          <a:xfrm>
            <a:off x="578224" y="457200"/>
            <a:ext cx="11147612" cy="3446611"/>
          </a:xfrm>
        </p:spPr>
        <p:txBody>
          <a:bodyPr>
            <a:normAutofit/>
          </a:bodyPr>
          <a:lstStyle/>
          <a:p>
            <a:pPr>
              <a:lnSpc>
                <a:spcPct val="100000"/>
              </a:lnSpc>
            </a:pPr>
            <a:r>
              <a:rPr lang="en-ZA" sz="4900" dirty="0" smtClean="0"/>
              <a:t>NPO </a:t>
            </a:r>
            <a:r>
              <a:rPr lang="en-ZA" sz="4900" dirty="0"/>
              <a:t>roles and responsibility </a:t>
            </a:r>
            <a:r>
              <a:rPr lang="en-ZA" sz="4900" dirty="0" smtClean="0"/>
              <a:t>in </a:t>
            </a:r>
            <a:r>
              <a:rPr lang="en-ZA" sz="4900" dirty="0"/>
              <a:t>poverty alleviation, employment creation, service and community empowerment</a:t>
            </a:r>
            <a:endParaRPr lang="en-ZA" dirty="0"/>
          </a:p>
        </p:txBody>
      </p:sp>
      <p:sp>
        <p:nvSpPr>
          <p:cNvPr id="10" name="TextBox 9">
            <a:extLst>
              <a:ext uri="{FF2B5EF4-FFF2-40B4-BE49-F238E27FC236}">
                <a16:creationId xmlns:a16="http://schemas.microsoft.com/office/drawing/2014/main" xmlns=""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xmlns=""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Tree>
    <p:extLst>
      <p:ext uri="{BB962C8B-B14F-4D97-AF65-F5344CB8AC3E}">
        <p14:creationId xmlns:p14="http://schemas.microsoft.com/office/powerpoint/2010/main" val="10428959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050" y="114300"/>
            <a:ext cx="10515600" cy="841375"/>
          </a:xfrm>
        </p:spPr>
        <p:txBody>
          <a:bodyPr>
            <a:normAutofit/>
          </a:bodyPr>
          <a:lstStyle/>
          <a:p>
            <a:r>
              <a:rPr lang="en-ZA" sz="3600" dirty="0" smtClean="0"/>
              <a:t>THE CHANGING ROLE OF THE NPO SECTOR </a:t>
            </a:r>
            <a:endParaRPr lang="en-ZA" sz="3600" dirty="0"/>
          </a:p>
        </p:txBody>
      </p:sp>
      <p:graphicFrame>
        <p:nvGraphicFramePr>
          <p:cNvPr id="4" name="Diagram 3"/>
          <p:cNvGraphicFramePr/>
          <p:nvPr>
            <p:extLst>
              <p:ext uri="{D42A27DB-BD31-4B8C-83A1-F6EECF244321}">
                <p14:modId xmlns:p14="http://schemas.microsoft.com/office/powerpoint/2010/main" val="92089723"/>
              </p:ext>
            </p:extLst>
          </p:nvPr>
        </p:nvGraphicFramePr>
        <p:xfrm>
          <a:off x="400050" y="955675"/>
          <a:ext cx="10972799" cy="558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4517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5D0979-97BD-4C34-8FE9-86DEB5AA0B52}"/>
              </a:ext>
            </a:extLst>
          </p:cNvPr>
          <p:cNvSpPr>
            <a:spLocks noGrp="1"/>
          </p:cNvSpPr>
          <p:nvPr>
            <p:ph type="title"/>
          </p:nvPr>
        </p:nvSpPr>
        <p:spPr>
          <a:xfrm>
            <a:off x="437029" y="270996"/>
            <a:ext cx="10533529" cy="831663"/>
          </a:xfrm>
        </p:spPr>
        <p:txBody>
          <a:bodyPr>
            <a:noAutofit/>
          </a:bodyPr>
          <a:lstStyle/>
          <a:p>
            <a:r>
              <a:rPr lang="en-ZA" sz="3200" dirty="0" smtClean="0"/>
              <a:t>LINKING NPOS WITH ECONOMIC RECOVERY PLAN</a:t>
            </a:r>
            <a:endParaRPr lang="en-ZA" sz="3200" dirty="0"/>
          </a:p>
        </p:txBody>
      </p:sp>
      <p:sp>
        <p:nvSpPr>
          <p:cNvPr id="3" name="Content Placeholder 2">
            <a:extLst>
              <a:ext uri="{FF2B5EF4-FFF2-40B4-BE49-F238E27FC236}">
                <a16:creationId xmlns:a16="http://schemas.microsoft.com/office/drawing/2014/main" xmlns="" id="{6DB90058-D063-421A-98EA-45A9476AA324}"/>
              </a:ext>
            </a:extLst>
          </p:cNvPr>
          <p:cNvSpPr>
            <a:spLocks noGrp="1"/>
          </p:cNvSpPr>
          <p:nvPr>
            <p:ph idx="1"/>
          </p:nvPr>
        </p:nvSpPr>
        <p:spPr>
          <a:xfrm>
            <a:off x="201705" y="1300631"/>
            <a:ext cx="11580719" cy="4281019"/>
          </a:xfrm>
        </p:spPr>
        <p:txBody>
          <a:bodyPr>
            <a:noAutofit/>
          </a:bodyPr>
          <a:lstStyle/>
          <a:p>
            <a:pPr algn="just"/>
            <a:r>
              <a:rPr lang="en-ZA" sz="3200" dirty="0" smtClean="0"/>
              <a:t>A participation of the NPOs in South African </a:t>
            </a:r>
            <a:r>
              <a:rPr lang="en-ZA" sz="3200" dirty="0"/>
              <a:t>economy that is aimed at stimulating equitable and inclusive </a:t>
            </a:r>
            <a:r>
              <a:rPr lang="en-ZA" sz="3200" dirty="0" smtClean="0"/>
              <a:t>growth will be ideal. </a:t>
            </a:r>
          </a:p>
          <a:p>
            <a:pPr lvl="1" algn="just"/>
            <a:r>
              <a:rPr lang="en-ZA" sz="3000" dirty="0" smtClean="0"/>
              <a:t>Currently; the </a:t>
            </a:r>
            <a:r>
              <a:rPr lang="en-ZA" sz="3000" dirty="0"/>
              <a:t>South African economy has experienced stagnation which has put a strain in the effort to tackle the historical structural inequalities, unemployment and poverty. </a:t>
            </a:r>
            <a:endParaRPr lang="en-ZA" sz="3000" dirty="0" smtClean="0"/>
          </a:p>
          <a:p>
            <a:pPr lvl="1" algn="just"/>
            <a:r>
              <a:rPr lang="en-ZA" sz="3000" dirty="0" smtClean="0"/>
              <a:t>There </a:t>
            </a:r>
            <a:r>
              <a:rPr lang="en-ZA" sz="3000" dirty="0"/>
              <a:t>is a consensus amongst the social partners that there should be substantial structural change in the economy that would unlock growth and allow for </a:t>
            </a:r>
            <a:r>
              <a:rPr lang="en-ZA" sz="3000" dirty="0" smtClean="0"/>
              <a:t>development.</a:t>
            </a:r>
            <a:endParaRPr lang="en-ZA" sz="3000" dirty="0"/>
          </a:p>
        </p:txBody>
      </p:sp>
    </p:spTree>
    <p:extLst>
      <p:ext uri="{BB962C8B-B14F-4D97-AF65-F5344CB8AC3E}">
        <p14:creationId xmlns:p14="http://schemas.microsoft.com/office/powerpoint/2010/main" val="5984069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5D0979-97BD-4C34-8FE9-86DEB5AA0B52}"/>
              </a:ext>
            </a:extLst>
          </p:cNvPr>
          <p:cNvSpPr>
            <a:spLocks noGrp="1"/>
          </p:cNvSpPr>
          <p:nvPr>
            <p:ph type="title"/>
          </p:nvPr>
        </p:nvSpPr>
        <p:spPr>
          <a:xfrm>
            <a:off x="589429" y="96185"/>
            <a:ext cx="10524565" cy="841375"/>
          </a:xfrm>
        </p:spPr>
        <p:txBody>
          <a:bodyPr>
            <a:noAutofit/>
          </a:bodyPr>
          <a:lstStyle/>
          <a:p>
            <a:r>
              <a:rPr lang="en-ZA" sz="3200" dirty="0" smtClean="0"/>
              <a:t>LINKING NPOS WITH ECONOMIC RECOVERY PLAN</a:t>
            </a:r>
            <a:endParaRPr lang="en-ZA" sz="3200" dirty="0"/>
          </a:p>
        </p:txBody>
      </p:sp>
      <p:sp>
        <p:nvSpPr>
          <p:cNvPr id="3" name="Content Placeholder 2">
            <a:extLst>
              <a:ext uri="{FF2B5EF4-FFF2-40B4-BE49-F238E27FC236}">
                <a16:creationId xmlns:a16="http://schemas.microsoft.com/office/drawing/2014/main" xmlns="" id="{6DB90058-D063-421A-98EA-45A9476AA324}"/>
              </a:ext>
            </a:extLst>
          </p:cNvPr>
          <p:cNvSpPr>
            <a:spLocks noGrp="1"/>
          </p:cNvSpPr>
          <p:nvPr>
            <p:ph idx="1"/>
          </p:nvPr>
        </p:nvSpPr>
        <p:spPr>
          <a:xfrm>
            <a:off x="349624" y="1045136"/>
            <a:ext cx="11004176" cy="4307609"/>
          </a:xfrm>
        </p:spPr>
        <p:txBody>
          <a:bodyPr>
            <a:noAutofit/>
          </a:bodyPr>
          <a:lstStyle/>
          <a:p>
            <a:r>
              <a:rPr lang="en-ZA" sz="3200" dirty="0" smtClean="0"/>
              <a:t>How can NPOs locate themselves in the following areas: </a:t>
            </a:r>
          </a:p>
          <a:p>
            <a:pPr lvl="1"/>
            <a:r>
              <a:rPr lang="en-ZA" sz="2800" dirty="0" smtClean="0"/>
              <a:t>Aggressive </a:t>
            </a:r>
            <a:r>
              <a:rPr lang="en-ZA" sz="2800" dirty="0"/>
              <a:t>infrastructure investment; </a:t>
            </a:r>
            <a:endParaRPr lang="en-ZA" sz="2800" dirty="0" smtClean="0"/>
          </a:p>
          <a:p>
            <a:pPr lvl="1"/>
            <a:r>
              <a:rPr lang="en-ZA" sz="2800" dirty="0" smtClean="0"/>
              <a:t>Employment </a:t>
            </a:r>
            <a:r>
              <a:rPr lang="en-ZA" sz="2800" dirty="0"/>
              <a:t>orientated strategic localization, </a:t>
            </a:r>
            <a:endParaRPr lang="en-ZA" sz="2800" dirty="0" smtClean="0"/>
          </a:p>
          <a:p>
            <a:pPr lvl="1"/>
            <a:r>
              <a:rPr lang="en-ZA" sz="2800" dirty="0" smtClean="0"/>
              <a:t>Energy security, particularly renewable energy</a:t>
            </a:r>
          </a:p>
          <a:p>
            <a:pPr lvl="1"/>
            <a:r>
              <a:rPr lang="en-ZA" sz="2800" dirty="0" smtClean="0"/>
              <a:t>Support </a:t>
            </a:r>
            <a:r>
              <a:rPr lang="en-ZA" sz="2800" dirty="0"/>
              <a:t>for tourism recovery and growth; </a:t>
            </a:r>
            <a:endParaRPr lang="en-ZA" sz="2800" dirty="0" smtClean="0"/>
          </a:p>
          <a:p>
            <a:pPr lvl="1"/>
            <a:r>
              <a:rPr lang="en-ZA" sz="2800" dirty="0" smtClean="0"/>
              <a:t>Gender </a:t>
            </a:r>
            <a:r>
              <a:rPr lang="en-ZA" sz="2800" dirty="0"/>
              <a:t>equality and economic inclusion of women and youth</a:t>
            </a:r>
            <a:r>
              <a:rPr lang="en-ZA" sz="2800" dirty="0" smtClean="0"/>
              <a:t>; </a:t>
            </a:r>
          </a:p>
          <a:p>
            <a:pPr lvl="1"/>
            <a:r>
              <a:rPr lang="en-ZA" sz="2800" dirty="0" smtClean="0"/>
              <a:t>Green </a:t>
            </a:r>
            <a:r>
              <a:rPr lang="en-ZA" sz="2800" dirty="0"/>
              <a:t>economy interventions</a:t>
            </a:r>
            <a:r>
              <a:rPr lang="en-ZA" sz="2800" dirty="0" smtClean="0"/>
              <a:t>;</a:t>
            </a:r>
          </a:p>
          <a:p>
            <a:pPr lvl="1"/>
            <a:r>
              <a:rPr lang="en-ZA" sz="2800" dirty="0" smtClean="0"/>
              <a:t>Mass </a:t>
            </a:r>
            <a:r>
              <a:rPr lang="en-ZA" sz="2800" dirty="0"/>
              <a:t>public employment interventions; </a:t>
            </a:r>
            <a:endParaRPr lang="en-ZA" sz="2800" dirty="0" smtClean="0"/>
          </a:p>
          <a:p>
            <a:pPr lvl="1"/>
            <a:r>
              <a:rPr lang="en-ZA" sz="2800" dirty="0" smtClean="0"/>
              <a:t>Strengthening </a:t>
            </a:r>
            <a:r>
              <a:rPr lang="en-ZA" sz="2800" dirty="0"/>
              <a:t>food </a:t>
            </a:r>
            <a:r>
              <a:rPr lang="en-ZA" sz="2800" dirty="0" smtClean="0"/>
              <a:t>security and supporting sustainable livelihoods</a:t>
            </a:r>
          </a:p>
          <a:p>
            <a:endParaRPr lang="en-ZA" sz="3200" dirty="0"/>
          </a:p>
        </p:txBody>
      </p:sp>
    </p:spTree>
    <p:extLst>
      <p:ext uri="{BB962C8B-B14F-4D97-AF65-F5344CB8AC3E}">
        <p14:creationId xmlns:p14="http://schemas.microsoft.com/office/powerpoint/2010/main" val="36738850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3200"/>
            <a:ext cx="10515600" cy="841375"/>
          </a:xfrm>
        </p:spPr>
        <p:txBody>
          <a:bodyPr>
            <a:normAutofit/>
          </a:bodyPr>
          <a:lstStyle/>
          <a:p>
            <a:r>
              <a:rPr lang="en-ZA" sz="3200" dirty="0" smtClean="0"/>
              <a:t>WHY IS THE NPO SECTOR IMPORTANT? </a:t>
            </a:r>
            <a:endParaRPr lang="en-ZA" sz="3200" dirty="0"/>
          </a:p>
        </p:txBody>
      </p:sp>
      <p:sp>
        <p:nvSpPr>
          <p:cNvPr id="3" name="Content Placeholder 2"/>
          <p:cNvSpPr>
            <a:spLocks noGrp="1"/>
          </p:cNvSpPr>
          <p:nvPr>
            <p:ph idx="1"/>
          </p:nvPr>
        </p:nvSpPr>
        <p:spPr>
          <a:xfrm>
            <a:off x="704850" y="1235075"/>
            <a:ext cx="10515600" cy="4167909"/>
          </a:xfrm>
        </p:spPr>
        <p:txBody>
          <a:bodyPr>
            <a:normAutofit/>
          </a:bodyPr>
          <a:lstStyle/>
          <a:p>
            <a:r>
              <a:rPr lang="en-ZA" sz="3200" dirty="0" smtClean="0"/>
              <a:t>NPOs </a:t>
            </a:r>
            <a:r>
              <a:rPr lang="en-ZA" sz="3200" dirty="0"/>
              <a:t>are close to communities, </a:t>
            </a:r>
            <a:endParaRPr lang="en-ZA" sz="3200" dirty="0" smtClean="0"/>
          </a:p>
          <a:p>
            <a:r>
              <a:rPr lang="en-ZA" sz="3200" dirty="0" smtClean="0"/>
              <a:t>NPs can tap </a:t>
            </a:r>
            <a:r>
              <a:rPr lang="en-ZA" sz="3200" dirty="0"/>
              <a:t>into social capital, and are able to mobilise community members in support of national imperatives.</a:t>
            </a:r>
          </a:p>
        </p:txBody>
      </p:sp>
    </p:spTree>
    <p:extLst>
      <p:ext uri="{BB962C8B-B14F-4D97-AF65-F5344CB8AC3E}">
        <p14:creationId xmlns:p14="http://schemas.microsoft.com/office/powerpoint/2010/main" val="2318330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t>Thank you!!!!!</a:t>
            </a:r>
            <a:endParaRPr lang="en-ZA" dirty="0"/>
          </a:p>
        </p:txBody>
      </p:sp>
    </p:spTree>
    <p:extLst>
      <p:ext uri="{BB962C8B-B14F-4D97-AF65-F5344CB8AC3E}">
        <p14:creationId xmlns:p14="http://schemas.microsoft.com/office/powerpoint/2010/main" val="829908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600" dirty="0" smtClean="0"/>
              <a:t>NPO REGISTER</a:t>
            </a:r>
            <a:endParaRPr lang="en-ZA"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02887920"/>
              </p:ext>
            </p:extLst>
          </p:nvPr>
        </p:nvGraphicFramePr>
        <p:xfrm>
          <a:off x="336174" y="2183324"/>
          <a:ext cx="11201401" cy="2482805"/>
        </p:xfrm>
        <a:graphic>
          <a:graphicData uri="http://schemas.openxmlformats.org/drawingml/2006/table">
            <a:tbl>
              <a:tblPr firstRow="1" firstCol="1" bandRow="1">
                <a:tableStyleId>{5C22544A-7EE6-4342-B048-85BDC9FD1C3A}</a:tableStyleId>
              </a:tblPr>
              <a:tblGrid>
                <a:gridCol w="2658137"/>
                <a:gridCol w="2566544"/>
                <a:gridCol w="2351089"/>
                <a:gridCol w="3625631"/>
              </a:tblGrid>
              <a:tr h="1105121">
                <a:tc>
                  <a:txBody>
                    <a:bodyPr/>
                    <a:lstStyle/>
                    <a:p>
                      <a:pPr>
                        <a:spcAft>
                          <a:spcPts val="0"/>
                        </a:spcAft>
                      </a:pPr>
                      <a:r>
                        <a:rPr lang="en-ZA" sz="2400" dirty="0" smtClean="0">
                          <a:effectLst/>
                          <a:latin typeface="+mj-lt"/>
                        </a:rPr>
                        <a:t>Total Registered</a:t>
                      </a:r>
                      <a:endParaRPr lang="en-ZA" sz="24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spcAft>
                          <a:spcPts val="0"/>
                        </a:spcAft>
                      </a:pPr>
                      <a:r>
                        <a:rPr lang="en-ZA" sz="2400" dirty="0" smtClean="0">
                          <a:effectLst/>
                          <a:latin typeface="+mj-lt"/>
                        </a:rPr>
                        <a:t>Non-Compliant</a:t>
                      </a:r>
                      <a:endParaRPr lang="en-ZA" sz="24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spcAft>
                          <a:spcPts val="0"/>
                        </a:spcAft>
                      </a:pPr>
                      <a:r>
                        <a:rPr lang="en-ZA" sz="2400" dirty="0">
                          <a:effectLst/>
                          <a:latin typeface="+mj-lt"/>
                        </a:rPr>
                        <a:t>Compliant</a:t>
                      </a:r>
                      <a:endParaRPr lang="en-ZA" sz="24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spcAft>
                          <a:spcPts val="0"/>
                        </a:spcAft>
                      </a:pPr>
                      <a:r>
                        <a:rPr lang="en-ZA" sz="2400" dirty="0">
                          <a:effectLst/>
                          <a:latin typeface="+mj-lt"/>
                        </a:rPr>
                        <a:t>Not due for reporting</a:t>
                      </a:r>
                      <a:endParaRPr lang="en-ZA" sz="2400" dirty="0">
                        <a:effectLst/>
                        <a:latin typeface="+mj-lt"/>
                        <a:ea typeface="Calibri" panose="020F0502020204030204" pitchFamily="34" charset="0"/>
                        <a:cs typeface="Times New Roman" panose="02020603050405020304" pitchFamily="18" charset="0"/>
                      </a:endParaRPr>
                    </a:p>
                  </a:txBody>
                  <a:tcPr marL="68580" marR="68580" marT="0" marB="0" anchor="ctr"/>
                </a:tc>
              </a:tr>
              <a:tr h="1377684">
                <a:tc>
                  <a:txBody>
                    <a:bodyPr/>
                    <a:lstStyle/>
                    <a:p>
                      <a:pPr algn="ctr">
                        <a:spcAft>
                          <a:spcPts val="0"/>
                        </a:spcAft>
                      </a:pPr>
                      <a:r>
                        <a:rPr lang="en-ZA" sz="3200" dirty="0">
                          <a:effectLst/>
                          <a:latin typeface="+mn-lt"/>
                        </a:rPr>
                        <a:t>233 180</a:t>
                      </a:r>
                      <a:endParaRPr lang="en-ZA" sz="32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n-ZA" sz="3200" dirty="0">
                          <a:effectLst/>
                          <a:latin typeface="+mn-lt"/>
                        </a:rPr>
                        <a:t>149 757</a:t>
                      </a:r>
                      <a:endParaRPr lang="en-ZA" sz="32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n-ZA" sz="3200" dirty="0">
                          <a:effectLst/>
                          <a:latin typeface="+mn-lt"/>
                        </a:rPr>
                        <a:t>54 492</a:t>
                      </a:r>
                      <a:endParaRPr lang="en-ZA" sz="32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n-ZA" sz="3200" dirty="0">
                          <a:effectLst/>
                          <a:latin typeface="+mn-lt"/>
                        </a:rPr>
                        <a:t>28 931</a:t>
                      </a:r>
                      <a:endParaRPr lang="en-ZA" sz="3200" dirty="0">
                        <a:effectLst/>
                        <a:latin typeface="+mn-lt"/>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2404018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68F8BC16-581F-4356-B7B5-C58123E616E8}"/>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9" name="TextBox 8">
            <a:extLst>
              <a:ext uri="{FF2B5EF4-FFF2-40B4-BE49-F238E27FC236}">
                <a16:creationId xmlns:a16="http://schemas.microsoft.com/office/drawing/2014/main" xmlns="" id="{71344CF5-ECEF-481A-8FDA-A728E4D325EE}"/>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
        <p:nvSpPr>
          <p:cNvPr id="2" name="TextBox 1">
            <a:extLst>
              <a:ext uri="{FF2B5EF4-FFF2-40B4-BE49-F238E27FC236}">
                <a16:creationId xmlns:a16="http://schemas.microsoft.com/office/drawing/2014/main" xmlns="" id="{699397AA-EA5B-41BA-AEE2-CD1D4FF1F62C}"/>
              </a:ext>
            </a:extLst>
          </p:cNvPr>
          <p:cNvSpPr txBox="1"/>
          <p:nvPr/>
        </p:nvSpPr>
        <p:spPr>
          <a:xfrm>
            <a:off x="336176" y="181667"/>
            <a:ext cx="10646149" cy="590931"/>
          </a:xfrm>
          <a:prstGeom prst="rect">
            <a:avLst/>
          </a:prstGeom>
          <a:noFill/>
        </p:spPr>
        <p:txBody>
          <a:bodyPr wrap="square" rtlCol="0">
            <a:spAutoFit/>
          </a:bodyPr>
          <a:lstStyle/>
          <a:p>
            <a:pPr>
              <a:lnSpc>
                <a:spcPct val="90000"/>
              </a:lnSpc>
              <a:spcBef>
                <a:spcPct val="0"/>
              </a:spcBef>
            </a:pPr>
            <a:r>
              <a:rPr lang="en-US" sz="3600" b="1" dirty="0">
                <a:latin typeface="+mj-lt"/>
                <a:ea typeface="+mj-ea"/>
                <a:cs typeface="+mj-cs"/>
              </a:rPr>
              <a:t>NATIONAL REGISTER BY LEGAL FORM</a:t>
            </a:r>
            <a:endParaRPr lang="en-ZA" sz="3600" b="1" dirty="0">
              <a:latin typeface="+mj-lt"/>
              <a:ea typeface="+mj-ea"/>
              <a:cs typeface="+mj-cs"/>
            </a:endParaRPr>
          </a:p>
        </p:txBody>
      </p:sp>
      <p:pic>
        <p:nvPicPr>
          <p:cNvPr id="3" name="Picture 2">
            <a:extLst>
              <a:ext uri="{FF2B5EF4-FFF2-40B4-BE49-F238E27FC236}">
                <a16:creationId xmlns:a16="http://schemas.microsoft.com/office/drawing/2014/main" xmlns="" id="{5F4F3BCC-F492-4C6F-865E-1C651EF3E727}"/>
              </a:ext>
            </a:extLst>
          </p:cNvPr>
          <p:cNvPicPr>
            <a:picLocks noChangeAspect="1"/>
          </p:cNvPicPr>
          <p:nvPr/>
        </p:nvPicPr>
        <p:blipFill>
          <a:blip r:embed="rId2"/>
          <a:stretch>
            <a:fillRect/>
          </a:stretch>
        </p:blipFill>
        <p:spPr>
          <a:xfrm>
            <a:off x="591671" y="900953"/>
            <a:ext cx="10851776" cy="5017512"/>
          </a:xfrm>
          <a:prstGeom prst="rect">
            <a:avLst/>
          </a:prstGeom>
        </p:spPr>
      </p:pic>
    </p:spTree>
    <p:extLst>
      <p:ext uri="{BB962C8B-B14F-4D97-AF65-F5344CB8AC3E}">
        <p14:creationId xmlns:p14="http://schemas.microsoft.com/office/powerpoint/2010/main" val="4066584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68F8BC16-581F-4356-B7B5-C58123E616E8}"/>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9" name="TextBox 8">
            <a:extLst>
              <a:ext uri="{FF2B5EF4-FFF2-40B4-BE49-F238E27FC236}">
                <a16:creationId xmlns:a16="http://schemas.microsoft.com/office/drawing/2014/main" xmlns="" id="{71344CF5-ECEF-481A-8FDA-A728E4D325EE}"/>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
        <p:nvSpPr>
          <p:cNvPr id="2" name="TextBox 1">
            <a:extLst>
              <a:ext uri="{FF2B5EF4-FFF2-40B4-BE49-F238E27FC236}">
                <a16:creationId xmlns:a16="http://schemas.microsoft.com/office/drawing/2014/main" xmlns="" id="{699397AA-EA5B-41BA-AEE2-CD1D4FF1F62C}"/>
              </a:ext>
            </a:extLst>
          </p:cNvPr>
          <p:cNvSpPr txBox="1"/>
          <p:nvPr/>
        </p:nvSpPr>
        <p:spPr>
          <a:xfrm>
            <a:off x="305077" y="-29782"/>
            <a:ext cx="10264311" cy="646331"/>
          </a:xfrm>
          <a:prstGeom prst="rect">
            <a:avLst/>
          </a:prstGeom>
          <a:noFill/>
        </p:spPr>
        <p:txBody>
          <a:bodyPr wrap="square" rtlCol="0">
            <a:spAutoFit/>
          </a:bodyPr>
          <a:lstStyle/>
          <a:p>
            <a:r>
              <a:rPr lang="en-US" sz="3600" b="1" dirty="0">
                <a:latin typeface="+mj-lt"/>
                <a:ea typeface="+mj-ea"/>
                <a:cs typeface="+mj-cs"/>
              </a:rPr>
              <a:t>NATIONAL REGISTER BY SECTOR</a:t>
            </a:r>
            <a:endParaRPr lang="en-ZA" sz="3600" b="1" dirty="0">
              <a:latin typeface="+mj-lt"/>
              <a:ea typeface="+mj-ea"/>
              <a:cs typeface="+mj-cs"/>
            </a:endParaRPr>
          </a:p>
        </p:txBody>
      </p:sp>
      <p:graphicFrame>
        <p:nvGraphicFramePr>
          <p:cNvPr id="3" name="Table 2">
            <a:extLst>
              <a:ext uri="{FF2B5EF4-FFF2-40B4-BE49-F238E27FC236}">
                <a16:creationId xmlns:a16="http://schemas.microsoft.com/office/drawing/2014/main" xmlns="" id="{AEEC9CD9-A88A-437A-A21B-A40E78411347}"/>
              </a:ext>
            </a:extLst>
          </p:cNvPr>
          <p:cNvGraphicFramePr>
            <a:graphicFrameLocks noGrp="1"/>
          </p:cNvGraphicFramePr>
          <p:nvPr>
            <p:extLst>
              <p:ext uri="{D42A27DB-BD31-4B8C-83A1-F6EECF244321}">
                <p14:modId xmlns:p14="http://schemas.microsoft.com/office/powerpoint/2010/main" val="3736890982"/>
              </p:ext>
            </p:extLst>
          </p:nvPr>
        </p:nvGraphicFramePr>
        <p:xfrm>
          <a:off x="305077" y="570383"/>
          <a:ext cx="11591647" cy="5842615"/>
        </p:xfrm>
        <a:graphic>
          <a:graphicData uri="http://schemas.openxmlformats.org/drawingml/2006/table">
            <a:tbl>
              <a:tblPr>
                <a:tableStyleId>{616DA210-FB5B-4158-B5E0-FEB733F419BA}</a:tableStyleId>
              </a:tblPr>
              <a:tblGrid>
                <a:gridCol w="2922199">
                  <a:extLst>
                    <a:ext uri="{9D8B030D-6E8A-4147-A177-3AD203B41FA5}">
                      <a16:colId xmlns:a16="http://schemas.microsoft.com/office/drawing/2014/main" xmlns="" val="3580518671"/>
                    </a:ext>
                  </a:extLst>
                </a:gridCol>
                <a:gridCol w="1420924"/>
                <a:gridCol w="2286000">
                  <a:extLst>
                    <a:ext uri="{9D8B030D-6E8A-4147-A177-3AD203B41FA5}">
                      <a16:colId xmlns:a16="http://schemas.microsoft.com/office/drawing/2014/main" xmlns="" val="1614829139"/>
                    </a:ext>
                  </a:extLst>
                </a:gridCol>
                <a:gridCol w="2190750">
                  <a:extLst>
                    <a:ext uri="{9D8B030D-6E8A-4147-A177-3AD203B41FA5}">
                      <a16:colId xmlns:a16="http://schemas.microsoft.com/office/drawing/2014/main" xmlns="" val="4049114772"/>
                    </a:ext>
                  </a:extLst>
                </a:gridCol>
                <a:gridCol w="2771774">
                  <a:extLst>
                    <a:ext uri="{9D8B030D-6E8A-4147-A177-3AD203B41FA5}">
                      <a16:colId xmlns:a16="http://schemas.microsoft.com/office/drawing/2014/main" xmlns="" val="1100552702"/>
                    </a:ext>
                  </a:extLst>
                </a:gridCol>
              </a:tblGrid>
              <a:tr h="314378">
                <a:tc>
                  <a:txBody>
                    <a:bodyPr/>
                    <a:lstStyle/>
                    <a:p>
                      <a:pPr algn="ctr" fontAlgn="b"/>
                      <a:r>
                        <a:rPr lang="en-ZA" sz="1800" b="1" u="none" strike="noStrike" dirty="0">
                          <a:effectLst/>
                          <a:latin typeface="+mn-lt"/>
                        </a:rPr>
                        <a:t>Sector</a:t>
                      </a:r>
                      <a:endParaRPr lang="en-ZA" sz="1800" b="1" i="0" u="none" strike="noStrike" dirty="0">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ZA" sz="1800" b="1" u="none" strike="noStrike" kern="1200" dirty="0" smtClean="0">
                          <a:solidFill>
                            <a:schemeClr val="tx1"/>
                          </a:solidFill>
                          <a:effectLst/>
                          <a:latin typeface="+mn-lt"/>
                          <a:ea typeface="+mn-ea"/>
                          <a:cs typeface="+mn-cs"/>
                        </a:rPr>
                        <a:t>%</a:t>
                      </a:r>
                      <a:endParaRPr lang="en-ZA" sz="1800" b="1" u="none" strike="noStrike" kern="1200" dirty="0">
                        <a:solidFill>
                          <a:schemeClr val="tx1"/>
                        </a:solidFill>
                        <a:effectLst/>
                        <a:latin typeface="+mn-lt"/>
                        <a:ea typeface="+mn-ea"/>
                        <a:cs typeface="+mn-cs"/>
                      </a:endParaRPr>
                    </a:p>
                  </a:txBody>
                  <a:tcPr marL="0" marR="0" marT="0" marB="0" anchor="ctr">
                    <a:solidFill>
                      <a:schemeClr val="bg2">
                        <a:lumMod val="90000"/>
                      </a:schemeClr>
                    </a:solidFill>
                  </a:tcPr>
                </a:tc>
                <a:tc>
                  <a:txBody>
                    <a:bodyPr/>
                    <a:lstStyle/>
                    <a:p>
                      <a:pPr algn="ctr" fontAlgn="b"/>
                      <a:r>
                        <a:rPr lang="en-ZA" sz="1800" b="1" u="none" strike="noStrike" dirty="0">
                          <a:effectLst/>
                          <a:latin typeface="+mn-lt"/>
                        </a:rPr>
                        <a:t>Registered</a:t>
                      </a:r>
                      <a:endParaRPr lang="en-ZA" sz="1800" b="1" i="0" u="none" strike="noStrike" dirty="0">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ZA" sz="1800" b="1" u="none" strike="noStrike">
                          <a:effectLst/>
                          <a:latin typeface="+mn-lt"/>
                        </a:rPr>
                        <a:t>Non-Compliant</a:t>
                      </a:r>
                      <a:endParaRPr lang="en-ZA" sz="1800" b="1" i="0" u="none" strike="noStrike">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ZA" sz="1800" b="1" u="none" strike="noStrike" dirty="0">
                          <a:effectLst/>
                          <a:latin typeface="+mn-lt"/>
                        </a:rPr>
                        <a:t>Compliant</a:t>
                      </a:r>
                      <a:endParaRPr lang="en-ZA" sz="1800" b="1" i="0" u="none" strike="noStrike" dirty="0">
                        <a:solidFill>
                          <a:srgbClr val="000000"/>
                        </a:solidFill>
                        <a:effectLst/>
                        <a:latin typeface="+mn-lt"/>
                      </a:endParaRPr>
                    </a:p>
                  </a:txBody>
                  <a:tcPr marL="0" marR="0" marT="0" marB="0" anchor="ctr">
                    <a:solidFill>
                      <a:schemeClr val="bg2">
                        <a:lumMod val="90000"/>
                      </a:schemeClr>
                    </a:solidFill>
                  </a:tcPr>
                </a:tc>
                <a:extLst>
                  <a:ext uri="{0D108BD9-81ED-4DB2-BD59-A6C34878D82A}">
                    <a16:rowId xmlns:a16="http://schemas.microsoft.com/office/drawing/2014/main" xmlns="" val="2932676245"/>
                  </a:ext>
                </a:extLst>
              </a:tr>
              <a:tr h="410639">
                <a:tc>
                  <a:txBody>
                    <a:bodyPr/>
                    <a:lstStyle/>
                    <a:p>
                      <a:pPr algn="l" fontAlgn="b"/>
                      <a:r>
                        <a:rPr lang="en-ZA" sz="1800" u="none" strike="noStrike" dirty="0">
                          <a:effectLst/>
                          <a:latin typeface="+mn-lt"/>
                        </a:rPr>
                        <a:t>Social Services</a:t>
                      </a:r>
                      <a:endParaRPr lang="en-ZA" sz="1800" b="0" i="0" u="none" strike="noStrike" dirty="0">
                        <a:solidFill>
                          <a:srgbClr val="000000"/>
                        </a:solidFill>
                        <a:effectLst/>
                        <a:latin typeface="+mn-lt"/>
                      </a:endParaRPr>
                    </a:p>
                  </a:txBody>
                  <a:tcPr marL="0" marR="0" marT="0" marB="0" anchor="ctr">
                    <a:solidFill>
                      <a:schemeClr val="bg2">
                        <a:lumMod val="9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ZA" sz="1800" b="0" i="0" u="none" strike="noStrike" dirty="0" smtClean="0">
                          <a:solidFill>
                            <a:srgbClr val="000000"/>
                          </a:solidFill>
                          <a:effectLst/>
                          <a:latin typeface="+mn-lt"/>
                        </a:rPr>
                        <a:t>39.0</a:t>
                      </a:r>
                      <a:endParaRPr lang="en-ZA" sz="1800" b="0" i="0" u="none" strike="noStrike" dirty="0" smtClean="0">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ZA" sz="1800" u="none" strike="noStrike">
                          <a:effectLst/>
                          <a:latin typeface="+mn-lt"/>
                        </a:rPr>
                        <a:t>86 062</a:t>
                      </a:r>
                      <a:endParaRPr lang="en-ZA" sz="1800" b="0" i="0" u="none" strike="noStrike">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ZA" sz="1800" u="none" strike="noStrike" dirty="0">
                          <a:effectLst/>
                          <a:latin typeface="+mn-lt"/>
                        </a:rPr>
                        <a:t>55 285</a:t>
                      </a:r>
                      <a:endParaRPr lang="en-ZA" sz="1800" b="0" i="0" u="none" strike="noStrike" dirty="0">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ZA" sz="1800" u="none" strike="noStrike" dirty="0">
                          <a:effectLst/>
                          <a:latin typeface="+mn-lt"/>
                        </a:rPr>
                        <a:t>22 402</a:t>
                      </a:r>
                      <a:endParaRPr lang="en-ZA" sz="1800" b="0" i="0" u="none" strike="noStrike" dirty="0">
                        <a:solidFill>
                          <a:srgbClr val="000000"/>
                        </a:solidFill>
                        <a:effectLst/>
                        <a:latin typeface="+mn-lt"/>
                      </a:endParaRPr>
                    </a:p>
                  </a:txBody>
                  <a:tcPr marL="0" marR="0" marT="0" marB="0" anchor="ctr">
                    <a:solidFill>
                      <a:schemeClr val="bg2">
                        <a:lumMod val="90000"/>
                      </a:schemeClr>
                    </a:solidFill>
                  </a:tcPr>
                </a:tc>
                <a:extLst>
                  <a:ext uri="{0D108BD9-81ED-4DB2-BD59-A6C34878D82A}">
                    <a16:rowId xmlns:a16="http://schemas.microsoft.com/office/drawing/2014/main" xmlns="" val="3836053784"/>
                  </a:ext>
                </a:extLst>
              </a:tr>
              <a:tr h="536538">
                <a:tc>
                  <a:txBody>
                    <a:bodyPr/>
                    <a:lstStyle/>
                    <a:p>
                      <a:pPr algn="l" fontAlgn="b"/>
                      <a:r>
                        <a:rPr lang="en-ZA" sz="1800" u="none" strike="noStrike" dirty="0">
                          <a:effectLst/>
                          <a:latin typeface="+mn-lt"/>
                        </a:rPr>
                        <a:t>Development and Housing</a:t>
                      </a:r>
                      <a:endParaRPr lang="en-ZA" sz="1800" b="0" i="0" u="none" strike="noStrike" dirty="0">
                        <a:solidFill>
                          <a:srgbClr val="000000"/>
                        </a:solidFill>
                        <a:effectLst/>
                        <a:latin typeface="+mn-lt"/>
                      </a:endParaRPr>
                    </a:p>
                  </a:txBody>
                  <a:tcPr marL="0" marR="0" marT="0" marB="0" anchor="ctr">
                    <a:solidFill>
                      <a:schemeClr val="bg2">
                        <a:lumMod val="9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ZA" sz="1800" b="0" i="0" u="none" strike="noStrike" dirty="0" smtClean="0">
                          <a:solidFill>
                            <a:srgbClr val="000000"/>
                          </a:solidFill>
                          <a:effectLst/>
                          <a:latin typeface="+mn-lt"/>
                        </a:rPr>
                        <a:t>22.4</a:t>
                      </a:r>
                      <a:endParaRPr lang="en-ZA" sz="1800" b="0" i="0" u="none" strike="noStrike" dirty="0" smtClean="0">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ZA" sz="1800" u="none" strike="noStrike" dirty="0">
                          <a:effectLst/>
                          <a:latin typeface="+mn-lt"/>
                        </a:rPr>
                        <a:t>59 642</a:t>
                      </a:r>
                      <a:endParaRPr lang="en-ZA" sz="1800" b="0" i="0" u="none" strike="noStrike" dirty="0">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ZA" sz="1800" u="none" strike="noStrike" dirty="0">
                          <a:effectLst/>
                          <a:latin typeface="+mn-lt"/>
                        </a:rPr>
                        <a:t>35 619</a:t>
                      </a:r>
                      <a:endParaRPr lang="en-ZA" sz="1800" b="0" i="0" u="none" strike="noStrike" dirty="0">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ZA" sz="1800" u="none" strike="noStrike" dirty="0">
                          <a:effectLst/>
                          <a:latin typeface="+mn-lt"/>
                        </a:rPr>
                        <a:t>13 050</a:t>
                      </a:r>
                      <a:endParaRPr lang="en-ZA" sz="1800" b="0" i="0" u="none" strike="noStrike" dirty="0">
                        <a:solidFill>
                          <a:srgbClr val="000000"/>
                        </a:solidFill>
                        <a:effectLst/>
                        <a:latin typeface="+mn-lt"/>
                      </a:endParaRPr>
                    </a:p>
                  </a:txBody>
                  <a:tcPr marL="0" marR="0" marT="0" marB="0" anchor="ctr">
                    <a:solidFill>
                      <a:schemeClr val="bg2">
                        <a:lumMod val="90000"/>
                      </a:schemeClr>
                    </a:solidFill>
                  </a:tcPr>
                </a:tc>
              </a:tr>
              <a:tr h="536538">
                <a:tc>
                  <a:txBody>
                    <a:bodyPr/>
                    <a:lstStyle/>
                    <a:p>
                      <a:pPr algn="l" fontAlgn="b"/>
                      <a:r>
                        <a:rPr lang="en-ZA" sz="1800" u="none" strike="noStrike" dirty="0">
                          <a:effectLst/>
                          <a:latin typeface="+mn-lt"/>
                        </a:rPr>
                        <a:t>Religion</a:t>
                      </a:r>
                      <a:endParaRPr lang="en-ZA" sz="1800" b="0" i="0" u="none" strike="noStrike" dirty="0">
                        <a:solidFill>
                          <a:srgbClr val="000000"/>
                        </a:solidFill>
                        <a:effectLst/>
                        <a:latin typeface="+mn-lt"/>
                      </a:endParaRPr>
                    </a:p>
                  </a:txBody>
                  <a:tcPr marL="0" marR="0" marT="0" marB="0" anchor="ctr">
                    <a:solidFill>
                      <a:schemeClr val="bg2">
                        <a:lumMod val="9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ZA" sz="1800" b="0" i="0" u="none" strike="noStrike" dirty="0" smtClean="0">
                          <a:solidFill>
                            <a:srgbClr val="000000"/>
                          </a:solidFill>
                          <a:effectLst/>
                          <a:latin typeface="+mn-lt"/>
                        </a:rPr>
                        <a:t>13.5</a:t>
                      </a:r>
                      <a:endParaRPr lang="en-ZA" sz="1800" b="0" i="0" u="none" strike="noStrike" dirty="0" smtClean="0">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ZA" sz="1800" u="none" strike="noStrike" dirty="0">
                          <a:effectLst/>
                          <a:latin typeface="+mn-lt"/>
                        </a:rPr>
                        <a:t>32 809</a:t>
                      </a:r>
                      <a:endParaRPr lang="en-ZA" sz="1800" b="0" i="0" u="none" strike="noStrike" dirty="0">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ZA" sz="1800" u="none" strike="noStrike" dirty="0">
                          <a:effectLst/>
                          <a:latin typeface="+mn-lt"/>
                        </a:rPr>
                        <a:t>20 918</a:t>
                      </a:r>
                      <a:endParaRPr lang="en-ZA" sz="1800" b="0" i="0" u="none" strike="noStrike" dirty="0">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ZA" sz="1800" u="none" strike="noStrike" dirty="0">
                          <a:effectLst/>
                          <a:latin typeface="+mn-lt"/>
                        </a:rPr>
                        <a:t>7 757</a:t>
                      </a:r>
                      <a:endParaRPr lang="en-ZA" sz="1800" b="0" i="0" u="none" strike="noStrike" dirty="0">
                        <a:solidFill>
                          <a:srgbClr val="000000"/>
                        </a:solidFill>
                        <a:effectLst/>
                        <a:latin typeface="+mn-lt"/>
                      </a:endParaRPr>
                    </a:p>
                  </a:txBody>
                  <a:tcPr marL="0" marR="0" marT="0" marB="0" anchor="ctr">
                    <a:solidFill>
                      <a:schemeClr val="bg2">
                        <a:lumMod val="90000"/>
                      </a:schemeClr>
                    </a:solidFill>
                  </a:tcPr>
                </a:tc>
              </a:tr>
              <a:tr h="536538">
                <a:tc>
                  <a:txBody>
                    <a:bodyPr/>
                    <a:lstStyle/>
                    <a:p>
                      <a:pPr algn="l" fontAlgn="b"/>
                      <a:r>
                        <a:rPr lang="en-ZA" sz="1800" u="none" strike="noStrike" dirty="0">
                          <a:effectLst/>
                          <a:latin typeface="+mn-lt"/>
                        </a:rPr>
                        <a:t>Culture and Recreation</a:t>
                      </a:r>
                      <a:endParaRPr lang="en-ZA" sz="1800" b="0" i="0" u="none" strike="noStrike" dirty="0">
                        <a:solidFill>
                          <a:srgbClr val="000000"/>
                        </a:solidFill>
                        <a:effectLst/>
                        <a:latin typeface="+mn-lt"/>
                      </a:endParaRPr>
                    </a:p>
                  </a:txBody>
                  <a:tcPr marL="0" marR="0" marT="0" marB="0" anchor="ctr">
                    <a:solidFill>
                      <a:schemeClr val="bg2">
                        <a:lumMod val="9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ZA" sz="1800" b="0" i="0" u="none" strike="noStrike" dirty="0" smtClean="0">
                          <a:solidFill>
                            <a:srgbClr val="000000"/>
                          </a:solidFill>
                          <a:effectLst/>
                          <a:latin typeface="+mn-lt"/>
                        </a:rPr>
                        <a:t>7.4</a:t>
                      </a:r>
                      <a:endParaRPr lang="en-ZA" sz="1800" b="0" i="0" u="none" strike="noStrike" dirty="0" smtClean="0">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ZA" sz="1800" u="none" strike="noStrike" dirty="0">
                          <a:effectLst/>
                          <a:latin typeface="+mn-lt"/>
                        </a:rPr>
                        <a:t>16 963</a:t>
                      </a:r>
                      <a:endParaRPr lang="en-ZA" sz="1800" b="0" i="0" u="none" strike="noStrike" dirty="0">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ZA" sz="1800" u="none" strike="noStrike" dirty="0">
                          <a:effectLst/>
                          <a:latin typeface="+mn-lt"/>
                        </a:rPr>
                        <a:t>10 395</a:t>
                      </a:r>
                      <a:endParaRPr lang="en-ZA" sz="1800" b="0" i="0" u="none" strike="noStrike" dirty="0">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ZA" sz="1800" u="none" strike="noStrike" dirty="0">
                          <a:effectLst/>
                          <a:latin typeface="+mn-lt"/>
                        </a:rPr>
                        <a:t>3 528</a:t>
                      </a:r>
                      <a:endParaRPr lang="en-ZA" sz="1800" b="0" i="0" u="none" strike="noStrike" dirty="0">
                        <a:solidFill>
                          <a:srgbClr val="000000"/>
                        </a:solidFill>
                        <a:effectLst/>
                        <a:latin typeface="+mn-lt"/>
                      </a:endParaRPr>
                    </a:p>
                  </a:txBody>
                  <a:tcPr marL="0" marR="0" marT="0" marB="0" anchor="ctr">
                    <a:solidFill>
                      <a:schemeClr val="bg2">
                        <a:lumMod val="90000"/>
                      </a:schemeClr>
                    </a:solidFill>
                  </a:tcPr>
                </a:tc>
                <a:extLst>
                  <a:ext uri="{0D108BD9-81ED-4DB2-BD59-A6C34878D82A}">
                    <a16:rowId xmlns:a16="http://schemas.microsoft.com/office/drawing/2014/main" xmlns="" val="2295269844"/>
                  </a:ext>
                </a:extLst>
              </a:tr>
              <a:tr h="536538">
                <a:tc>
                  <a:txBody>
                    <a:bodyPr/>
                    <a:lstStyle/>
                    <a:p>
                      <a:pPr algn="l" fontAlgn="b"/>
                      <a:r>
                        <a:rPr lang="en-ZA" sz="1800" u="none" strike="noStrike" dirty="0">
                          <a:effectLst/>
                          <a:latin typeface="+mn-lt"/>
                        </a:rPr>
                        <a:t>Education and Research</a:t>
                      </a:r>
                      <a:endParaRPr lang="en-ZA" sz="1800" b="0" i="0" u="none" strike="noStrike" dirty="0">
                        <a:solidFill>
                          <a:srgbClr val="000000"/>
                        </a:solidFill>
                        <a:effectLst/>
                        <a:latin typeface="+mn-lt"/>
                      </a:endParaRPr>
                    </a:p>
                  </a:txBody>
                  <a:tcPr marL="0" marR="0" marT="0" marB="0" anchor="ctr">
                    <a:solidFill>
                      <a:schemeClr val="bg2">
                        <a:lumMod val="9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ZA" sz="1800" b="0" i="0" u="none" strike="noStrike" dirty="0" smtClean="0">
                          <a:solidFill>
                            <a:srgbClr val="000000"/>
                          </a:solidFill>
                          <a:effectLst/>
                          <a:latin typeface="+mn-lt"/>
                        </a:rPr>
                        <a:t>5.9</a:t>
                      </a:r>
                      <a:endParaRPr lang="en-ZA" sz="1800" b="0" i="0" u="none" strike="noStrike" dirty="0" smtClean="0">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ZA" sz="1800" u="none" strike="noStrike" dirty="0">
                          <a:effectLst/>
                          <a:latin typeface="+mn-lt"/>
                        </a:rPr>
                        <a:t>11 261</a:t>
                      </a:r>
                      <a:endParaRPr lang="en-ZA" sz="1800" b="0" i="0" u="none" strike="noStrike" dirty="0">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ZA" sz="1800" u="none" strike="noStrike" dirty="0">
                          <a:effectLst/>
                          <a:latin typeface="+mn-lt"/>
                        </a:rPr>
                        <a:t>8 254</a:t>
                      </a:r>
                      <a:endParaRPr lang="en-ZA" sz="1800" b="0" i="0" u="none" strike="noStrike" dirty="0">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ZA" sz="1800" u="none" strike="noStrike" dirty="0">
                          <a:effectLst/>
                          <a:latin typeface="+mn-lt"/>
                        </a:rPr>
                        <a:t>2 528</a:t>
                      </a:r>
                      <a:endParaRPr lang="en-ZA" sz="1800" b="0" i="0" u="none" strike="noStrike" dirty="0">
                        <a:solidFill>
                          <a:srgbClr val="000000"/>
                        </a:solidFill>
                        <a:effectLst/>
                        <a:latin typeface="+mn-lt"/>
                      </a:endParaRPr>
                    </a:p>
                  </a:txBody>
                  <a:tcPr marL="0" marR="0" marT="0" marB="0" anchor="ctr">
                    <a:solidFill>
                      <a:schemeClr val="bg2">
                        <a:lumMod val="90000"/>
                      </a:schemeClr>
                    </a:solidFill>
                  </a:tcPr>
                </a:tc>
                <a:extLst>
                  <a:ext uri="{0D108BD9-81ED-4DB2-BD59-A6C34878D82A}">
                    <a16:rowId xmlns:a16="http://schemas.microsoft.com/office/drawing/2014/main" xmlns="" val="498417611"/>
                  </a:ext>
                </a:extLst>
              </a:tr>
              <a:tr h="314378">
                <a:tc>
                  <a:txBody>
                    <a:bodyPr/>
                    <a:lstStyle/>
                    <a:p>
                      <a:pPr algn="l" fontAlgn="b"/>
                      <a:r>
                        <a:rPr lang="en-ZA" sz="1800" u="none" strike="noStrike" dirty="0">
                          <a:effectLst/>
                          <a:latin typeface="+mn-lt"/>
                        </a:rPr>
                        <a:t>Health</a:t>
                      </a:r>
                      <a:endParaRPr lang="en-ZA" sz="1800" b="0" i="0" u="none" strike="noStrike" dirty="0">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ZA" sz="1800" b="0" i="0" u="none" strike="noStrike" dirty="0" smtClean="0">
                          <a:solidFill>
                            <a:srgbClr val="000000"/>
                          </a:solidFill>
                          <a:effectLst/>
                          <a:latin typeface="+mn-lt"/>
                        </a:rPr>
                        <a:t>6.5</a:t>
                      </a:r>
                      <a:endParaRPr lang="en-ZA" sz="1800" b="0" i="0" u="none" strike="noStrike" dirty="0">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ZA" sz="1800" u="none" strike="noStrike" dirty="0">
                          <a:effectLst/>
                          <a:latin typeface="+mn-lt"/>
                        </a:rPr>
                        <a:t>14 379</a:t>
                      </a:r>
                      <a:endParaRPr lang="en-ZA" sz="1800" b="0" i="0" u="none" strike="noStrike" dirty="0">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ZA" sz="1800" u="none" strike="noStrike" dirty="0">
                          <a:effectLst/>
                          <a:latin typeface="+mn-lt"/>
                        </a:rPr>
                        <a:t>11 104</a:t>
                      </a:r>
                      <a:endParaRPr lang="en-ZA" sz="1800" b="0" i="0" u="none" strike="noStrike" dirty="0">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ZA" sz="1800" u="none" strike="noStrike" dirty="0">
                          <a:effectLst/>
                          <a:latin typeface="+mn-lt"/>
                        </a:rPr>
                        <a:t>2 567</a:t>
                      </a:r>
                      <a:endParaRPr lang="en-ZA" sz="1800" b="0" i="0" u="none" strike="noStrike" dirty="0">
                        <a:solidFill>
                          <a:srgbClr val="000000"/>
                        </a:solidFill>
                        <a:effectLst/>
                        <a:latin typeface="+mn-lt"/>
                      </a:endParaRPr>
                    </a:p>
                  </a:txBody>
                  <a:tcPr marL="0" marR="0" marT="0" marB="0" anchor="ctr">
                    <a:solidFill>
                      <a:schemeClr val="bg2">
                        <a:lumMod val="90000"/>
                      </a:schemeClr>
                    </a:solidFill>
                  </a:tcPr>
                </a:tc>
                <a:extLst>
                  <a:ext uri="{0D108BD9-81ED-4DB2-BD59-A6C34878D82A}">
                    <a16:rowId xmlns:a16="http://schemas.microsoft.com/office/drawing/2014/main" xmlns="" val="3682696746"/>
                  </a:ext>
                </a:extLst>
              </a:tr>
              <a:tr h="536538">
                <a:tc>
                  <a:txBody>
                    <a:bodyPr/>
                    <a:lstStyle/>
                    <a:p>
                      <a:pPr algn="l" fontAlgn="b"/>
                      <a:r>
                        <a:rPr lang="en-ZA" sz="1800" u="none" strike="noStrike" dirty="0">
                          <a:effectLst/>
                          <a:latin typeface="+mn-lt"/>
                        </a:rPr>
                        <a:t>Law, </a:t>
                      </a:r>
                      <a:r>
                        <a:rPr lang="en-ZA" sz="1800" u="none" strike="noStrike" dirty="0" smtClean="0">
                          <a:effectLst/>
                          <a:latin typeface="+mn-lt"/>
                        </a:rPr>
                        <a:t>Advocacy</a:t>
                      </a:r>
                      <a:endParaRPr lang="en-ZA" sz="1800" b="0" i="0" u="none" strike="noStrike" dirty="0">
                        <a:solidFill>
                          <a:srgbClr val="000000"/>
                        </a:solidFill>
                        <a:effectLst/>
                        <a:latin typeface="+mn-lt"/>
                      </a:endParaRPr>
                    </a:p>
                  </a:txBody>
                  <a:tcPr marL="0" marR="0" marT="0" marB="0" anchor="ctr">
                    <a:solidFill>
                      <a:schemeClr val="bg2">
                        <a:lumMod val="9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ZA" sz="1800" b="0" i="0" u="none" strike="noStrike" dirty="0" smtClean="0">
                          <a:solidFill>
                            <a:srgbClr val="000000"/>
                          </a:solidFill>
                          <a:effectLst/>
                          <a:latin typeface="+mn-lt"/>
                        </a:rPr>
                        <a:t>2.3</a:t>
                      </a:r>
                      <a:endParaRPr lang="en-ZA" sz="1800" b="0" i="0" u="none" strike="noStrike" dirty="0" smtClean="0">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ZA" sz="1800" u="none" strike="noStrike">
                          <a:effectLst/>
                          <a:latin typeface="+mn-lt"/>
                        </a:rPr>
                        <a:t>5 099</a:t>
                      </a:r>
                      <a:endParaRPr lang="en-ZA" sz="1800" b="0" i="0" u="none" strike="noStrike">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ZA" sz="1800" u="none" strike="noStrike" dirty="0">
                          <a:effectLst/>
                          <a:latin typeface="+mn-lt"/>
                        </a:rPr>
                        <a:t>3 565</a:t>
                      </a:r>
                      <a:endParaRPr lang="en-ZA" sz="1800" b="0" i="0" u="none" strike="noStrike" dirty="0">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ZA" sz="1800" u="none" strike="noStrike" dirty="0">
                          <a:effectLst/>
                          <a:latin typeface="+mn-lt"/>
                        </a:rPr>
                        <a:t>1 087</a:t>
                      </a:r>
                      <a:endParaRPr lang="en-ZA" sz="1800" b="0" i="0" u="none" strike="noStrike" dirty="0">
                        <a:solidFill>
                          <a:srgbClr val="000000"/>
                        </a:solidFill>
                        <a:effectLst/>
                        <a:latin typeface="+mn-lt"/>
                      </a:endParaRPr>
                    </a:p>
                  </a:txBody>
                  <a:tcPr marL="0" marR="0" marT="0" marB="0" anchor="ctr">
                    <a:solidFill>
                      <a:schemeClr val="bg2">
                        <a:lumMod val="90000"/>
                      </a:schemeClr>
                    </a:solidFill>
                  </a:tcPr>
                </a:tc>
                <a:extLst>
                  <a:ext uri="{0D108BD9-81ED-4DB2-BD59-A6C34878D82A}">
                    <a16:rowId xmlns:a16="http://schemas.microsoft.com/office/drawing/2014/main" xmlns="" val="3602535882"/>
                  </a:ext>
                </a:extLst>
              </a:tr>
              <a:tr h="314378">
                <a:tc>
                  <a:txBody>
                    <a:bodyPr/>
                    <a:lstStyle/>
                    <a:p>
                      <a:pPr algn="l" fontAlgn="b"/>
                      <a:r>
                        <a:rPr lang="en-ZA" sz="1800" u="none" strike="noStrike" dirty="0">
                          <a:effectLst/>
                          <a:latin typeface="+mn-lt"/>
                        </a:rPr>
                        <a:t>Environment</a:t>
                      </a:r>
                      <a:endParaRPr lang="en-ZA" sz="1800" b="0" i="0" u="none" strike="noStrike" dirty="0">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ZA" sz="1800" b="0" i="0" u="none" strike="noStrike" dirty="0" smtClean="0">
                          <a:solidFill>
                            <a:srgbClr val="000000"/>
                          </a:solidFill>
                          <a:effectLst/>
                          <a:latin typeface="+mn-lt"/>
                        </a:rPr>
                        <a:t>1.1</a:t>
                      </a:r>
                      <a:endParaRPr lang="en-ZA" sz="1800" b="0" i="0" u="none" strike="noStrike" dirty="0">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ZA" sz="1800" u="none" strike="noStrike" dirty="0">
                          <a:effectLst/>
                          <a:latin typeface="+mn-lt"/>
                        </a:rPr>
                        <a:t>2 408</a:t>
                      </a:r>
                      <a:endParaRPr lang="en-ZA" sz="1800" b="0" i="0" u="none" strike="noStrike" dirty="0">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ZA" sz="1800" u="none" strike="noStrike" dirty="0">
                          <a:effectLst/>
                          <a:latin typeface="+mn-lt"/>
                        </a:rPr>
                        <a:t>1 651</a:t>
                      </a:r>
                      <a:endParaRPr lang="en-ZA" sz="1800" b="0" i="0" u="none" strike="noStrike" dirty="0">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ZA" sz="1800" u="none" strike="noStrike" dirty="0">
                          <a:effectLst/>
                          <a:latin typeface="+mn-lt"/>
                        </a:rPr>
                        <a:t>526</a:t>
                      </a:r>
                      <a:endParaRPr lang="en-ZA" sz="1800" b="0" i="0" u="none" strike="noStrike" dirty="0">
                        <a:solidFill>
                          <a:srgbClr val="000000"/>
                        </a:solidFill>
                        <a:effectLst/>
                        <a:latin typeface="+mn-lt"/>
                      </a:endParaRPr>
                    </a:p>
                  </a:txBody>
                  <a:tcPr marL="0" marR="0" marT="0" marB="0" anchor="ctr">
                    <a:solidFill>
                      <a:schemeClr val="bg2">
                        <a:lumMod val="90000"/>
                      </a:schemeClr>
                    </a:solidFill>
                  </a:tcPr>
                </a:tc>
                <a:extLst>
                  <a:ext uri="{0D108BD9-81ED-4DB2-BD59-A6C34878D82A}">
                    <a16:rowId xmlns:a16="http://schemas.microsoft.com/office/drawing/2014/main" xmlns="" val="210471297"/>
                  </a:ext>
                </a:extLst>
              </a:tr>
              <a:tr h="314378">
                <a:tc>
                  <a:txBody>
                    <a:bodyPr/>
                    <a:lstStyle/>
                    <a:p>
                      <a:pPr algn="l" fontAlgn="b"/>
                      <a:r>
                        <a:rPr lang="en-ZA" sz="1800" u="none" strike="noStrike" dirty="0">
                          <a:effectLst/>
                          <a:latin typeface="+mn-lt"/>
                        </a:rPr>
                        <a:t>International</a:t>
                      </a:r>
                      <a:endParaRPr lang="en-ZA" sz="1800" b="0" i="0" u="none" strike="noStrike" dirty="0">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ZA" sz="1800" b="0" i="0" u="none" strike="noStrike" dirty="0" smtClean="0">
                          <a:solidFill>
                            <a:srgbClr val="000000"/>
                          </a:solidFill>
                          <a:effectLst/>
                          <a:latin typeface="+mn-lt"/>
                        </a:rPr>
                        <a:t>0.1</a:t>
                      </a:r>
                      <a:endParaRPr lang="en-ZA" sz="1800" b="0" i="0" u="none" strike="noStrike" dirty="0">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ZA" sz="1800" u="none" strike="noStrike">
                          <a:effectLst/>
                          <a:latin typeface="+mn-lt"/>
                        </a:rPr>
                        <a:t>103</a:t>
                      </a:r>
                      <a:endParaRPr lang="en-ZA" sz="1800" b="0" i="0" u="none" strike="noStrike">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ZA" sz="1800" u="none" strike="noStrike">
                          <a:effectLst/>
                          <a:latin typeface="+mn-lt"/>
                        </a:rPr>
                        <a:t>77</a:t>
                      </a:r>
                      <a:endParaRPr lang="en-ZA" sz="1800" b="0" i="0" u="none" strike="noStrike">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ZA" sz="1800" u="none" strike="noStrike" dirty="0">
                          <a:effectLst/>
                          <a:latin typeface="+mn-lt"/>
                        </a:rPr>
                        <a:t>19</a:t>
                      </a:r>
                      <a:endParaRPr lang="en-ZA" sz="1800" b="0" i="0" u="none" strike="noStrike" dirty="0">
                        <a:solidFill>
                          <a:srgbClr val="000000"/>
                        </a:solidFill>
                        <a:effectLst/>
                        <a:latin typeface="+mn-lt"/>
                      </a:endParaRPr>
                    </a:p>
                  </a:txBody>
                  <a:tcPr marL="0" marR="0" marT="0" marB="0" anchor="ctr">
                    <a:solidFill>
                      <a:schemeClr val="bg2">
                        <a:lumMod val="90000"/>
                      </a:schemeClr>
                    </a:solidFill>
                  </a:tcPr>
                </a:tc>
                <a:extLst>
                  <a:ext uri="{0D108BD9-81ED-4DB2-BD59-A6C34878D82A}">
                    <a16:rowId xmlns:a16="http://schemas.microsoft.com/office/drawing/2014/main" xmlns="" val="3146313177"/>
                  </a:ext>
                </a:extLst>
              </a:tr>
              <a:tr h="536538">
                <a:tc>
                  <a:txBody>
                    <a:bodyPr/>
                    <a:lstStyle/>
                    <a:p>
                      <a:pPr algn="l" fontAlgn="b"/>
                      <a:r>
                        <a:rPr lang="en-US" sz="1800" u="none" strike="noStrike" dirty="0">
                          <a:effectLst/>
                          <a:latin typeface="+mn-lt"/>
                        </a:rPr>
                        <a:t>Business and Professional Associations</a:t>
                      </a:r>
                      <a:r>
                        <a:rPr lang="en-US" sz="1800" u="none" strike="noStrike" dirty="0" smtClean="0">
                          <a:effectLst/>
                          <a:latin typeface="+mn-lt"/>
                        </a:rPr>
                        <a:t>,</a:t>
                      </a:r>
                      <a:endParaRPr lang="en-US" sz="1800" b="0" i="0" u="none" strike="noStrike" dirty="0">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US" sz="1800" b="0" i="0" u="none" strike="noStrike" dirty="0" smtClean="0">
                          <a:solidFill>
                            <a:srgbClr val="000000"/>
                          </a:solidFill>
                          <a:effectLst/>
                          <a:latin typeface="+mn-lt"/>
                        </a:rPr>
                        <a:t>1.0</a:t>
                      </a:r>
                      <a:endParaRPr lang="en-US" sz="1800" b="0" i="0" u="none" strike="noStrike" dirty="0">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ZA" sz="1800" u="none" strike="noStrike" dirty="0">
                          <a:effectLst/>
                          <a:latin typeface="+mn-lt"/>
                        </a:rPr>
                        <a:t>2 657</a:t>
                      </a:r>
                      <a:endParaRPr lang="en-ZA" sz="1800" b="0" i="0" u="none" strike="noStrike" dirty="0">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ZA" sz="1800" u="none" strike="noStrike" dirty="0">
                          <a:effectLst/>
                          <a:latin typeface="+mn-lt"/>
                        </a:rPr>
                        <a:t>1 584</a:t>
                      </a:r>
                      <a:endParaRPr lang="en-ZA" sz="1800" b="0" i="0" u="none" strike="noStrike" dirty="0">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ZA" sz="1800" u="none" strike="noStrike" dirty="0">
                          <a:effectLst/>
                          <a:latin typeface="+mn-lt"/>
                        </a:rPr>
                        <a:t>644</a:t>
                      </a:r>
                      <a:endParaRPr lang="en-ZA" sz="1800" b="0" i="0" u="none" strike="noStrike" dirty="0">
                        <a:solidFill>
                          <a:srgbClr val="000000"/>
                        </a:solidFill>
                        <a:effectLst/>
                        <a:latin typeface="+mn-lt"/>
                      </a:endParaRPr>
                    </a:p>
                  </a:txBody>
                  <a:tcPr marL="0" marR="0" marT="0" marB="0" anchor="ctr">
                    <a:solidFill>
                      <a:schemeClr val="bg2">
                        <a:lumMod val="90000"/>
                      </a:schemeClr>
                    </a:solidFill>
                  </a:tcPr>
                </a:tc>
                <a:extLst>
                  <a:ext uri="{0D108BD9-81ED-4DB2-BD59-A6C34878D82A}">
                    <a16:rowId xmlns:a16="http://schemas.microsoft.com/office/drawing/2014/main" xmlns="" val="1107417653"/>
                  </a:ext>
                </a:extLst>
              </a:tr>
              <a:tr h="628756">
                <a:tc>
                  <a:txBody>
                    <a:bodyPr/>
                    <a:lstStyle/>
                    <a:p>
                      <a:pPr algn="l" fontAlgn="b"/>
                      <a:r>
                        <a:rPr lang="en-US" sz="1800" u="none" strike="noStrike" dirty="0">
                          <a:effectLst/>
                          <a:latin typeface="+mn-lt"/>
                        </a:rPr>
                        <a:t>Philanthropic intermediaries and voluntarism promotion</a:t>
                      </a:r>
                      <a:endParaRPr lang="en-US" sz="1800" b="0" i="0" u="none" strike="noStrike" dirty="0">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US" sz="1800" b="0" i="0" u="none" strike="noStrike" dirty="0" smtClean="0">
                          <a:solidFill>
                            <a:srgbClr val="000000"/>
                          </a:solidFill>
                          <a:effectLst/>
                          <a:latin typeface="+mn-lt"/>
                        </a:rPr>
                        <a:t>0.9</a:t>
                      </a:r>
                      <a:endParaRPr lang="en-US" sz="1800" b="0" i="0" u="none" strike="noStrike" dirty="0">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ZA" sz="1800" u="none" strike="noStrike" dirty="0">
                          <a:effectLst/>
                          <a:latin typeface="+mn-lt"/>
                        </a:rPr>
                        <a:t>1 797</a:t>
                      </a:r>
                      <a:endParaRPr lang="en-ZA" sz="1800" b="0" i="0" u="none" strike="noStrike" dirty="0">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ZA" sz="1800" u="none" strike="noStrike" dirty="0">
                          <a:effectLst/>
                          <a:latin typeface="+mn-lt"/>
                        </a:rPr>
                        <a:t>1 305</a:t>
                      </a:r>
                      <a:endParaRPr lang="en-ZA" sz="1800" b="0" i="0" u="none" strike="noStrike" dirty="0">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ZA" sz="1800" u="none" strike="noStrike" dirty="0">
                          <a:effectLst/>
                          <a:latin typeface="+mn-lt"/>
                        </a:rPr>
                        <a:t>384</a:t>
                      </a:r>
                      <a:endParaRPr lang="en-ZA" sz="1800" b="0" i="0" u="none" strike="noStrike" dirty="0">
                        <a:solidFill>
                          <a:srgbClr val="000000"/>
                        </a:solidFill>
                        <a:effectLst/>
                        <a:latin typeface="+mn-lt"/>
                      </a:endParaRPr>
                    </a:p>
                  </a:txBody>
                  <a:tcPr marL="0" marR="0" marT="0" marB="0" anchor="ctr">
                    <a:solidFill>
                      <a:schemeClr val="bg2">
                        <a:lumMod val="90000"/>
                      </a:schemeClr>
                    </a:solidFill>
                  </a:tcPr>
                </a:tc>
                <a:extLst>
                  <a:ext uri="{0D108BD9-81ED-4DB2-BD59-A6C34878D82A}">
                    <a16:rowId xmlns:a16="http://schemas.microsoft.com/office/drawing/2014/main" xmlns="" val="2173720173"/>
                  </a:ext>
                </a:extLst>
              </a:tr>
              <a:tr h="314378">
                <a:tc>
                  <a:txBody>
                    <a:bodyPr/>
                    <a:lstStyle/>
                    <a:p>
                      <a:pPr algn="l" fontAlgn="b"/>
                      <a:r>
                        <a:rPr lang="en-ZA" sz="1800" b="1" u="none" strike="noStrike" dirty="0">
                          <a:effectLst/>
                          <a:latin typeface="+mn-lt"/>
                        </a:rPr>
                        <a:t>TOTAL</a:t>
                      </a:r>
                      <a:endParaRPr lang="en-ZA" sz="1800" b="1" i="0" u="none" strike="noStrike" dirty="0">
                        <a:solidFill>
                          <a:srgbClr val="000000"/>
                        </a:solidFill>
                        <a:effectLst/>
                        <a:latin typeface="+mn-lt"/>
                      </a:endParaRPr>
                    </a:p>
                  </a:txBody>
                  <a:tcPr marL="0" marR="0" marT="0" marB="0" anchor="ctr">
                    <a:solidFill>
                      <a:schemeClr val="bg2">
                        <a:lumMod val="90000"/>
                      </a:schemeClr>
                    </a:solidFill>
                  </a:tcPr>
                </a:tc>
                <a:tc>
                  <a:txBody>
                    <a:bodyPr/>
                    <a:lstStyle/>
                    <a:p>
                      <a:pPr algn="l" fontAlgn="b"/>
                      <a:endParaRPr lang="en-ZA" sz="1800" b="1" i="0" u="none" strike="noStrike" dirty="0">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ZA" sz="1800" b="1" u="none" strike="noStrike" dirty="0">
                          <a:effectLst/>
                          <a:latin typeface="+mn-lt"/>
                        </a:rPr>
                        <a:t>233 180</a:t>
                      </a:r>
                      <a:endParaRPr lang="en-ZA" sz="1800" b="1" i="0" u="none" strike="noStrike" dirty="0">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ZA" sz="1800" b="1" u="none" strike="noStrike" dirty="0">
                          <a:effectLst/>
                          <a:latin typeface="+mn-lt"/>
                        </a:rPr>
                        <a:t>149 757</a:t>
                      </a:r>
                      <a:endParaRPr lang="en-ZA" sz="1800" b="1" i="0" u="none" strike="noStrike" dirty="0">
                        <a:solidFill>
                          <a:srgbClr val="000000"/>
                        </a:solidFill>
                        <a:effectLst/>
                        <a:latin typeface="+mn-lt"/>
                      </a:endParaRPr>
                    </a:p>
                  </a:txBody>
                  <a:tcPr marL="0" marR="0" marT="0" marB="0" anchor="ctr">
                    <a:solidFill>
                      <a:schemeClr val="bg2">
                        <a:lumMod val="90000"/>
                      </a:schemeClr>
                    </a:solidFill>
                  </a:tcPr>
                </a:tc>
                <a:tc>
                  <a:txBody>
                    <a:bodyPr/>
                    <a:lstStyle/>
                    <a:p>
                      <a:pPr algn="ctr" fontAlgn="b"/>
                      <a:r>
                        <a:rPr lang="en-ZA" sz="1800" b="1" u="none" strike="noStrike" dirty="0">
                          <a:effectLst/>
                          <a:latin typeface="+mn-lt"/>
                        </a:rPr>
                        <a:t>54 492</a:t>
                      </a:r>
                      <a:endParaRPr lang="en-ZA" sz="1800" b="1" i="0" u="none" strike="noStrike" dirty="0">
                        <a:solidFill>
                          <a:srgbClr val="000000"/>
                        </a:solidFill>
                        <a:effectLst/>
                        <a:latin typeface="+mn-lt"/>
                      </a:endParaRPr>
                    </a:p>
                  </a:txBody>
                  <a:tcPr marL="0" marR="0" marT="0" marB="0" anchor="ctr">
                    <a:solidFill>
                      <a:schemeClr val="bg2">
                        <a:lumMod val="90000"/>
                      </a:schemeClr>
                    </a:solidFill>
                  </a:tcPr>
                </a:tc>
                <a:extLst>
                  <a:ext uri="{0D108BD9-81ED-4DB2-BD59-A6C34878D82A}">
                    <a16:rowId xmlns:a16="http://schemas.microsoft.com/office/drawing/2014/main" xmlns="" val="2313494138"/>
                  </a:ext>
                </a:extLst>
              </a:tr>
            </a:tbl>
          </a:graphicData>
        </a:graphic>
      </p:graphicFrame>
    </p:spTree>
    <p:extLst>
      <p:ext uri="{BB962C8B-B14F-4D97-AF65-F5344CB8AC3E}">
        <p14:creationId xmlns:p14="http://schemas.microsoft.com/office/powerpoint/2010/main" val="32839128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68F8BC16-581F-4356-B7B5-C58123E616E8}"/>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9" name="TextBox 8">
            <a:extLst>
              <a:ext uri="{FF2B5EF4-FFF2-40B4-BE49-F238E27FC236}">
                <a16:creationId xmlns:a16="http://schemas.microsoft.com/office/drawing/2014/main" xmlns="" id="{71344CF5-ECEF-481A-8FDA-A728E4D325EE}"/>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
        <p:nvSpPr>
          <p:cNvPr id="2" name="TextBox 1">
            <a:extLst>
              <a:ext uri="{FF2B5EF4-FFF2-40B4-BE49-F238E27FC236}">
                <a16:creationId xmlns:a16="http://schemas.microsoft.com/office/drawing/2014/main" xmlns="" id="{699397AA-EA5B-41BA-AEE2-CD1D4FF1F62C}"/>
              </a:ext>
            </a:extLst>
          </p:cNvPr>
          <p:cNvSpPr txBox="1"/>
          <p:nvPr/>
        </p:nvSpPr>
        <p:spPr>
          <a:xfrm>
            <a:off x="626165" y="112750"/>
            <a:ext cx="9512917" cy="646331"/>
          </a:xfrm>
          <a:prstGeom prst="rect">
            <a:avLst/>
          </a:prstGeom>
          <a:noFill/>
        </p:spPr>
        <p:txBody>
          <a:bodyPr wrap="square" rtlCol="0">
            <a:spAutoFit/>
          </a:bodyPr>
          <a:lstStyle/>
          <a:p>
            <a:r>
              <a:rPr lang="en-US" sz="3600" b="1" dirty="0">
                <a:latin typeface="+mj-lt"/>
                <a:ea typeface="+mj-ea"/>
                <a:cs typeface="+mj-cs"/>
              </a:rPr>
              <a:t>NATIONAL REGISTER BY PROVINCE</a:t>
            </a:r>
            <a:endParaRPr lang="en-ZA" sz="3600" b="1" dirty="0">
              <a:latin typeface="+mj-lt"/>
              <a:ea typeface="+mj-ea"/>
              <a:cs typeface="+mj-cs"/>
            </a:endParaRPr>
          </a:p>
        </p:txBody>
      </p:sp>
      <p:pic>
        <p:nvPicPr>
          <p:cNvPr id="3" name="Picture 2">
            <a:extLst>
              <a:ext uri="{FF2B5EF4-FFF2-40B4-BE49-F238E27FC236}">
                <a16:creationId xmlns:a16="http://schemas.microsoft.com/office/drawing/2014/main" xmlns="" id="{3F058716-5B6D-4E05-B856-37DE6B1C8016}"/>
              </a:ext>
            </a:extLst>
          </p:cNvPr>
          <p:cNvPicPr>
            <a:picLocks noChangeAspect="1"/>
          </p:cNvPicPr>
          <p:nvPr/>
        </p:nvPicPr>
        <p:blipFill>
          <a:blip r:embed="rId2"/>
          <a:stretch>
            <a:fillRect/>
          </a:stretch>
        </p:blipFill>
        <p:spPr>
          <a:xfrm>
            <a:off x="514350" y="1182459"/>
            <a:ext cx="11172825" cy="4740447"/>
          </a:xfrm>
          <a:prstGeom prst="rect">
            <a:avLst/>
          </a:prstGeom>
        </p:spPr>
      </p:pic>
    </p:spTree>
    <p:extLst>
      <p:ext uri="{BB962C8B-B14F-4D97-AF65-F5344CB8AC3E}">
        <p14:creationId xmlns:p14="http://schemas.microsoft.com/office/powerpoint/2010/main" val="15096169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302" y="276266"/>
            <a:ext cx="5294780" cy="1088651"/>
          </a:xfrm>
        </p:spPr>
        <p:txBody>
          <a:bodyPr>
            <a:noAutofit/>
          </a:bodyPr>
          <a:lstStyle/>
          <a:p>
            <a:r>
              <a:rPr lang="en-ZA" sz="3200" dirty="0" smtClean="0"/>
              <a:t>RESPONSIBILITY OF THE </a:t>
            </a:r>
            <a:br>
              <a:rPr lang="en-ZA" sz="3200" dirty="0" smtClean="0"/>
            </a:br>
            <a:r>
              <a:rPr lang="en-ZA" sz="3200" dirty="0" smtClean="0"/>
              <a:t>NPO DIRECTORATE</a:t>
            </a:r>
            <a:endParaRPr lang="en-ZA" sz="3200" dirty="0"/>
          </a:p>
        </p:txBody>
      </p:sp>
      <p:sp>
        <p:nvSpPr>
          <p:cNvPr id="3" name="Content Placeholder 2"/>
          <p:cNvSpPr>
            <a:spLocks noGrp="1"/>
          </p:cNvSpPr>
          <p:nvPr>
            <p:ph idx="1"/>
          </p:nvPr>
        </p:nvSpPr>
        <p:spPr/>
        <p:txBody>
          <a:bodyPr>
            <a:normAutofit/>
          </a:bodyPr>
          <a:lstStyle/>
          <a:p>
            <a:pPr marL="0" indent="0">
              <a:buNone/>
            </a:pPr>
            <a:endParaRPr lang="en-US" sz="3600" dirty="0" smtClean="0"/>
          </a:p>
          <a:p>
            <a:pPr marL="0" indent="0">
              <a:buNone/>
            </a:pPr>
            <a:r>
              <a:rPr lang="en-US" sz="3600" dirty="0" smtClean="0"/>
              <a:t> </a:t>
            </a:r>
          </a:p>
          <a:p>
            <a:pPr marL="457200" lvl="1" indent="0">
              <a:buNone/>
            </a:pPr>
            <a:endParaRPr lang="en-ZA" sz="3200" dirty="0"/>
          </a:p>
          <a:p>
            <a:endParaRPr lang="en-ZA" sz="3600" dirty="0"/>
          </a:p>
        </p:txBody>
      </p:sp>
      <p:sp>
        <p:nvSpPr>
          <p:cNvPr id="4" name="Notched Right Arrow 3"/>
          <p:cNvSpPr/>
          <p:nvPr/>
        </p:nvSpPr>
        <p:spPr>
          <a:xfrm>
            <a:off x="642938" y="1732683"/>
            <a:ext cx="4772025" cy="3781426"/>
          </a:xfrm>
          <a:prstGeom prst="notchedRightArrow">
            <a:avLst/>
          </a:prstGeom>
          <a:solidFill>
            <a:srgbClr val="BD986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Our role </a:t>
            </a:r>
            <a:r>
              <a:rPr lang="en-US" sz="4000" dirty="0"/>
              <a:t>includes</a:t>
            </a:r>
            <a:endParaRPr lang="en-ZA" sz="4000" dirty="0"/>
          </a:p>
        </p:txBody>
      </p:sp>
      <p:sp>
        <p:nvSpPr>
          <p:cNvPr id="5" name="Vertical Scroll 4"/>
          <p:cNvSpPr/>
          <p:nvPr/>
        </p:nvSpPr>
        <p:spPr>
          <a:xfrm>
            <a:off x="5110162" y="257175"/>
            <a:ext cx="6438900" cy="6169025"/>
          </a:xfrm>
          <a:prstGeom prst="verticalScroll">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buFont typeface="+mj-lt"/>
              <a:buAutoNum type="arabicPeriod"/>
            </a:pPr>
            <a:r>
              <a:rPr lang="en-US" sz="2800" dirty="0" smtClean="0"/>
              <a:t>Registering </a:t>
            </a:r>
            <a:r>
              <a:rPr lang="en-US" sz="2800" dirty="0"/>
              <a:t>organisations as </a:t>
            </a:r>
            <a:r>
              <a:rPr lang="en-US" sz="2800" dirty="0" smtClean="0"/>
              <a:t>NPOs</a:t>
            </a:r>
            <a:endParaRPr lang="en-US" sz="2800" dirty="0"/>
          </a:p>
          <a:p>
            <a:pPr marL="514350" indent="-514350">
              <a:buFont typeface="+mj-lt"/>
              <a:buAutoNum type="arabicPeriod"/>
            </a:pPr>
            <a:r>
              <a:rPr lang="en-US" sz="2800" dirty="0" smtClean="0"/>
              <a:t>Ensuring NPOs submit their annual reports</a:t>
            </a:r>
          </a:p>
          <a:p>
            <a:pPr marL="514350" indent="-514350">
              <a:buFont typeface="+mj-lt"/>
              <a:buAutoNum type="arabicPeriod"/>
            </a:pPr>
            <a:r>
              <a:rPr lang="en-US" sz="2800" dirty="0" smtClean="0"/>
              <a:t>Maintaining an </a:t>
            </a:r>
            <a:r>
              <a:rPr lang="en-US" sz="2800" dirty="0"/>
              <a:t>NPO </a:t>
            </a:r>
            <a:r>
              <a:rPr lang="en-US" sz="2800" dirty="0" smtClean="0"/>
              <a:t>Register</a:t>
            </a:r>
          </a:p>
          <a:p>
            <a:pPr marL="514350" indent="-514350">
              <a:buFont typeface="+mj-lt"/>
              <a:buAutoNum type="arabicPeriod"/>
            </a:pPr>
            <a:r>
              <a:rPr lang="en-US" sz="2800" dirty="0" smtClean="0"/>
              <a:t>Ensuring </a:t>
            </a:r>
            <a:r>
              <a:rPr lang="en-US" sz="2800" dirty="0"/>
              <a:t>NPOs </a:t>
            </a:r>
            <a:r>
              <a:rPr lang="en-AU" sz="2800" dirty="0"/>
              <a:t>understand and meet their obligations </a:t>
            </a:r>
            <a:r>
              <a:rPr lang="en-AU" sz="2800" dirty="0" smtClean="0"/>
              <a:t>in </a:t>
            </a:r>
            <a:r>
              <a:rPr lang="en-AU" sz="2800" dirty="0"/>
              <a:t>terms of NPO </a:t>
            </a:r>
            <a:r>
              <a:rPr lang="en-AU" sz="2800" dirty="0" smtClean="0"/>
              <a:t>Act</a:t>
            </a:r>
          </a:p>
        </p:txBody>
      </p:sp>
    </p:spTree>
    <p:extLst>
      <p:ext uri="{BB962C8B-B14F-4D97-AF65-F5344CB8AC3E}">
        <p14:creationId xmlns:p14="http://schemas.microsoft.com/office/powerpoint/2010/main" val="22724993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023" y="181349"/>
            <a:ext cx="11873753" cy="880969"/>
          </a:xfrm>
        </p:spPr>
        <p:txBody>
          <a:bodyPr>
            <a:noAutofit/>
          </a:bodyPr>
          <a:lstStyle/>
          <a:p>
            <a:r>
              <a:rPr lang="en-ZA" sz="3200" dirty="0" smtClean="0"/>
              <a:t>THE IMPORTANCE AND ROLE OF NPOS IN SOUTH AFRICA</a:t>
            </a:r>
            <a:endParaRPr lang="en-ZA" sz="3200" dirty="0"/>
          </a:p>
        </p:txBody>
      </p:sp>
      <p:sp>
        <p:nvSpPr>
          <p:cNvPr id="3" name="Content Placeholder 2"/>
          <p:cNvSpPr>
            <a:spLocks noGrp="1"/>
          </p:cNvSpPr>
          <p:nvPr>
            <p:ph idx="1"/>
          </p:nvPr>
        </p:nvSpPr>
        <p:spPr>
          <a:xfrm>
            <a:off x="121023" y="1224429"/>
            <a:ext cx="11449050" cy="4383809"/>
          </a:xfrm>
        </p:spPr>
        <p:txBody>
          <a:bodyPr/>
          <a:lstStyle/>
          <a:p>
            <a:r>
              <a:rPr lang="en-US" sz="3200" dirty="0" smtClean="0"/>
              <a:t>NPOs in South Africa promote developmental programmes such as </a:t>
            </a:r>
            <a:r>
              <a:rPr lang="en-ZA" sz="3200" dirty="0" smtClean="0"/>
              <a:t>social services, education, environment, research, advocacy and good governance etc.</a:t>
            </a:r>
            <a:endParaRPr lang="en-ZA" sz="3200" b="1" dirty="0" smtClean="0"/>
          </a:p>
          <a:p>
            <a:r>
              <a:rPr lang="en-ZA" sz="3200" dirty="0" smtClean="0"/>
              <a:t>Promote community empowerment and contribute to building healthy </a:t>
            </a:r>
            <a:r>
              <a:rPr lang="en-ZA" sz="3200" dirty="0" smtClean="0"/>
              <a:t>communities.</a:t>
            </a:r>
            <a:endParaRPr lang="en-ZA" sz="3200" dirty="0" smtClean="0"/>
          </a:p>
          <a:p>
            <a:r>
              <a:rPr lang="en-ZA" sz="3200" dirty="0" smtClean="0"/>
              <a:t>NPOs contribute to socio-economic stability and mobility although very limited (NPOs participate in employment creation)</a:t>
            </a:r>
          </a:p>
          <a:p>
            <a:pPr marL="0" indent="0">
              <a:buNone/>
            </a:pPr>
            <a:endParaRPr lang="en-ZA" sz="3200" b="1" dirty="0" smtClean="0"/>
          </a:p>
          <a:p>
            <a:endParaRPr lang="en-ZA" dirty="0"/>
          </a:p>
        </p:txBody>
      </p:sp>
    </p:spTree>
    <p:extLst>
      <p:ext uri="{BB962C8B-B14F-4D97-AF65-F5344CB8AC3E}">
        <p14:creationId xmlns:p14="http://schemas.microsoft.com/office/powerpoint/2010/main" val="10110385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211" y="237617"/>
            <a:ext cx="11761695" cy="841375"/>
          </a:xfrm>
        </p:spPr>
        <p:txBody>
          <a:bodyPr>
            <a:noAutofit/>
          </a:bodyPr>
          <a:lstStyle/>
          <a:p>
            <a:r>
              <a:rPr lang="en-ZA" sz="3200" dirty="0" smtClean="0"/>
              <a:t>A STRONG NONPROFIT SECTOR IS KEY TO THRIVING COMMUNITIES</a:t>
            </a:r>
            <a:endParaRPr lang="en-ZA" sz="3200" dirty="0"/>
          </a:p>
        </p:txBody>
      </p:sp>
      <p:sp>
        <p:nvSpPr>
          <p:cNvPr id="3" name="Content Placeholder 2"/>
          <p:cNvSpPr>
            <a:spLocks noGrp="1"/>
          </p:cNvSpPr>
          <p:nvPr>
            <p:ph idx="1"/>
          </p:nvPr>
        </p:nvSpPr>
        <p:spPr>
          <a:xfrm>
            <a:off x="488576" y="1122560"/>
            <a:ext cx="10515600" cy="4904949"/>
          </a:xfrm>
        </p:spPr>
        <p:txBody>
          <a:bodyPr>
            <a:noAutofit/>
          </a:bodyPr>
          <a:lstStyle/>
          <a:p>
            <a:r>
              <a:rPr lang="en-ZA" sz="1800" dirty="0"/>
              <a:t>Non-profit organisations (NPOs) have played a critical part in trying to resolve the challenges and inequalities prevalent in South African society, but they are facing a future with increasingly limited funding and support within a fragile </a:t>
            </a:r>
            <a:r>
              <a:rPr lang="en-ZA" sz="1800" dirty="0" smtClean="0"/>
              <a:t>economy.</a:t>
            </a:r>
          </a:p>
          <a:p>
            <a:r>
              <a:rPr lang="en-ZA" sz="1800" dirty="0" smtClean="0"/>
              <a:t>Traditionally the role of NPOs is associated with social development services (As demonstrated in the NPO register, the highest number of NPOs per sector are social services)</a:t>
            </a:r>
          </a:p>
          <a:p>
            <a:r>
              <a:rPr lang="en-ZA" sz="1800" dirty="0" smtClean="0"/>
              <a:t>For NPOs to survive the in the new </a:t>
            </a:r>
            <a:r>
              <a:rPr lang="en-ZA" sz="1800" dirty="0"/>
              <a:t>context </a:t>
            </a:r>
            <a:r>
              <a:rPr lang="en-ZA" sz="1800" dirty="0" smtClean="0"/>
              <a:t>(4IR, COVID-19, dwindling international support) they need to adapt and find their niche in the new economy or new normal by identifying economic opportunities i.e. Economic Recovery Plan </a:t>
            </a:r>
          </a:p>
          <a:p>
            <a:r>
              <a:rPr lang="en-ZA" sz="1800" dirty="0" smtClean="0"/>
              <a:t>Perhaps this evolution is needed to ensure NPOs are able to deliver more value over the longer term</a:t>
            </a:r>
          </a:p>
          <a:p>
            <a:r>
              <a:rPr lang="en-ZA" sz="1800" dirty="0" smtClean="0"/>
              <a:t>NPOs cant depend only on foreign donors and government.</a:t>
            </a:r>
          </a:p>
          <a:p>
            <a:r>
              <a:rPr lang="en-ZA" sz="1800" dirty="0" smtClean="0"/>
              <a:t>They must directly participate in the economy, produce products that can be used by local community and can be exported.</a:t>
            </a:r>
          </a:p>
          <a:p>
            <a:r>
              <a:rPr lang="en-ZA" sz="1800" dirty="0" smtClean="0"/>
              <a:t>Can provide alternative to </a:t>
            </a:r>
            <a:r>
              <a:rPr lang="en-ZA" sz="1800" dirty="0"/>
              <a:t>current business practice </a:t>
            </a:r>
            <a:r>
              <a:rPr lang="en-ZA" sz="1800" dirty="0" smtClean="0"/>
              <a:t>and cooperatives.</a:t>
            </a:r>
          </a:p>
          <a:p>
            <a:r>
              <a:rPr lang="en-ZA" sz="1800" dirty="0" smtClean="0"/>
              <a:t>Remember NPOs are allowed to make profit, however the profit cant be shared amongst office bearers but should be invested back to the community</a:t>
            </a:r>
          </a:p>
          <a:p>
            <a:endParaRPr lang="en-ZA" dirty="0"/>
          </a:p>
          <a:p>
            <a:endParaRPr lang="en-ZA" sz="1600" dirty="0"/>
          </a:p>
          <a:p>
            <a:endParaRPr lang="en-ZA" sz="1600" dirty="0"/>
          </a:p>
        </p:txBody>
      </p:sp>
    </p:spTree>
    <p:extLst>
      <p:ext uri="{BB962C8B-B14F-4D97-AF65-F5344CB8AC3E}">
        <p14:creationId xmlns:p14="http://schemas.microsoft.com/office/powerpoint/2010/main" val="35023012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425" y="146050"/>
            <a:ext cx="10515600" cy="841375"/>
          </a:xfrm>
        </p:spPr>
        <p:txBody>
          <a:bodyPr>
            <a:normAutofit/>
          </a:bodyPr>
          <a:lstStyle/>
          <a:p>
            <a:r>
              <a:rPr lang="en-ZA" sz="3200" dirty="0" smtClean="0"/>
              <a:t>THE CHANGING ROLE OF THE NPO SECTOR </a:t>
            </a:r>
            <a:endParaRPr lang="en-ZA" sz="3200" dirty="0"/>
          </a:p>
        </p:txBody>
      </p:sp>
      <p:sp>
        <p:nvSpPr>
          <p:cNvPr id="3" name="Content Placeholder 2"/>
          <p:cNvSpPr>
            <a:spLocks noGrp="1"/>
          </p:cNvSpPr>
          <p:nvPr>
            <p:ph idx="1"/>
          </p:nvPr>
        </p:nvSpPr>
        <p:spPr>
          <a:xfrm>
            <a:off x="171449" y="873125"/>
            <a:ext cx="11382375" cy="4965700"/>
          </a:xfrm>
        </p:spPr>
        <p:txBody>
          <a:bodyPr>
            <a:noAutofit/>
          </a:bodyPr>
          <a:lstStyle/>
          <a:p>
            <a:pPr algn="just">
              <a:lnSpc>
                <a:spcPct val="150000"/>
              </a:lnSpc>
            </a:pPr>
            <a:r>
              <a:rPr lang="en-ZA" sz="2400" u="sng" dirty="0" smtClean="0"/>
              <a:t>The landscape</a:t>
            </a:r>
            <a:r>
              <a:rPr lang="en-ZA" sz="2400" dirty="0" smtClean="0"/>
              <a:t>: </a:t>
            </a:r>
          </a:p>
          <a:p>
            <a:pPr lvl="1" algn="just"/>
            <a:r>
              <a:rPr lang="en-ZA" sz="2000" dirty="0" smtClean="0"/>
              <a:t>Prior </a:t>
            </a:r>
            <a:r>
              <a:rPr lang="en-ZA" sz="2000" dirty="0"/>
              <a:t>to </a:t>
            </a:r>
            <a:r>
              <a:rPr lang="en-ZA" sz="2000" dirty="0" smtClean="0"/>
              <a:t>1990:NPOs </a:t>
            </a:r>
            <a:r>
              <a:rPr lang="en-ZA" sz="2000" dirty="0"/>
              <a:t>had a key part in </a:t>
            </a:r>
            <a:r>
              <a:rPr lang="en-ZA" sz="2000" dirty="0" smtClean="0"/>
              <a:t>defending </a:t>
            </a:r>
            <a:r>
              <a:rPr lang="en-ZA" sz="2000" dirty="0"/>
              <a:t>the rights of disadvantaged communities and delivering </a:t>
            </a:r>
            <a:r>
              <a:rPr lang="en-ZA" sz="2000" dirty="0" smtClean="0"/>
              <a:t>public services </a:t>
            </a:r>
            <a:r>
              <a:rPr lang="en-ZA" sz="2000" dirty="0"/>
              <a:t>such as education, health care and welfare where the apartheid state had refused to do </a:t>
            </a:r>
            <a:r>
              <a:rPr lang="en-ZA" sz="2000" dirty="0" smtClean="0"/>
              <a:t>so.</a:t>
            </a:r>
          </a:p>
          <a:p>
            <a:pPr lvl="1" algn="just"/>
            <a:r>
              <a:rPr lang="en-ZA" sz="2000" dirty="0" smtClean="0"/>
              <a:t>Post-1994: (transitional period), </a:t>
            </a:r>
            <a:r>
              <a:rPr lang="en-ZA" sz="2000" dirty="0"/>
              <a:t>the sector followed a more conciliatory and collaborative approach, with numerous </a:t>
            </a:r>
            <a:r>
              <a:rPr lang="en-ZA" sz="2000" dirty="0" smtClean="0"/>
              <a:t>NPOs </a:t>
            </a:r>
            <a:r>
              <a:rPr lang="en-ZA" sz="2000" dirty="0"/>
              <a:t>working side by side with government to draft the new constitution and develop a constitutionally aligned legislative framework</a:t>
            </a:r>
            <a:r>
              <a:rPr lang="en-ZA" sz="2000" dirty="0" smtClean="0"/>
              <a:t>. I.e.  NPO Act </a:t>
            </a:r>
          </a:p>
          <a:p>
            <a:pPr lvl="1" algn="just"/>
            <a:r>
              <a:rPr lang="en-ZA" sz="2000" dirty="0" smtClean="0"/>
              <a:t>The </a:t>
            </a:r>
            <a:r>
              <a:rPr lang="en-ZA" sz="2000" dirty="0"/>
              <a:t>funding landscape changed, too, in that resources were allocated through bilateral arrangements between the South African government and funders. This impacted on the shape and nature of the relationship between government and </a:t>
            </a:r>
            <a:r>
              <a:rPr lang="en-ZA" sz="2000" dirty="0" smtClean="0"/>
              <a:t>NPOs </a:t>
            </a:r>
            <a:r>
              <a:rPr lang="en-ZA" sz="2000" dirty="0"/>
              <a:t>as well as on the capacity of NGOs. </a:t>
            </a:r>
            <a:endParaRPr lang="en-ZA" sz="2000" dirty="0" smtClean="0"/>
          </a:p>
          <a:p>
            <a:pPr lvl="1" algn="just"/>
            <a:r>
              <a:rPr lang="en-ZA" sz="2000" dirty="0" smtClean="0"/>
              <a:t>Post-2000: NPOs </a:t>
            </a:r>
            <a:r>
              <a:rPr lang="en-ZA" sz="2000" dirty="0"/>
              <a:t>increasingly focused on service delivery. The period also saw a sharp decline </a:t>
            </a:r>
            <a:r>
              <a:rPr lang="en-ZA" sz="2000" dirty="0" smtClean="0"/>
              <a:t>in funding and increasing </a:t>
            </a:r>
            <a:r>
              <a:rPr lang="en-ZA" sz="2000" dirty="0"/>
              <a:t>competition for funds and impairing the sustainability of many organisations. </a:t>
            </a:r>
          </a:p>
        </p:txBody>
      </p:sp>
    </p:spTree>
    <p:extLst>
      <p:ext uri="{BB962C8B-B14F-4D97-AF65-F5344CB8AC3E}">
        <p14:creationId xmlns:p14="http://schemas.microsoft.com/office/powerpoint/2010/main" val="3570208019"/>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413C6213E3FD444807C005B1A14D2B4" ma:contentTypeVersion="12" ma:contentTypeDescription="Create a new document." ma:contentTypeScope="" ma:versionID="67746d4137c8e5d4720c26aa98e95f7e">
  <xsd:schema xmlns:xsd="http://www.w3.org/2001/XMLSchema" xmlns:xs="http://www.w3.org/2001/XMLSchema" xmlns:p="http://schemas.microsoft.com/office/2006/metadata/properties" xmlns:ns2="ec369b00-0801-4222-bbbc-a0de9094ea5d" xmlns:ns3="24b43f11-600b-47be-86dd-2a1f20d464f2" targetNamespace="http://schemas.microsoft.com/office/2006/metadata/properties" ma:root="true" ma:fieldsID="2def1ab52a6c20c48a7845ce6a654af4" ns2:_="" ns3:_="">
    <xsd:import namespace="ec369b00-0801-4222-bbbc-a0de9094ea5d"/>
    <xsd:import namespace="24b43f11-600b-47be-86dd-2a1f20d464f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369b00-0801-4222-bbbc-a0de9094ea5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4b43f11-600b-47be-86dd-2a1f20d464f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921FE6F-6AEA-4128-9583-FE373EC51ADD}"/>
</file>

<file path=customXml/itemProps2.xml><?xml version="1.0" encoding="utf-8"?>
<ds:datastoreItem xmlns:ds="http://schemas.openxmlformats.org/officeDocument/2006/customXml" ds:itemID="{1746A795-CB59-4B97-ABEE-4632BC6E5584}"/>
</file>

<file path=customXml/itemProps3.xml><?xml version="1.0" encoding="utf-8"?>
<ds:datastoreItem xmlns:ds="http://schemas.openxmlformats.org/officeDocument/2006/customXml" ds:itemID="{7B48B982-43C8-4DEF-B4D8-D670DCAAEB5D}"/>
</file>

<file path=docProps/app.xml><?xml version="1.0" encoding="utf-8"?>
<Properties xmlns="http://schemas.openxmlformats.org/officeDocument/2006/extended-properties" xmlns:vt="http://schemas.openxmlformats.org/officeDocument/2006/docPropsVTypes">
  <Template/>
  <TotalTime>4469</TotalTime>
  <Words>961</Words>
  <Application>Microsoft Office PowerPoint</Application>
  <PresentationFormat>Widescreen</PresentationFormat>
  <Paragraphs>141</Paragraphs>
  <Slides>14</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14</vt:i4>
      </vt:variant>
    </vt:vector>
  </HeadingPairs>
  <TitlesOfParts>
    <vt:vector size="20" baseType="lpstr">
      <vt:lpstr>Arial</vt:lpstr>
      <vt:lpstr>Calibri</vt:lpstr>
      <vt:lpstr>Calibri Light</vt:lpstr>
      <vt:lpstr>Times New Roman</vt:lpstr>
      <vt:lpstr>Custom Design</vt:lpstr>
      <vt:lpstr>1_Custom Design</vt:lpstr>
      <vt:lpstr>NPO roles and responsibility in poverty alleviation, employment creation, service and community empowerment</vt:lpstr>
      <vt:lpstr>NPO REGISTER</vt:lpstr>
      <vt:lpstr>PowerPoint Presentation</vt:lpstr>
      <vt:lpstr>PowerPoint Presentation</vt:lpstr>
      <vt:lpstr>PowerPoint Presentation</vt:lpstr>
      <vt:lpstr>RESPONSIBILITY OF THE  NPO DIRECTORATE</vt:lpstr>
      <vt:lpstr>THE IMPORTANCE AND ROLE OF NPOS IN SOUTH AFRICA</vt:lpstr>
      <vt:lpstr>A STRONG NONPROFIT SECTOR IS KEY TO THRIVING COMMUNITIES</vt:lpstr>
      <vt:lpstr>THE CHANGING ROLE OF THE NPO SECTOR </vt:lpstr>
      <vt:lpstr>THE CHANGING ROLE OF THE NPO SECTOR </vt:lpstr>
      <vt:lpstr>LINKING NPOS WITH ECONOMIC RECOVERY PLAN</vt:lpstr>
      <vt:lpstr>LINKING NPOS WITH ECONOMIC RECOVERY PLAN</vt:lpstr>
      <vt:lpstr>WHY IS THE NPO SECTOR IMPORTANT? </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Browne</dc:creator>
  <cp:lastModifiedBy>Mpho Mngxitama</cp:lastModifiedBy>
  <cp:revision>205</cp:revision>
  <dcterms:created xsi:type="dcterms:W3CDTF">2020-06-04T13:24:09Z</dcterms:created>
  <dcterms:modified xsi:type="dcterms:W3CDTF">2020-11-02T19:52:03Z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0x010100A413C6213E3FD444807C005B1A14D2B4</vt:lpwstr>
  </property>
</Properties>
</file>