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80" r:id="rId2"/>
    <p:sldId id="641" r:id="rId3"/>
    <p:sldId id="581" r:id="rId4"/>
    <p:sldId id="612" r:id="rId5"/>
    <p:sldId id="582" r:id="rId6"/>
    <p:sldId id="614" r:id="rId7"/>
    <p:sldId id="616" r:id="rId8"/>
    <p:sldId id="615" r:id="rId9"/>
    <p:sldId id="617" r:id="rId10"/>
    <p:sldId id="618" r:id="rId11"/>
    <p:sldId id="619" r:id="rId12"/>
    <p:sldId id="620" r:id="rId13"/>
    <p:sldId id="624" r:id="rId14"/>
    <p:sldId id="623" r:id="rId15"/>
    <p:sldId id="622" r:id="rId16"/>
    <p:sldId id="621" r:id="rId17"/>
    <p:sldId id="642" r:id="rId18"/>
    <p:sldId id="625" r:id="rId19"/>
    <p:sldId id="626" r:id="rId20"/>
    <p:sldId id="613" r:id="rId2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p:scale>
          <a:sx n="83" d="100"/>
          <a:sy n="83" d="100"/>
        </p:scale>
        <p:origin x="1445" y="48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63F74-78A0-4638-8D69-6628947B6523}"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CDECBBBF-E965-40B6-B55B-0B2C64E0CE54}">
      <dgm:prSet/>
      <dgm:spPr/>
      <dgm:t>
        <a:bodyPr/>
        <a:lstStyle/>
        <a:p>
          <a:pPr rtl="0"/>
          <a:r>
            <a:rPr lang="en-ZA"/>
            <a:t>UNFPA</a:t>
          </a:r>
        </a:p>
      </dgm:t>
    </dgm:pt>
    <dgm:pt modelId="{06527CCC-6C7B-4338-AE23-7B19C8E6C187}" type="parTrans" cxnId="{41D5AB81-F2CA-4388-ADFB-CB7BBC08D74B}">
      <dgm:prSet/>
      <dgm:spPr/>
      <dgm:t>
        <a:bodyPr/>
        <a:lstStyle/>
        <a:p>
          <a:endParaRPr lang="en-US"/>
        </a:p>
      </dgm:t>
    </dgm:pt>
    <dgm:pt modelId="{FD168E8B-1CCC-46F0-AE13-74BE96DD342C}" type="sibTrans" cxnId="{41D5AB81-F2CA-4388-ADFB-CB7BBC08D74B}">
      <dgm:prSet/>
      <dgm:spPr/>
      <dgm:t>
        <a:bodyPr/>
        <a:lstStyle/>
        <a:p>
          <a:endParaRPr lang="en-US"/>
        </a:p>
      </dgm:t>
    </dgm:pt>
    <dgm:pt modelId="{880EEBF5-C4B1-4CE2-8E8B-18B468FF4980}">
      <dgm:prSet/>
      <dgm:spPr/>
      <dgm:t>
        <a:bodyPr/>
        <a:lstStyle/>
        <a:p>
          <a:pPr rtl="0"/>
          <a:r>
            <a:rPr lang="en-ZA" dirty="0"/>
            <a:t>Department of Social Development – KZN Population Unit</a:t>
          </a:r>
        </a:p>
      </dgm:t>
    </dgm:pt>
    <dgm:pt modelId="{F9917F98-8ADD-4D1B-B482-C23270D8EA98}" type="parTrans" cxnId="{F79AC65B-A427-4118-AF56-F4D0F0D363B6}">
      <dgm:prSet/>
      <dgm:spPr/>
      <dgm:t>
        <a:bodyPr/>
        <a:lstStyle/>
        <a:p>
          <a:endParaRPr lang="en-US"/>
        </a:p>
      </dgm:t>
    </dgm:pt>
    <dgm:pt modelId="{3AD8A014-8A93-43E8-94F1-2734E711DBA6}" type="sibTrans" cxnId="{F79AC65B-A427-4118-AF56-F4D0F0D363B6}">
      <dgm:prSet/>
      <dgm:spPr/>
      <dgm:t>
        <a:bodyPr/>
        <a:lstStyle/>
        <a:p>
          <a:endParaRPr lang="en-US"/>
        </a:p>
      </dgm:t>
    </dgm:pt>
    <dgm:pt modelId="{EC12A9A5-992B-4EBE-95D3-72A026C78255}">
      <dgm:prSet/>
      <dgm:spPr/>
      <dgm:t>
        <a:bodyPr/>
        <a:lstStyle/>
        <a:p>
          <a:pPr rtl="0"/>
          <a:r>
            <a:rPr lang="en-ZA"/>
            <a:t>Department of Cooperative Government and Traditional Affairs (CoGTA), </a:t>
          </a:r>
        </a:p>
      </dgm:t>
    </dgm:pt>
    <dgm:pt modelId="{4105C732-04C0-4011-98A6-07B212274C89}" type="parTrans" cxnId="{DD08A3AD-9496-4CF9-89A4-D5377867BC44}">
      <dgm:prSet/>
      <dgm:spPr/>
      <dgm:t>
        <a:bodyPr/>
        <a:lstStyle/>
        <a:p>
          <a:endParaRPr lang="en-US"/>
        </a:p>
      </dgm:t>
    </dgm:pt>
    <dgm:pt modelId="{2E3CE9B4-0E42-41A4-8A48-B2B746D70551}" type="sibTrans" cxnId="{DD08A3AD-9496-4CF9-89A4-D5377867BC44}">
      <dgm:prSet/>
      <dgm:spPr/>
      <dgm:t>
        <a:bodyPr/>
        <a:lstStyle/>
        <a:p>
          <a:endParaRPr lang="en-US"/>
        </a:p>
      </dgm:t>
    </dgm:pt>
    <dgm:pt modelId="{15F85F37-3F40-4F04-A29A-653537004877}">
      <dgm:prSet/>
      <dgm:spPr/>
      <dgm:t>
        <a:bodyPr/>
        <a:lstStyle/>
        <a:p>
          <a:pPr rtl="0"/>
          <a:r>
            <a:rPr lang="en-ZA" dirty="0"/>
            <a:t>South Africa Local Government Association (SALGA)</a:t>
          </a:r>
        </a:p>
      </dgm:t>
    </dgm:pt>
    <dgm:pt modelId="{96D6E451-97AB-4A1E-95EE-2E838D7E5076}" type="parTrans" cxnId="{BAE8351C-19D3-48C6-82D5-A07E9DD8A01B}">
      <dgm:prSet/>
      <dgm:spPr/>
      <dgm:t>
        <a:bodyPr/>
        <a:lstStyle/>
        <a:p>
          <a:endParaRPr lang="en-US"/>
        </a:p>
      </dgm:t>
    </dgm:pt>
    <dgm:pt modelId="{9E6B8CF2-322E-4141-8513-FB4B99C240E0}" type="sibTrans" cxnId="{BAE8351C-19D3-48C6-82D5-A07E9DD8A01B}">
      <dgm:prSet/>
      <dgm:spPr/>
      <dgm:t>
        <a:bodyPr/>
        <a:lstStyle/>
        <a:p>
          <a:endParaRPr lang="en-US"/>
        </a:p>
      </dgm:t>
    </dgm:pt>
    <dgm:pt modelId="{62A5C176-ABEB-4035-98A5-5D24C47EB187}">
      <dgm:prSet/>
      <dgm:spPr/>
      <dgm:t>
        <a:bodyPr/>
        <a:lstStyle/>
        <a:p>
          <a:pPr rtl="0"/>
          <a:r>
            <a:rPr lang="en-ZA" dirty="0"/>
            <a:t>Statistics South Africa, </a:t>
          </a:r>
        </a:p>
      </dgm:t>
    </dgm:pt>
    <dgm:pt modelId="{890B90BB-14F8-4FAB-A580-50B4881C187F}" type="parTrans" cxnId="{34DEBED6-62D3-490D-AAFD-9C7EDB8350E2}">
      <dgm:prSet/>
      <dgm:spPr/>
      <dgm:t>
        <a:bodyPr/>
        <a:lstStyle/>
        <a:p>
          <a:endParaRPr lang="en-US"/>
        </a:p>
      </dgm:t>
    </dgm:pt>
    <dgm:pt modelId="{A2B22AE9-4EBA-4C69-A9F8-96BECB692322}" type="sibTrans" cxnId="{34DEBED6-62D3-490D-AAFD-9C7EDB8350E2}">
      <dgm:prSet/>
      <dgm:spPr/>
      <dgm:t>
        <a:bodyPr/>
        <a:lstStyle/>
        <a:p>
          <a:endParaRPr lang="en-US"/>
        </a:p>
      </dgm:t>
    </dgm:pt>
    <dgm:pt modelId="{55172A13-63F1-4755-AB9B-5C53EBE31FA0}">
      <dgm:prSet/>
      <dgm:spPr/>
      <dgm:t>
        <a:bodyPr/>
        <a:lstStyle/>
        <a:p>
          <a:pPr rtl="0"/>
          <a:r>
            <a:rPr lang="en-ZA" dirty="0"/>
            <a:t>Official Delegates </a:t>
          </a:r>
          <a:r>
            <a:rPr lang="en-ZA" dirty="0" smtClean="0"/>
            <a:t>from municipalities</a:t>
          </a:r>
          <a:r>
            <a:rPr lang="en-ZA" dirty="0"/>
            <a:t>, </a:t>
          </a:r>
        </a:p>
      </dgm:t>
    </dgm:pt>
    <dgm:pt modelId="{BD183FE9-327F-435D-8832-7F51A4995D40}" type="parTrans" cxnId="{127FAF3F-3267-417B-A9B3-DDC41B59230D}">
      <dgm:prSet/>
      <dgm:spPr/>
      <dgm:t>
        <a:bodyPr/>
        <a:lstStyle/>
        <a:p>
          <a:endParaRPr lang="en-US"/>
        </a:p>
      </dgm:t>
    </dgm:pt>
    <dgm:pt modelId="{AD768EE9-AC0D-4B60-A8C8-8286A2A1FE89}" type="sibTrans" cxnId="{127FAF3F-3267-417B-A9B3-DDC41B59230D}">
      <dgm:prSet/>
      <dgm:spPr/>
      <dgm:t>
        <a:bodyPr/>
        <a:lstStyle/>
        <a:p>
          <a:endParaRPr lang="en-US"/>
        </a:p>
      </dgm:t>
    </dgm:pt>
    <dgm:pt modelId="{08B712D3-AB00-4E1D-B70D-4935DEB901F4}">
      <dgm:prSet/>
      <dgm:spPr/>
      <dgm:t>
        <a:bodyPr/>
        <a:lstStyle/>
        <a:p>
          <a:pPr rtl="0"/>
          <a:r>
            <a:rPr lang="en-ZA"/>
            <a:t>Office of the Premier, </a:t>
          </a:r>
        </a:p>
      </dgm:t>
    </dgm:pt>
    <dgm:pt modelId="{618A746C-FD48-4927-B195-13D6FC25808A}" type="parTrans" cxnId="{5E1BC958-BE74-4A76-ABA7-3DB1D13BA0F0}">
      <dgm:prSet/>
      <dgm:spPr/>
      <dgm:t>
        <a:bodyPr/>
        <a:lstStyle/>
        <a:p>
          <a:endParaRPr lang="en-US"/>
        </a:p>
      </dgm:t>
    </dgm:pt>
    <dgm:pt modelId="{25E51627-E294-4B3A-9D34-EF6A0C80024E}" type="sibTrans" cxnId="{5E1BC958-BE74-4A76-ABA7-3DB1D13BA0F0}">
      <dgm:prSet/>
      <dgm:spPr/>
      <dgm:t>
        <a:bodyPr/>
        <a:lstStyle/>
        <a:p>
          <a:endParaRPr lang="en-US"/>
        </a:p>
      </dgm:t>
    </dgm:pt>
    <dgm:pt modelId="{7E0DAC5B-1584-416F-BC4C-5BCA6B9A3CF7}">
      <dgm:prSet/>
      <dgm:spPr/>
      <dgm:t>
        <a:bodyPr/>
        <a:lstStyle/>
        <a:p>
          <a:pPr rtl="0"/>
          <a:r>
            <a:rPr lang="en-ZA"/>
            <a:t>Members of the Provincial Executive Council.            </a:t>
          </a:r>
        </a:p>
      </dgm:t>
    </dgm:pt>
    <dgm:pt modelId="{A7A8662F-DC9B-4036-9429-C1C88738B18E}" type="parTrans" cxnId="{DAB922D3-3FAA-4F90-8236-0199DAC23085}">
      <dgm:prSet/>
      <dgm:spPr/>
      <dgm:t>
        <a:bodyPr/>
        <a:lstStyle/>
        <a:p>
          <a:endParaRPr lang="en-US"/>
        </a:p>
      </dgm:t>
    </dgm:pt>
    <dgm:pt modelId="{80D6BDB7-6117-4678-9314-89B772159177}" type="sibTrans" cxnId="{DAB922D3-3FAA-4F90-8236-0199DAC23085}">
      <dgm:prSet/>
      <dgm:spPr/>
      <dgm:t>
        <a:bodyPr/>
        <a:lstStyle/>
        <a:p>
          <a:endParaRPr lang="en-US"/>
        </a:p>
      </dgm:t>
    </dgm:pt>
    <dgm:pt modelId="{90DCD988-4D4B-476C-B92A-7AB85018CA8F}">
      <dgm:prSet/>
      <dgm:spPr/>
      <dgm:t>
        <a:bodyPr/>
        <a:lstStyle/>
        <a:p>
          <a:pPr rtl="0"/>
          <a:r>
            <a:rPr lang="en-GB" dirty="0"/>
            <a:t>Gender Commission (CGE)</a:t>
          </a:r>
          <a:endParaRPr lang="en-ZA" dirty="0"/>
        </a:p>
      </dgm:t>
    </dgm:pt>
    <dgm:pt modelId="{89FFABF6-51F3-42FB-87BF-08F8389AEE39}" type="parTrans" cxnId="{510F1F48-3B32-484A-8027-E44657666CD5}">
      <dgm:prSet/>
      <dgm:spPr/>
      <dgm:t>
        <a:bodyPr/>
        <a:lstStyle/>
        <a:p>
          <a:endParaRPr lang="en-US"/>
        </a:p>
      </dgm:t>
    </dgm:pt>
    <dgm:pt modelId="{C2002364-9A86-4575-AF47-0228CD9522DF}" type="sibTrans" cxnId="{510F1F48-3B32-484A-8027-E44657666CD5}">
      <dgm:prSet/>
      <dgm:spPr/>
      <dgm:t>
        <a:bodyPr/>
        <a:lstStyle/>
        <a:p>
          <a:endParaRPr lang="en-US"/>
        </a:p>
      </dgm:t>
    </dgm:pt>
    <dgm:pt modelId="{967E4958-8DCA-4D8A-B82D-BDB6F9E31FC2}" type="pres">
      <dgm:prSet presAssocID="{77063F74-78A0-4638-8D69-6628947B6523}" presName="vert0" presStyleCnt="0">
        <dgm:presLayoutVars>
          <dgm:dir/>
          <dgm:animOne val="branch"/>
          <dgm:animLvl val="lvl"/>
        </dgm:presLayoutVars>
      </dgm:prSet>
      <dgm:spPr/>
      <dgm:t>
        <a:bodyPr/>
        <a:lstStyle/>
        <a:p>
          <a:endParaRPr lang="en-US"/>
        </a:p>
      </dgm:t>
    </dgm:pt>
    <dgm:pt modelId="{6225C62A-308F-4E0B-88C5-4358ECA9C9BB}" type="pres">
      <dgm:prSet presAssocID="{CDECBBBF-E965-40B6-B55B-0B2C64E0CE54}" presName="thickLine" presStyleLbl="alignNode1" presStyleIdx="0" presStyleCnt="9"/>
      <dgm:spPr/>
    </dgm:pt>
    <dgm:pt modelId="{EAFB9DCC-B5E6-49AF-8637-FD3ABEAC936F}" type="pres">
      <dgm:prSet presAssocID="{CDECBBBF-E965-40B6-B55B-0B2C64E0CE54}" presName="horz1" presStyleCnt="0"/>
      <dgm:spPr/>
    </dgm:pt>
    <dgm:pt modelId="{9E8FE55B-E89A-47E3-B421-799B6586EE80}" type="pres">
      <dgm:prSet presAssocID="{CDECBBBF-E965-40B6-B55B-0B2C64E0CE54}" presName="tx1" presStyleLbl="revTx" presStyleIdx="0" presStyleCnt="9"/>
      <dgm:spPr/>
      <dgm:t>
        <a:bodyPr/>
        <a:lstStyle/>
        <a:p>
          <a:endParaRPr lang="en-US"/>
        </a:p>
      </dgm:t>
    </dgm:pt>
    <dgm:pt modelId="{8870B652-A365-43C5-829F-9B8E90928E36}" type="pres">
      <dgm:prSet presAssocID="{CDECBBBF-E965-40B6-B55B-0B2C64E0CE54}" presName="vert1" presStyleCnt="0"/>
      <dgm:spPr/>
    </dgm:pt>
    <dgm:pt modelId="{57F9103C-B0AE-47FF-BCBF-C4C78D205987}" type="pres">
      <dgm:prSet presAssocID="{880EEBF5-C4B1-4CE2-8E8B-18B468FF4980}" presName="thickLine" presStyleLbl="alignNode1" presStyleIdx="1" presStyleCnt="9"/>
      <dgm:spPr/>
    </dgm:pt>
    <dgm:pt modelId="{01D8D42B-7C31-4707-8228-63F73DB62860}" type="pres">
      <dgm:prSet presAssocID="{880EEBF5-C4B1-4CE2-8E8B-18B468FF4980}" presName="horz1" presStyleCnt="0"/>
      <dgm:spPr/>
    </dgm:pt>
    <dgm:pt modelId="{A65389A9-62EB-4C1F-B30C-0737B0B10230}" type="pres">
      <dgm:prSet presAssocID="{880EEBF5-C4B1-4CE2-8E8B-18B468FF4980}" presName="tx1" presStyleLbl="revTx" presStyleIdx="1" presStyleCnt="9"/>
      <dgm:spPr/>
      <dgm:t>
        <a:bodyPr/>
        <a:lstStyle/>
        <a:p>
          <a:endParaRPr lang="en-US"/>
        </a:p>
      </dgm:t>
    </dgm:pt>
    <dgm:pt modelId="{DAF2EB89-B1FC-48D4-8920-3EB0F4DF3624}" type="pres">
      <dgm:prSet presAssocID="{880EEBF5-C4B1-4CE2-8E8B-18B468FF4980}" presName="vert1" presStyleCnt="0"/>
      <dgm:spPr/>
    </dgm:pt>
    <dgm:pt modelId="{6001C923-984E-49AF-B759-6A1385E3440A}" type="pres">
      <dgm:prSet presAssocID="{EC12A9A5-992B-4EBE-95D3-72A026C78255}" presName="thickLine" presStyleLbl="alignNode1" presStyleIdx="2" presStyleCnt="9"/>
      <dgm:spPr/>
    </dgm:pt>
    <dgm:pt modelId="{4008BA10-3B52-4774-A98A-7F7351A5A170}" type="pres">
      <dgm:prSet presAssocID="{EC12A9A5-992B-4EBE-95D3-72A026C78255}" presName="horz1" presStyleCnt="0"/>
      <dgm:spPr/>
    </dgm:pt>
    <dgm:pt modelId="{E831297E-AFD2-4DF1-A6A4-04D043064FD6}" type="pres">
      <dgm:prSet presAssocID="{EC12A9A5-992B-4EBE-95D3-72A026C78255}" presName="tx1" presStyleLbl="revTx" presStyleIdx="2" presStyleCnt="9"/>
      <dgm:spPr/>
      <dgm:t>
        <a:bodyPr/>
        <a:lstStyle/>
        <a:p>
          <a:endParaRPr lang="en-US"/>
        </a:p>
      </dgm:t>
    </dgm:pt>
    <dgm:pt modelId="{0852D137-FCD2-40FF-9885-509524BF42F1}" type="pres">
      <dgm:prSet presAssocID="{EC12A9A5-992B-4EBE-95D3-72A026C78255}" presName="vert1" presStyleCnt="0"/>
      <dgm:spPr/>
    </dgm:pt>
    <dgm:pt modelId="{3E08012D-AD49-4382-9B2D-AF8A6EE80FD2}" type="pres">
      <dgm:prSet presAssocID="{15F85F37-3F40-4F04-A29A-653537004877}" presName="thickLine" presStyleLbl="alignNode1" presStyleIdx="3" presStyleCnt="9"/>
      <dgm:spPr/>
    </dgm:pt>
    <dgm:pt modelId="{11BBF30E-DC29-45F1-AF9F-0A00298A508A}" type="pres">
      <dgm:prSet presAssocID="{15F85F37-3F40-4F04-A29A-653537004877}" presName="horz1" presStyleCnt="0"/>
      <dgm:spPr/>
    </dgm:pt>
    <dgm:pt modelId="{184ED3FB-B31E-44F4-96FC-F6CFCD21FCC4}" type="pres">
      <dgm:prSet presAssocID="{15F85F37-3F40-4F04-A29A-653537004877}" presName="tx1" presStyleLbl="revTx" presStyleIdx="3" presStyleCnt="9"/>
      <dgm:spPr/>
      <dgm:t>
        <a:bodyPr/>
        <a:lstStyle/>
        <a:p>
          <a:endParaRPr lang="en-US"/>
        </a:p>
      </dgm:t>
    </dgm:pt>
    <dgm:pt modelId="{E9287E50-67E4-46D4-A68E-37992091B0CB}" type="pres">
      <dgm:prSet presAssocID="{15F85F37-3F40-4F04-A29A-653537004877}" presName="vert1" presStyleCnt="0"/>
      <dgm:spPr/>
    </dgm:pt>
    <dgm:pt modelId="{12E168C5-C9D5-46EA-B0E3-41CD7D02EEF7}" type="pres">
      <dgm:prSet presAssocID="{62A5C176-ABEB-4035-98A5-5D24C47EB187}" presName="thickLine" presStyleLbl="alignNode1" presStyleIdx="4" presStyleCnt="9"/>
      <dgm:spPr/>
    </dgm:pt>
    <dgm:pt modelId="{DC66F886-63FC-43CF-A073-F7D8DC721974}" type="pres">
      <dgm:prSet presAssocID="{62A5C176-ABEB-4035-98A5-5D24C47EB187}" presName="horz1" presStyleCnt="0"/>
      <dgm:spPr/>
    </dgm:pt>
    <dgm:pt modelId="{6CB8F7F1-E4BB-4766-B270-7C6BC5568E21}" type="pres">
      <dgm:prSet presAssocID="{62A5C176-ABEB-4035-98A5-5D24C47EB187}" presName="tx1" presStyleLbl="revTx" presStyleIdx="4" presStyleCnt="9"/>
      <dgm:spPr/>
      <dgm:t>
        <a:bodyPr/>
        <a:lstStyle/>
        <a:p>
          <a:endParaRPr lang="en-US"/>
        </a:p>
      </dgm:t>
    </dgm:pt>
    <dgm:pt modelId="{469EDD32-A120-4972-908F-8A4F8B19AEF5}" type="pres">
      <dgm:prSet presAssocID="{62A5C176-ABEB-4035-98A5-5D24C47EB187}" presName="vert1" presStyleCnt="0"/>
      <dgm:spPr/>
    </dgm:pt>
    <dgm:pt modelId="{A82D7E4F-1E33-40BB-9EFA-24A76FAC7306}" type="pres">
      <dgm:prSet presAssocID="{90DCD988-4D4B-476C-B92A-7AB85018CA8F}" presName="thickLine" presStyleLbl="alignNode1" presStyleIdx="5" presStyleCnt="9"/>
      <dgm:spPr/>
    </dgm:pt>
    <dgm:pt modelId="{25338D18-9570-4678-98BD-81C1A09A7585}" type="pres">
      <dgm:prSet presAssocID="{90DCD988-4D4B-476C-B92A-7AB85018CA8F}" presName="horz1" presStyleCnt="0"/>
      <dgm:spPr/>
    </dgm:pt>
    <dgm:pt modelId="{7236F898-10B5-4E26-803D-06103957E9E5}" type="pres">
      <dgm:prSet presAssocID="{90DCD988-4D4B-476C-B92A-7AB85018CA8F}" presName="tx1" presStyleLbl="revTx" presStyleIdx="5" presStyleCnt="9"/>
      <dgm:spPr/>
      <dgm:t>
        <a:bodyPr/>
        <a:lstStyle/>
        <a:p>
          <a:endParaRPr lang="en-US"/>
        </a:p>
      </dgm:t>
    </dgm:pt>
    <dgm:pt modelId="{56F4CB9C-4019-49D0-82E7-983F653F2538}" type="pres">
      <dgm:prSet presAssocID="{90DCD988-4D4B-476C-B92A-7AB85018CA8F}" presName="vert1" presStyleCnt="0"/>
      <dgm:spPr/>
    </dgm:pt>
    <dgm:pt modelId="{E6B3974A-1D71-4A2C-949C-083D4921628E}" type="pres">
      <dgm:prSet presAssocID="{55172A13-63F1-4755-AB9B-5C53EBE31FA0}" presName="thickLine" presStyleLbl="alignNode1" presStyleIdx="6" presStyleCnt="9"/>
      <dgm:spPr/>
    </dgm:pt>
    <dgm:pt modelId="{7D89525D-F063-452A-8BF1-4A81C761490B}" type="pres">
      <dgm:prSet presAssocID="{55172A13-63F1-4755-AB9B-5C53EBE31FA0}" presName="horz1" presStyleCnt="0"/>
      <dgm:spPr/>
    </dgm:pt>
    <dgm:pt modelId="{DD7AC440-9691-426E-A4FE-4659E5F7763E}" type="pres">
      <dgm:prSet presAssocID="{55172A13-63F1-4755-AB9B-5C53EBE31FA0}" presName="tx1" presStyleLbl="revTx" presStyleIdx="6" presStyleCnt="9"/>
      <dgm:spPr/>
      <dgm:t>
        <a:bodyPr/>
        <a:lstStyle/>
        <a:p>
          <a:endParaRPr lang="en-US"/>
        </a:p>
      </dgm:t>
    </dgm:pt>
    <dgm:pt modelId="{76529D61-F2DA-423F-A6AB-2A0AEF6493A9}" type="pres">
      <dgm:prSet presAssocID="{55172A13-63F1-4755-AB9B-5C53EBE31FA0}" presName="vert1" presStyleCnt="0"/>
      <dgm:spPr/>
    </dgm:pt>
    <dgm:pt modelId="{A5450BF8-5572-4D63-95E0-1E3AE72EF135}" type="pres">
      <dgm:prSet presAssocID="{08B712D3-AB00-4E1D-B70D-4935DEB901F4}" presName="thickLine" presStyleLbl="alignNode1" presStyleIdx="7" presStyleCnt="9"/>
      <dgm:spPr/>
    </dgm:pt>
    <dgm:pt modelId="{4AC44A64-184C-4878-B734-59199E3CBC2C}" type="pres">
      <dgm:prSet presAssocID="{08B712D3-AB00-4E1D-B70D-4935DEB901F4}" presName="horz1" presStyleCnt="0"/>
      <dgm:spPr/>
    </dgm:pt>
    <dgm:pt modelId="{ED3B8B17-41D0-4C8E-94C2-5F3AB4ACFBFC}" type="pres">
      <dgm:prSet presAssocID="{08B712D3-AB00-4E1D-B70D-4935DEB901F4}" presName="tx1" presStyleLbl="revTx" presStyleIdx="7" presStyleCnt="9"/>
      <dgm:spPr/>
      <dgm:t>
        <a:bodyPr/>
        <a:lstStyle/>
        <a:p>
          <a:endParaRPr lang="en-US"/>
        </a:p>
      </dgm:t>
    </dgm:pt>
    <dgm:pt modelId="{4F8CD680-C15C-4EA8-B5BB-A74BA3ED1849}" type="pres">
      <dgm:prSet presAssocID="{08B712D3-AB00-4E1D-B70D-4935DEB901F4}" presName="vert1" presStyleCnt="0"/>
      <dgm:spPr/>
    </dgm:pt>
    <dgm:pt modelId="{8E3D7E1A-9370-4B07-BAB5-30451A5A0A9F}" type="pres">
      <dgm:prSet presAssocID="{7E0DAC5B-1584-416F-BC4C-5BCA6B9A3CF7}" presName="thickLine" presStyleLbl="alignNode1" presStyleIdx="8" presStyleCnt="9"/>
      <dgm:spPr/>
    </dgm:pt>
    <dgm:pt modelId="{74A97A78-2BFE-4521-84F7-69CCACF7F655}" type="pres">
      <dgm:prSet presAssocID="{7E0DAC5B-1584-416F-BC4C-5BCA6B9A3CF7}" presName="horz1" presStyleCnt="0"/>
      <dgm:spPr/>
    </dgm:pt>
    <dgm:pt modelId="{C23E512E-3B71-4E37-9136-6D4415767531}" type="pres">
      <dgm:prSet presAssocID="{7E0DAC5B-1584-416F-BC4C-5BCA6B9A3CF7}" presName="tx1" presStyleLbl="revTx" presStyleIdx="8" presStyleCnt="9"/>
      <dgm:spPr/>
      <dgm:t>
        <a:bodyPr/>
        <a:lstStyle/>
        <a:p>
          <a:endParaRPr lang="en-US"/>
        </a:p>
      </dgm:t>
    </dgm:pt>
    <dgm:pt modelId="{7C26D742-D9DF-4C57-A756-8F273370C477}" type="pres">
      <dgm:prSet presAssocID="{7E0DAC5B-1584-416F-BC4C-5BCA6B9A3CF7}" presName="vert1" presStyleCnt="0"/>
      <dgm:spPr/>
    </dgm:pt>
  </dgm:ptLst>
  <dgm:cxnLst>
    <dgm:cxn modelId="{DD08A3AD-9496-4CF9-89A4-D5377867BC44}" srcId="{77063F74-78A0-4638-8D69-6628947B6523}" destId="{EC12A9A5-992B-4EBE-95D3-72A026C78255}" srcOrd="2" destOrd="0" parTransId="{4105C732-04C0-4011-98A6-07B212274C89}" sibTransId="{2E3CE9B4-0E42-41A4-8A48-B2B746D70551}"/>
    <dgm:cxn modelId="{42C51E75-670B-472F-9DAB-BAD05E667545}" type="presOf" srcId="{7E0DAC5B-1584-416F-BC4C-5BCA6B9A3CF7}" destId="{C23E512E-3B71-4E37-9136-6D4415767531}" srcOrd="0" destOrd="0" presId="urn:microsoft.com/office/officeart/2008/layout/LinedList"/>
    <dgm:cxn modelId="{980CFA91-4B70-4AA0-8A3D-D15BBA1ED7CA}" type="presOf" srcId="{08B712D3-AB00-4E1D-B70D-4935DEB901F4}" destId="{ED3B8B17-41D0-4C8E-94C2-5F3AB4ACFBFC}" srcOrd="0" destOrd="0" presId="urn:microsoft.com/office/officeart/2008/layout/LinedList"/>
    <dgm:cxn modelId="{2E02830B-55B9-4B42-BF60-67CCBC238C7F}" type="presOf" srcId="{55172A13-63F1-4755-AB9B-5C53EBE31FA0}" destId="{DD7AC440-9691-426E-A4FE-4659E5F7763E}" srcOrd="0" destOrd="0" presId="urn:microsoft.com/office/officeart/2008/layout/LinedList"/>
    <dgm:cxn modelId="{BAE8351C-19D3-48C6-82D5-A07E9DD8A01B}" srcId="{77063F74-78A0-4638-8D69-6628947B6523}" destId="{15F85F37-3F40-4F04-A29A-653537004877}" srcOrd="3" destOrd="0" parTransId="{96D6E451-97AB-4A1E-95EE-2E838D7E5076}" sibTransId="{9E6B8CF2-322E-4141-8513-FB4B99C240E0}"/>
    <dgm:cxn modelId="{0D5EC6C2-CDD4-43E9-9AF5-BB51B72EBC28}" type="presOf" srcId="{15F85F37-3F40-4F04-A29A-653537004877}" destId="{184ED3FB-B31E-44F4-96FC-F6CFCD21FCC4}" srcOrd="0" destOrd="0" presId="urn:microsoft.com/office/officeart/2008/layout/LinedList"/>
    <dgm:cxn modelId="{DAB922D3-3FAA-4F90-8236-0199DAC23085}" srcId="{77063F74-78A0-4638-8D69-6628947B6523}" destId="{7E0DAC5B-1584-416F-BC4C-5BCA6B9A3CF7}" srcOrd="8" destOrd="0" parTransId="{A7A8662F-DC9B-4036-9429-C1C88738B18E}" sibTransId="{80D6BDB7-6117-4678-9314-89B772159177}"/>
    <dgm:cxn modelId="{F79AC65B-A427-4118-AF56-F4D0F0D363B6}" srcId="{77063F74-78A0-4638-8D69-6628947B6523}" destId="{880EEBF5-C4B1-4CE2-8E8B-18B468FF4980}" srcOrd="1" destOrd="0" parTransId="{F9917F98-8ADD-4D1B-B482-C23270D8EA98}" sibTransId="{3AD8A014-8A93-43E8-94F1-2734E711DBA6}"/>
    <dgm:cxn modelId="{41D5AB81-F2CA-4388-ADFB-CB7BBC08D74B}" srcId="{77063F74-78A0-4638-8D69-6628947B6523}" destId="{CDECBBBF-E965-40B6-B55B-0B2C64E0CE54}" srcOrd="0" destOrd="0" parTransId="{06527CCC-6C7B-4338-AE23-7B19C8E6C187}" sibTransId="{FD168E8B-1CCC-46F0-AE13-74BE96DD342C}"/>
    <dgm:cxn modelId="{2E4B8C47-3E07-4B25-B707-CAAE81749D34}" type="presOf" srcId="{EC12A9A5-992B-4EBE-95D3-72A026C78255}" destId="{E831297E-AFD2-4DF1-A6A4-04D043064FD6}" srcOrd="0" destOrd="0" presId="urn:microsoft.com/office/officeart/2008/layout/LinedList"/>
    <dgm:cxn modelId="{3362189E-9DA4-4540-A52D-E81D8D3396B7}" type="presOf" srcId="{CDECBBBF-E965-40B6-B55B-0B2C64E0CE54}" destId="{9E8FE55B-E89A-47E3-B421-799B6586EE80}" srcOrd="0" destOrd="0" presId="urn:microsoft.com/office/officeart/2008/layout/LinedList"/>
    <dgm:cxn modelId="{510F1F48-3B32-484A-8027-E44657666CD5}" srcId="{77063F74-78A0-4638-8D69-6628947B6523}" destId="{90DCD988-4D4B-476C-B92A-7AB85018CA8F}" srcOrd="5" destOrd="0" parTransId="{89FFABF6-51F3-42FB-87BF-08F8389AEE39}" sibTransId="{C2002364-9A86-4575-AF47-0228CD9522DF}"/>
    <dgm:cxn modelId="{445673CA-2655-4CEE-876B-2D475CDE214F}" type="presOf" srcId="{77063F74-78A0-4638-8D69-6628947B6523}" destId="{967E4958-8DCA-4D8A-B82D-BDB6F9E31FC2}" srcOrd="0" destOrd="0" presId="urn:microsoft.com/office/officeart/2008/layout/LinedList"/>
    <dgm:cxn modelId="{878D542B-DE71-40DB-8A8E-685A159BC2F3}" type="presOf" srcId="{880EEBF5-C4B1-4CE2-8E8B-18B468FF4980}" destId="{A65389A9-62EB-4C1F-B30C-0737B0B10230}" srcOrd="0" destOrd="0" presId="urn:microsoft.com/office/officeart/2008/layout/LinedList"/>
    <dgm:cxn modelId="{7A9C8D98-DED3-48F8-9087-7C9A90E479BD}" type="presOf" srcId="{62A5C176-ABEB-4035-98A5-5D24C47EB187}" destId="{6CB8F7F1-E4BB-4766-B270-7C6BC5568E21}" srcOrd="0" destOrd="0" presId="urn:microsoft.com/office/officeart/2008/layout/LinedList"/>
    <dgm:cxn modelId="{E1A457F6-02E9-4943-A679-CC3A6CBACE01}" type="presOf" srcId="{90DCD988-4D4B-476C-B92A-7AB85018CA8F}" destId="{7236F898-10B5-4E26-803D-06103957E9E5}" srcOrd="0" destOrd="0" presId="urn:microsoft.com/office/officeart/2008/layout/LinedList"/>
    <dgm:cxn modelId="{5E1BC958-BE74-4A76-ABA7-3DB1D13BA0F0}" srcId="{77063F74-78A0-4638-8D69-6628947B6523}" destId="{08B712D3-AB00-4E1D-B70D-4935DEB901F4}" srcOrd="7" destOrd="0" parTransId="{618A746C-FD48-4927-B195-13D6FC25808A}" sibTransId="{25E51627-E294-4B3A-9D34-EF6A0C80024E}"/>
    <dgm:cxn modelId="{34DEBED6-62D3-490D-AAFD-9C7EDB8350E2}" srcId="{77063F74-78A0-4638-8D69-6628947B6523}" destId="{62A5C176-ABEB-4035-98A5-5D24C47EB187}" srcOrd="4" destOrd="0" parTransId="{890B90BB-14F8-4FAB-A580-50B4881C187F}" sibTransId="{A2B22AE9-4EBA-4C69-A9F8-96BECB692322}"/>
    <dgm:cxn modelId="{127FAF3F-3267-417B-A9B3-DDC41B59230D}" srcId="{77063F74-78A0-4638-8D69-6628947B6523}" destId="{55172A13-63F1-4755-AB9B-5C53EBE31FA0}" srcOrd="6" destOrd="0" parTransId="{BD183FE9-327F-435D-8832-7F51A4995D40}" sibTransId="{AD768EE9-AC0D-4B60-A8C8-8286A2A1FE89}"/>
    <dgm:cxn modelId="{8958DCBD-1D3B-4DEC-AEE7-F0A2615ED1C9}" type="presParOf" srcId="{967E4958-8DCA-4D8A-B82D-BDB6F9E31FC2}" destId="{6225C62A-308F-4E0B-88C5-4358ECA9C9BB}" srcOrd="0" destOrd="0" presId="urn:microsoft.com/office/officeart/2008/layout/LinedList"/>
    <dgm:cxn modelId="{A8E43A89-C7EF-410E-902F-A93BF2F8E1FF}" type="presParOf" srcId="{967E4958-8DCA-4D8A-B82D-BDB6F9E31FC2}" destId="{EAFB9DCC-B5E6-49AF-8637-FD3ABEAC936F}" srcOrd="1" destOrd="0" presId="urn:microsoft.com/office/officeart/2008/layout/LinedList"/>
    <dgm:cxn modelId="{7137D05C-D23C-4951-B253-A5AA8FB2E672}" type="presParOf" srcId="{EAFB9DCC-B5E6-49AF-8637-FD3ABEAC936F}" destId="{9E8FE55B-E89A-47E3-B421-799B6586EE80}" srcOrd="0" destOrd="0" presId="urn:microsoft.com/office/officeart/2008/layout/LinedList"/>
    <dgm:cxn modelId="{577573F5-7127-470D-88E7-C7B70A1C56B9}" type="presParOf" srcId="{EAFB9DCC-B5E6-49AF-8637-FD3ABEAC936F}" destId="{8870B652-A365-43C5-829F-9B8E90928E36}" srcOrd="1" destOrd="0" presId="urn:microsoft.com/office/officeart/2008/layout/LinedList"/>
    <dgm:cxn modelId="{76F28220-24C8-4238-874E-F4DDBA468221}" type="presParOf" srcId="{967E4958-8DCA-4D8A-B82D-BDB6F9E31FC2}" destId="{57F9103C-B0AE-47FF-BCBF-C4C78D205987}" srcOrd="2" destOrd="0" presId="urn:microsoft.com/office/officeart/2008/layout/LinedList"/>
    <dgm:cxn modelId="{7DB1EF24-4D9B-4DE2-B735-BC3CDDFA9561}" type="presParOf" srcId="{967E4958-8DCA-4D8A-B82D-BDB6F9E31FC2}" destId="{01D8D42B-7C31-4707-8228-63F73DB62860}" srcOrd="3" destOrd="0" presId="urn:microsoft.com/office/officeart/2008/layout/LinedList"/>
    <dgm:cxn modelId="{F8DC45F9-B2AC-4080-B1E4-A6A9C2524FC2}" type="presParOf" srcId="{01D8D42B-7C31-4707-8228-63F73DB62860}" destId="{A65389A9-62EB-4C1F-B30C-0737B0B10230}" srcOrd="0" destOrd="0" presId="urn:microsoft.com/office/officeart/2008/layout/LinedList"/>
    <dgm:cxn modelId="{04C47946-6078-4DCB-B260-1E58DA6576EA}" type="presParOf" srcId="{01D8D42B-7C31-4707-8228-63F73DB62860}" destId="{DAF2EB89-B1FC-48D4-8920-3EB0F4DF3624}" srcOrd="1" destOrd="0" presId="urn:microsoft.com/office/officeart/2008/layout/LinedList"/>
    <dgm:cxn modelId="{ED345069-C3EB-4439-953D-BFDA1EBBADC8}" type="presParOf" srcId="{967E4958-8DCA-4D8A-B82D-BDB6F9E31FC2}" destId="{6001C923-984E-49AF-B759-6A1385E3440A}" srcOrd="4" destOrd="0" presId="urn:microsoft.com/office/officeart/2008/layout/LinedList"/>
    <dgm:cxn modelId="{21703188-B925-4896-ADE7-2F1208E885DD}" type="presParOf" srcId="{967E4958-8DCA-4D8A-B82D-BDB6F9E31FC2}" destId="{4008BA10-3B52-4774-A98A-7F7351A5A170}" srcOrd="5" destOrd="0" presId="urn:microsoft.com/office/officeart/2008/layout/LinedList"/>
    <dgm:cxn modelId="{AB8F7823-B303-4CFD-AF9F-ADCF2A464552}" type="presParOf" srcId="{4008BA10-3B52-4774-A98A-7F7351A5A170}" destId="{E831297E-AFD2-4DF1-A6A4-04D043064FD6}" srcOrd="0" destOrd="0" presId="urn:microsoft.com/office/officeart/2008/layout/LinedList"/>
    <dgm:cxn modelId="{06F34030-066E-4FAF-ABD4-2FE9B42E4DEB}" type="presParOf" srcId="{4008BA10-3B52-4774-A98A-7F7351A5A170}" destId="{0852D137-FCD2-40FF-9885-509524BF42F1}" srcOrd="1" destOrd="0" presId="urn:microsoft.com/office/officeart/2008/layout/LinedList"/>
    <dgm:cxn modelId="{A0527CBF-A367-492E-8C16-93AD4160CD11}" type="presParOf" srcId="{967E4958-8DCA-4D8A-B82D-BDB6F9E31FC2}" destId="{3E08012D-AD49-4382-9B2D-AF8A6EE80FD2}" srcOrd="6" destOrd="0" presId="urn:microsoft.com/office/officeart/2008/layout/LinedList"/>
    <dgm:cxn modelId="{92F2B15F-6803-49CA-B3E9-802CC2435B90}" type="presParOf" srcId="{967E4958-8DCA-4D8A-B82D-BDB6F9E31FC2}" destId="{11BBF30E-DC29-45F1-AF9F-0A00298A508A}" srcOrd="7" destOrd="0" presId="urn:microsoft.com/office/officeart/2008/layout/LinedList"/>
    <dgm:cxn modelId="{2862397F-0CCC-4356-9992-A26ACBB140B3}" type="presParOf" srcId="{11BBF30E-DC29-45F1-AF9F-0A00298A508A}" destId="{184ED3FB-B31E-44F4-96FC-F6CFCD21FCC4}" srcOrd="0" destOrd="0" presId="urn:microsoft.com/office/officeart/2008/layout/LinedList"/>
    <dgm:cxn modelId="{64843809-1B63-47D0-9329-DB483BFEAAD1}" type="presParOf" srcId="{11BBF30E-DC29-45F1-AF9F-0A00298A508A}" destId="{E9287E50-67E4-46D4-A68E-37992091B0CB}" srcOrd="1" destOrd="0" presId="urn:microsoft.com/office/officeart/2008/layout/LinedList"/>
    <dgm:cxn modelId="{8AB9B9F5-F2C4-4595-8C35-5F2389AE3920}" type="presParOf" srcId="{967E4958-8DCA-4D8A-B82D-BDB6F9E31FC2}" destId="{12E168C5-C9D5-46EA-B0E3-41CD7D02EEF7}" srcOrd="8" destOrd="0" presId="urn:microsoft.com/office/officeart/2008/layout/LinedList"/>
    <dgm:cxn modelId="{AE5544BB-5ED1-4368-AD09-A47AE572906E}" type="presParOf" srcId="{967E4958-8DCA-4D8A-B82D-BDB6F9E31FC2}" destId="{DC66F886-63FC-43CF-A073-F7D8DC721974}" srcOrd="9" destOrd="0" presId="urn:microsoft.com/office/officeart/2008/layout/LinedList"/>
    <dgm:cxn modelId="{3528279B-FE3C-4B1E-BD79-D3635D288E67}" type="presParOf" srcId="{DC66F886-63FC-43CF-A073-F7D8DC721974}" destId="{6CB8F7F1-E4BB-4766-B270-7C6BC5568E21}" srcOrd="0" destOrd="0" presId="urn:microsoft.com/office/officeart/2008/layout/LinedList"/>
    <dgm:cxn modelId="{9ADAA4A6-0E64-4764-BBA0-BD1ACC00EC4B}" type="presParOf" srcId="{DC66F886-63FC-43CF-A073-F7D8DC721974}" destId="{469EDD32-A120-4972-908F-8A4F8B19AEF5}" srcOrd="1" destOrd="0" presId="urn:microsoft.com/office/officeart/2008/layout/LinedList"/>
    <dgm:cxn modelId="{FBB3D6D1-FAF2-41E0-A078-189812E033FD}" type="presParOf" srcId="{967E4958-8DCA-4D8A-B82D-BDB6F9E31FC2}" destId="{A82D7E4F-1E33-40BB-9EFA-24A76FAC7306}" srcOrd="10" destOrd="0" presId="urn:microsoft.com/office/officeart/2008/layout/LinedList"/>
    <dgm:cxn modelId="{7C5AF590-1AF2-4526-9391-C940DA880F89}" type="presParOf" srcId="{967E4958-8DCA-4D8A-B82D-BDB6F9E31FC2}" destId="{25338D18-9570-4678-98BD-81C1A09A7585}" srcOrd="11" destOrd="0" presId="urn:microsoft.com/office/officeart/2008/layout/LinedList"/>
    <dgm:cxn modelId="{005BEEC3-6C1F-47CA-9DBB-A97D5EA0B4BC}" type="presParOf" srcId="{25338D18-9570-4678-98BD-81C1A09A7585}" destId="{7236F898-10B5-4E26-803D-06103957E9E5}" srcOrd="0" destOrd="0" presId="urn:microsoft.com/office/officeart/2008/layout/LinedList"/>
    <dgm:cxn modelId="{EC78EE38-24BF-4B22-BD30-A5D36608AC62}" type="presParOf" srcId="{25338D18-9570-4678-98BD-81C1A09A7585}" destId="{56F4CB9C-4019-49D0-82E7-983F653F2538}" srcOrd="1" destOrd="0" presId="urn:microsoft.com/office/officeart/2008/layout/LinedList"/>
    <dgm:cxn modelId="{C837E939-A2BE-41B2-9A8C-3519F6D4C355}" type="presParOf" srcId="{967E4958-8DCA-4D8A-B82D-BDB6F9E31FC2}" destId="{E6B3974A-1D71-4A2C-949C-083D4921628E}" srcOrd="12" destOrd="0" presId="urn:microsoft.com/office/officeart/2008/layout/LinedList"/>
    <dgm:cxn modelId="{564706D7-9F1C-4362-B74A-DC17CB5D205A}" type="presParOf" srcId="{967E4958-8DCA-4D8A-B82D-BDB6F9E31FC2}" destId="{7D89525D-F063-452A-8BF1-4A81C761490B}" srcOrd="13" destOrd="0" presId="urn:microsoft.com/office/officeart/2008/layout/LinedList"/>
    <dgm:cxn modelId="{3AFBD962-E836-4BE2-80BD-30ECAA51AA3C}" type="presParOf" srcId="{7D89525D-F063-452A-8BF1-4A81C761490B}" destId="{DD7AC440-9691-426E-A4FE-4659E5F7763E}" srcOrd="0" destOrd="0" presId="urn:microsoft.com/office/officeart/2008/layout/LinedList"/>
    <dgm:cxn modelId="{0DFC0CB7-DF4B-4C6F-AEA6-DFADBC218574}" type="presParOf" srcId="{7D89525D-F063-452A-8BF1-4A81C761490B}" destId="{76529D61-F2DA-423F-A6AB-2A0AEF6493A9}" srcOrd="1" destOrd="0" presId="urn:microsoft.com/office/officeart/2008/layout/LinedList"/>
    <dgm:cxn modelId="{0C69956B-DE61-4B2B-A673-8EC997BA9BDE}" type="presParOf" srcId="{967E4958-8DCA-4D8A-B82D-BDB6F9E31FC2}" destId="{A5450BF8-5572-4D63-95E0-1E3AE72EF135}" srcOrd="14" destOrd="0" presId="urn:microsoft.com/office/officeart/2008/layout/LinedList"/>
    <dgm:cxn modelId="{83DFC756-99D7-43D4-A530-DAD934F2A1FC}" type="presParOf" srcId="{967E4958-8DCA-4D8A-B82D-BDB6F9E31FC2}" destId="{4AC44A64-184C-4878-B734-59199E3CBC2C}" srcOrd="15" destOrd="0" presId="urn:microsoft.com/office/officeart/2008/layout/LinedList"/>
    <dgm:cxn modelId="{AD3B46DC-A659-402D-84D1-FF5066C6DD83}" type="presParOf" srcId="{4AC44A64-184C-4878-B734-59199E3CBC2C}" destId="{ED3B8B17-41D0-4C8E-94C2-5F3AB4ACFBFC}" srcOrd="0" destOrd="0" presId="urn:microsoft.com/office/officeart/2008/layout/LinedList"/>
    <dgm:cxn modelId="{F0724B04-BF98-4067-A55A-D0E081E1B783}" type="presParOf" srcId="{4AC44A64-184C-4878-B734-59199E3CBC2C}" destId="{4F8CD680-C15C-4EA8-B5BB-A74BA3ED1849}" srcOrd="1" destOrd="0" presId="urn:microsoft.com/office/officeart/2008/layout/LinedList"/>
    <dgm:cxn modelId="{BF6A29F7-219D-4C8A-AE47-68F53A96D54C}" type="presParOf" srcId="{967E4958-8DCA-4D8A-B82D-BDB6F9E31FC2}" destId="{8E3D7E1A-9370-4B07-BAB5-30451A5A0A9F}" srcOrd="16" destOrd="0" presId="urn:microsoft.com/office/officeart/2008/layout/LinedList"/>
    <dgm:cxn modelId="{1536D5BD-DEA5-4E94-B324-33144602E4F1}" type="presParOf" srcId="{967E4958-8DCA-4D8A-B82D-BDB6F9E31FC2}" destId="{74A97A78-2BFE-4521-84F7-69CCACF7F655}" srcOrd="17" destOrd="0" presId="urn:microsoft.com/office/officeart/2008/layout/LinedList"/>
    <dgm:cxn modelId="{45BC11E7-D18D-4436-9BDF-9C79877E6F7D}" type="presParOf" srcId="{74A97A78-2BFE-4521-84F7-69CCACF7F655}" destId="{C23E512E-3B71-4E37-9136-6D4415767531}" srcOrd="0" destOrd="0" presId="urn:microsoft.com/office/officeart/2008/layout/LinedList"/>
    <dgm:cxn modelId="{E8EE317B-E665-47C4-BDB1-2226A1E17B59}" type="presParOf" srcId="{74A97A78-2BFE-4521-84F7-69CCACF7F655}" destId="{7C26D742-D9DF-4C57-A756-8F273370C477}" srcOrd="1" destOrd="0" presId="urn:microsoft.com/office/officeart/2008/layout/LinedList"/>
  </dgm:cxnLst>
  <dgm:bg/>
  <dgm:whole>
    <a:ln>
      <a:solidFill>
        <a:srgbClr val="00B050"/>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1CDBE-2AA7-4D1F-9D50-E503A7461DA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E04DA83C-0EDD-4E0A-8A19-4DBEC4E8BA9B}">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The challenges faced </a:t>
          </a:r>
          <a:r>
            <a:rPr lang="en-US" sz="1800" dirty="0" smtClean="0">
              <a:solidFill>
                <a:schemeClr val="tx1"/>
              </a:solidFill>
              <a:latin typeface="Arial" panose="020B0604020202020204" pitchFamily="34" charset="0"/>
              <a:cs typeface="Arial" panose="020B0604020202020204" pitchFamily="34" charset="0"/>
            </a:rPr>
            <a:t>were data </a:t>
          </a:r>
          <a:r>
            <a:rPr lang="en-US" sz="1800" dirty="0">
              <a:solidFill>
                <a:schemeClr val="tx1"/>
              </a:solidFill>
              <a:latin typeface="Arial" panose="020B0604020202020204" pitchFamily="34" charset="0"/>
              <a:cs typeface="Arial" panose="020B0604020202020204" pitchFamily="34" charset="0"/>
            </a:rPr>
            <a:t>related to </a:t>
          </a:r>
          <a:r>
            <a:rPr lang="en-US" sz="1800" dirty="0" smtClean="0">
              <a:solidFill>
                <a:schemeClr val="tx1"/>
              </a:solidFill>
              <a:latin typeface="Arial" panose="020B0604020202020204" pitchFamily="34" charset="0"/>
              <a:cs typeface="Arial" panose="020B0604020202020204" pitchFamily="34" charset="0"/>
            </a:rPr>
            <a:t>planning</a:t>
          </a:r>
          <a:r>
            <a:rPr lang="en-US" sz="1800" i="1" dirty="0" smtClean="0">
              <a:solidFill>
                <a:schemeClr val="tx1"/>
              </a:solidFill>
              <a:latin typeface="Arial" panose="020B0604020202020204" pitchFamily="34" charset="0"/>
              <a:cs typeface="Arial" panose="020B0604020202020204" pitchFamily="34" charset="0"/>
            </a:rPr>
            <a:t> </a:t>
          </a:r>
          <a:r>
            <a:rPr lang="en-US" sz="1800" i="1" dirty="0">
              <a:solidFill>
                <a:schemeClr val="tx1"/>
              </a:solidFill>
              <a:latin typeface="Arial" panose="020B0604020202020204" pitchFamily="34" charset="0"/>
              <a:cs typeface="Arial" panose="020B0604020202020204" pitchFamily="34" charset="0"/>
            </a:rPr>
            <a:t>needs</a:t>
          </a:r>
          <a:r>
            <a:rPr lang="en-US" sz="1800" dirty="0">
              <a:solidFill>
                <a:schemeClr val="tx1"/>
              </a:solidFill>
              <a:latin typeface="Arial" panose="020B0604020202020204" pitchFamily="34" charset="0"/>
              <a:cs typeface="Arial" panose="020B0604020202020204" pitchFamily="34" charset="0"/>
            </a:rPr>
            <a:t> by Municipalities</a:t>
          </a:r>
          <a:r>
            <a:rPr lang="en-US" sz="1800" dirty="0" smtClean="0">
              <a:solidFill>
                <a:schemeClr val="tx1"/>
              </a:solidFill>
              <a:latin typeface="Arial" panose="020B0604020202020204" pitchFamily="34" charset="0"/>
              <a:cs typeface="Arial" panose="020B0604020202020204" pitchFamily="34" charset="0"/>
            </a:rPr>
            <a:t>.</a:t>
          </a:r>
        </a:p>
        <a:p>
          <a:pPr rtl="0"/>
          <a:r>
            <a:rPr lang="en-US" sz="1800" b="1" dirty="0" smtClean="0">
              <a:solidFill>
                <a:schemeClr val="tx1"/>
              </a:solidFill>
              <a:latin typeface="Arial" panose="020B0604020202020204" pitchFamily="34" charset="0"/>
              <a:cs typeface="Arial" panose="020B0604020202020204" pitchFamily="34" charset="0"/>
            </a:rPr>
            <a:t>SOLUTION POPULATION COUNCIL </a:t>
          </a:r>
          <a:endParaRPr lang="en-ZA" sz="1800" b="1" dirty="0">
            <a:solidFill>
              <a:schemeClr val="tx1"/>
            </a:solidFill>
            <a:latin typeface="Arial" panose="020B0604020202020204" pitchFamily="34" charset="0"/>
            <a:cs typeface="Arial" panose="020B0604020202020204" pitchFamily="34" charset="0"/>
          </a:endParaRPr>
        </a:p>
      </dgm:t>
    </dgm:pt>
    <dgm:pt modelId="{A3F975CE-8530-4A45-996A-9BFC8BFD88CB}" type="parTrans" cxnId="{AC0A727F-0988-40E8-8736-49DF2BCE9993}">
      <dgm:prSet/>
      <dgm:spPr/>
      <dgm:t>
        <a:bodyPr/>
        <a:lstStyle/>
        <a:p>
          <a:endParaRPr lang="en-US"/>
        </a:p>
      </dgm:t>
    </dgm:pt>
    <dgm:pt modelId="{3E04071C-4ADA-43A0-A032-A723C3BFEE21}" type="sibTrans" cxnId="{AC0A727F-0988-40E8-8736-49DF2BCE9993}">
      <dgm:prSet/>
      <dgm:spPr/>
      <dgm:t>
        <a:bodyPr/>
        <a:lstStyle/>
        <a:p>
          <a:endParaRPr lang="en-US"/>
        </a:p>
      </dgm:t>
    </dgm:pt>
    <dgm:pt modelId="{9F25882D-0273-4EAD-AF64-446642C45B1D}">
      <dgm:prSet custT="1"/>
      <dgm:spPr/>
      <dgm:t>
        <a:bodyPr/>
        <a:lstStyle/>
        <a:p>
          <a:pPr rtl="0"/>
          <a:r>
            <a:rPr lang="en-US" sz="1400" b="1" dirty="0">
              <a:latin typeface="Arial" panose="020B0604020202020204" pitchFamily="34" charset="0"/>
              <a:cs typeface="Arial" panose="020B0604020202020204" pitchFamily="34" charset="0"/>
            </a:rPr>
            <a:t>More specifically, Municipalities require current population data and this is often a challenge for such indicators such as population density and migration</a:t>
          </a:r>
          <a:r>
            <a:rPr lang="en-US" sz="1200" dirty="0"/>
            <a:t>. </a:t>
          </a:r>
          <a:endParaRPr lang="en-ZA" sz="1200" dirty="0"/>
        </a:p>
      </dgm:t>
    </dgm:pt>
    <dgm:pt modelId="{F343CEF9-C0BB-49ED-8453-316B03BCE19C}" type="parTrans" cxnId="{B2303B19-56CB-4CDD-8DAE-647A92E47A11}">
      <dgm:prSet/>
      <dgm:spPr/>
      <dgm:t>
        <a:bodyPr/>
        <a:lstStyle/>
        <a:p>
          <a:endParaRPr lang="en-US"/>
        </a:p>
      </dgm:t>
    </dgm:pt>
    <dgm:pt modelId="{EA072AC9-C3B6-4A06-AA13-5DBDBD72C01A}" type="sibTrans" cxnId="{B2303B19-56CB-4CDD-8DAE-647A92E47A11}">
      <dgm:prSet/>
      <dgm:spPr/>
      <dgm:t>
        <a:bodyPr/>
        <a:lstStyle/>
        <a:p>
          <a:endParaRPr lang="en-US"/>
        </a:p>
      </dgm:t>
    </dgm:pt>
    <dgm:pt modelId="{B3ECBE0F-2D24-45AE-9029-1944CEFFDC49}">
      <dgm:prSet custT="1"/>
      <dgm:spPr>
        <a:solidFill>
          <a:srgbClr val="00B050"/>
        </a:solidFill>
        <a:ln>
          <a:solidFill>
            <a:srgbClr val="00B050"/>
          </a:solidFill>
        </a:ln>
      </dgm:spPr>
      <dgm:t>
        <a:bodyPr/>
        <a:lstStyle/>
        <a:p>
          <a:pPr rtl="0"/>
          <a:r>
            <a:rPr lang="en-US" sz="1800" dirty="0">
              <a:solidFill>
                <a:schemeClr val="tx1"/>
              </a:solidFill>
              <a:latin typeface="Arial" panose="020B0604020202020204" pitchFamily="34" charset="0"/>
              <a:cs typeface="Arial" panose="020B0604020202020204" pitchFamily="34" charset="0"/>
            </a:rPr>
            <a:t>Also critical is coordination and cooperation among key stakeholders and sector departments</a:t>
          </a:r>
          <a:r>
            <a:rPr lang="en-US" sz="1600" dirty="0">
              <a:solidFill>
                <a:schemeClr val="tx1"/>
              </a:solidFill>
            </a:rPr>
            <a:t>. </a:t>
          </a:r>
          <a:endParaRPr lang="en-ZA" sz="1600" dirty="0">
            <a:solidFill>
              <a:schemeClr val="tx1"/>
            </a:solidFill>
          </a:endParaRPr>
        </a:p>
      </dgm:t>
    </dgm:pt>
    <dgm:pt modelId="{AE3ABAB9-A2A6-48F7-9F34-9D5753703243}" type="parTrans" cxnId="{B7E36530-FF17-47DC-A43A-071402E8079F}">
      <dgm:prSet/>
      <dgm:spPr/>
      <dgm:t>
        <a:bodyPr/>
        <a:lstStyle/>
        <a:p>
          <a:endParaRPr lang="en-US"/>
        </a:p>
      </dgm:t>
    </dgm:pt>
    <dgm:pt modelId="{419ED9A2-0D5B-4662-A726-A67A1D2B8228}" type="sibTrans" cxnId="{B7E36530-FF17-47DC-A43A-071402E8079F}">
      <dgm:prSet/>
      <dgm:spPr/>
      <dgm:t>
        <a:bodyPr/>
        <a:lstStyle/>
        <a:p>
          <a:endParaRPr lang="en-US"/>
        </a:p>
      </dgm:t>
    </dgm:pt>
    <dgm:pt modelId="{E3575048-1495-462F-AED7-9360BB4111C8}">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Mostly the appeared to be misalignment of the various stages of the IDP process</a:t>
          </a:r>
          <a:r>
            <a:rPr lang="en-US" sz="1600" dirty="0">
              <a:solidFill>
                <a:schemeClr val="tx1"/>
              </a:solidFill>
            </a:rPr>
            <a:t>.</a:t>
          </a:r>
          <a:endParaRPr lang="en-ZA" sz="1600" dirty="0">
            <a:solidFill>
              <a:schemeClr val="tx1"/>
            </a:solidFill>
          </a:endParaRPr>
        </a:p>
      </dgm:t>
    </dgm:pt>
    <dgm:pt modelId="{CAB06782-2ECB-4C99-80CC-92BB931A6BE2}" type="parTrans" cxnId="{04164CD2-8E54-4583-B7E1-0A2CB9769B61}">
      <dgm:prSet/>
      <dgm:spPr/>
      <dgm:t>
        <a:bodyPr/>
        <a:lstStyle/>
        <a:p>
          <a:endParaRPr lang="en-US"/>
        </a:p>
      </dgm:t>
    </dgm:pt>
    <dgm:pt modelId="{DBBE4215-A105-4975-A887-60A2100CC37E}" type="sibTrans" cxnId="{04164CD2-8E54-4583-B7E1-0A2CB9769B61}">
      <dgm:prSet/>
      <dgm:spPr/>
      <dgm:t>
        <a:bodyPr/>
        <a:lstStyle/>
        <a:p>
          <a:endParaRPr lang="en-US"/>
        </a:p>
      </dgm:t>
    </dgm:pt>
    <dgm:pt modelId="{E8E1659D-15A2-4D45-80D0-AD2DE43E339D}">
      <dgm:prSet custT="1"/>
      <dgm:spPr/>
      <dgm:t>
        <a:bodyPr/>
        <a:lstStyle/>
        <a:p>
          <a:pPr rtl="0"/>
          <a:r>
            <a:rPr lang="en-US" sz="1800" b="1" dirty="0">
              <a:latin typeface="Arial" panose="020B0604020202020204" pitchFamily="34" charset="0"/>
              <a:cs typeface="Arial" panose="020B0604020202020204" pitchFamily="34" charset="0"/>
            </a:rPr>
            <a:t>For instance, the situation analysis, development strategies and selected projects in the IDPs appear to be less informed by local demographic data. </a:t>
          </a:r>
          <a:endParaRPr lang="en-ZA" sz="1800" b="1" dirty="0">
            <a:latin typeface="Arial" panose="020B0604020202020204" pitchFamily="34" charset="0"/>
            <a:cs typeface="Arial" panose="020B0604020202020204" pitchFamily="34" charset="0"/>
          </a:endParaRPr>
        </a:p>
      </dgm:t>
    </dgm:pt>
    <dgm:pt modelId="{1FF0CF95-6A85-4237-8BEC-F29813A4D504}" type="parTrans" cxnId="{0F435D18-83C5-4D05-8E65-A2A04B65F1D3}">
      <dgm:prSet/>
      <dgm:spPr/>
      <dgm:t>
        <a:bodyPr/>
        <a:lstStyle/>
        <a:p>
          <a:endParaRPr lang="en-US"/>
        </a:p>
      </dgm:t>
    </dgm:pt>
    <dgm:pt modelId="{C73AA182-8B25-4FFC-8491-CAFFA981A0CD}" type="sibTrans" cxnId="{0F435D18-83C5-4D05-8E65-A2A04B65F1D3}">
      <dgm:prSet/>
      <dgm:spPr/>
      <dgm:t>
        <a:bodyPr/>
        <a:lstStyle/>
        <a:p>
          <a:endParaRPr lang="en-US"/>
        </a:p>
      </dgm:t>
    </dgm:pt>
    <dgm:pt modelId="{7B4980F3-53CC-4EA2-8BED-101240BBD416}">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Sometimes there was absence of sufficient demographic data in the situation analysis to inform the development strategies and projects that were adopted in all the municipalities</a:t>
          </a:r>
          <a:r>
            <a:rPr lang="en-US" sz="1500" dirty="0">
              <a:solidFill>
                <a:schemeClr val="tx1"/>
              </a:solidFill>
            </a:rPr>
            <a:t>.   </a:t>
          </a:r>
          <a:r>
            <a:rPr lang="en-ZA" sz="1500" dirty="0">
              <a:solidFill>
                <a:schemeClr val="tx1"/>
              </a:solidFill>
            </a:rPr>
            <a:t>    </a:t>
          </a:r>
          <a:r>
            <a:rPr lang="en-ZA" sz="1500" dirty="0"/>
            <a:t>     </a:t>
          </a:r>
        </a:p>
      </dgm:t>
    </dgm:pt>
    <dgm:pt modelId="{FC08C1AE-A6EB-4684-88F9-8A14DEB8E12B}" type="parTrans" cxnId="{5AB167A6-C845-4DBC-ABD8-AC9AE0BE5175}">
      <dgm:prSet/>
      <dgm:spPr/>
      <dgm:t>
        <a:bodyPr/>
        <a:lstStyle/>
        <a:p>
          <a:endParaRPr lang="en-US"/>
        </a:p>
      </dgm:t>
    </dgm:pt>
    <dgm:pt modelId="{DB081D23-C1D7-48A4-8F30-88607DACC6D5}" type="sibTrans" cxnId="{5AB167A6-C845-4DBC-ABD8-AC9AE0BE5175}">
      <dgm:prSet/>
      <dgm:spPr/>
      <dgm:t>
        <a:bodyPr/>
        <a:lstStyle/>
        <a:p>
          <a:endParaRPr lang="en-US"/>
        </a:p>
      </dgm:t>
    </dgm:pt>
    <dgm:pt modelId="{AE245402-EE1E-41EB-ACBE-A7AFDB498285}" type="pres">
      <dgm:prSet presAssocID="{7711CDBE-2AA7-4D1F-9D50-E503A7461DA1}" presName="linear" presStyleCnt="0">
        <dgm:presLayoutVars>
          <dgm:animLvl val="lvl"/>
          <dgm:resizeHandles val="exact"/>
        </dgm:presLayoutVars>
      </dgm:prSet>
      <dgm:spPr/>
      <dgm:t>
        <a:bodyPr/>
        <a:lstStyle/>
        <a:p>
          <a:endParaRPr lang="en-US"/>
        </a:p>
      </dgm:t>
    </dgm:pt>
    <dgm:pt modelId="{C151309A-8309-4CE9-ADC7-B00E85F3FD3D}" type="pres">
      <dgm:prSet presAssocID="{E04DA83C-0EDD-4E0A-8A19-4DBEC4E8BA9B}" presName="parentText" presStyleLbl="node1" presStyleIdx="0" presStyleCnt="4">
        <dgm:presLayoutVars>
          <dgm:chMax val="0"/>
          <dgm:bulletEnabled val="1"/>
        </dgm:presLayoutVars>
      </dgm:prSet>
      <dgm:spPr/>
      <dgm:t>
        <a:bodyPr/>
        <a:lstStyle/>
        <a:p>
          <a:endParaRPr lang="en-US"/>
        </a:p>
      </dgm:t>
    </dgm:pt>
    <dgm:pt modelId="{54B51AD0-89E8-4AF3-B120-2496A2E126ED}" type="pres">
      <dgm:prSet presAssocID="{E04DA83C-0EDD-4E0A-8A19-4DBEC4E8BA9B}" presName="childText" presStyleLbl="revTx" presStyleIdx="0" presStyleCnt="2" custLinFactNeighborY="-621">
        <dgm:presLayoutVars>
          <dgm:bulletEnabled val="1"/>
        </dgm:presLayoutVars>
      </dgm:prSet>
      <dgm:spPr/>
      <dgm:t>
        <a:bodyPr/>
        <a:lstStyle/>
        <a:p>
          <a:endParaRPr lang="en-US"/>
        </a:p>
      </dgm:t>
    </dgm:pt>
    <dgm:pt modelId="{F33A8DD5-ED91-44B0-9080-759349B33C00}" type="pres">
      <dgm:prSet presAssocID="{B3ECBE0F-2D24-45AE-9029-1944CEFFDC49}" presName="parentText" presStyleLbl="node1" presStyleIdx="1" presStyleCnt="4">
        <dgm:presLayoutVars>
          <dgm:chMax val="0"/>
          <dgm:bulletEnabled val="1"/>
        </dgm:presLayoutVars>
      </dgm:prSet>
      <dgm:spPr/>
      <dgm:t>
        <a:bodyPr/>
        <a:lstStyle/>
        <a:p>
          <a:endParaRPr lang="en-US"/>
        </a:p>
      </dgm:t>
    </dgm:pt>
    <dgm:pt modelId="{0EAF4E3E-DE19-406C-B8BB-99BCCF80B19C}" type="pres">
      <dgm:prSet presAssocID="{419ED9A2-0D5B-4662-A726-A67A1D2B8228}" presName="spacer" presStyleCnt="0"/>
      <dgm:spPr/>
    </dgm:pt>
    <dgm:pt modelId="{5C8D9930-0212-4D4D-98ED-2DE2939ECDF6}" type="pres">
      <dgm:prSet presAssocID="{E3575048-1495-462F-AED7-9360BB4111C8}" presName="parentText" presStyleLbl="node1" presStyleIdx="2" presStyleCnt="4">
        <dgm:presLayoutVars>
          <dgm:chMax val="0"/>
          <dgm:bulletEnabled val="1"/>
        </dgm:presLayoutVars>
      </dgm:prSet>
      <dgm:spPr/>
      <dgm:t>
        <a:bodyPr/>
        <a:lstStyle/>
        <a:p>
          <a:endParaRPr lang="en-US"/>
        </a:p>
      </dgm:t>
    </dgm:pt>
    <dgm:pt modelId="{BB7DA054-8684-40B8-A8D1-08E22486C4CA}" type="pres">
      <dgm:prSet presAssocID="{E3575048-1495-462F-AED7-9360BB4111C8}" presName="childText" presStyleLbl="revTx" presStyleIdx="1" presStyleCnt="2">
        <dgm:presLayoutVars>
          <dgm:bulletEnabled val="1"/>
        </dgm:presLayoutVars>
      </dgm:prSet>
      <dgm:spPr/>
      <dgm:t>
        <a:bodyPr/>
        <a:lstStyle/>
        <a:p>
          <a:endParaRPr lang="en-US"/>
        </a:p>
      </dgm:t>
    </dgm:pt>
    <dgm:pt modelId="{B1310E4F-8EFE-46C3-BDC6-469696E08321}" type="pres">
      <dgm:prSet presAssocID="{7B4980F3-53CC-4EA2-8BED-101240BBD416}" presName="parentText" presStyleLbl="node1" presStyleIdx="3" presStyleCnt="4">
        <dgm:presLayoutVars>
          <dgm:chMax val="0"/>
          <dgm:bulletEnabled val="1"/>
        </dgm:presLayoutVars>
      </dgm:prSet>
      <dgm:spPr/>
      <dgm:t>
        <a:bodyPr/>
        <a:lstStyle/>
        <a:p>
          <a:endParaRPr lang="en-US"/>
        </a:p>
      </dgm:t>
    </dgm:pt>
  </dgm:ptLst>
  <dgm:cxnLst>
    <dgm:cxn modelId="{C13F601B-B702-4A4F-A577-E47BE52D214F}" type="presOf" srcId="{E8E1659D-15A2-4D45-80D0-AD2DE43E339D}" destId="{BB7DA054-8684-40B8-A8D1-08E22486C4CA}" srcOrd="0" destOrd="0" presId="urn:microsoft.com/office/officeart/2005/8/layout/vList2"/>
    <dgm:cxn modelId="{D15D3626-CC47-45F0-B2B6-DC120EA76205}" type="presOf" srcId="{E04DA83C-0EDD-4E0A-8A19-4DBEC4E8BA9B}" destId="{C151309A-8309-4CE9-ADC7-B00E85F3FD3D}" srcOrd="0" destOrd="0" presId="urn:microsoft.com/office/officeart/2005/8/layout/vList2"/>
    <dgm:cxn modelId="{B2303B19-56CB-4CDD-8DAE-647A92E47A11}" srcId="{E04DA83C-0EDD-4E0A-8A19-4DBEC4E8BA9B}" destId="{9F25882D-0273-4EAD-AF64-446642C45B1D}" srcOrd="0" destOrd="0" parTransId="{F343CEF9-C0BB-49ED-8453-316B03BCE19C}" sibTransId="{EA072AC9-C3B6-4A06-AA13-5DBDBD72C01A}"/>
    <dgm:cxn modelId="{7C1A8B38-AE43-4B6A-812D-725A424D60C1}" type="presOf" srcId="{7711CDBE-2AA7-4D1F-9D50-E503A7461DA1}" destId="{AE245402-EE1E-41EB-ACBE-A7AFDB498285}" srcOrd="0" destOrd="0" presId="urn:microsoft.com/office/officeart/2005/8/layout/vList2"/>
    <dgm:cxn modelId="{FB1B14BA-49D5-4FDE-A131-880E2402B0C2}" type="presOf" srcId="{7B4980F3-53CC-4EA2-8BED-101240BBD416}" destId="{B1310E4F-8EFE-46C3-BDC6-469696E08321}" srcOrd="0" destOrd="0" presId="urn:microsoft.com/office/officeart/2005/8/layout/vList2"/>
    <dgm:cxn modelId="{B7E36530-FF17-47DC-A43A-071402E8079F}" srcId="{7711CDBE-2AA7-4D1F-9D50-E503A7461DA1}" destId="{B3ECBE0F-2D24-45AE-9029-1944CEFFDC49}" srcOrd="1" destOrd="0" parTransId="{AE3ABAB9-A2A6-48F7-9F34-9D5753703243}" sibTransId="{419ED9A2-0D5B-4662-A726-A67A1D2B8228}"/>
    <dgm:cxn modelId="{006DDE21-0F75-4841-88AF-CE48B87925BF}" type="presOf" srcId="{B3ECBE0F-2D24-45AE-9029-1944CEFFDC49}" destId="{F33A8DD5-ED91-44B0-9080-759349B33C00}" srcOrd="0" destOrd="0" presId="urn:microsoft.com/office/officeart/2005/8/layout/vList2"/>
    <dgm:cxn modelId="{AC0A727F-0988-40E8-8736-49DF2BCE9993}" srcId="{7711CDBE-2AA7-4D1F-9D50-E503A7461DA1}" destId="{E04DA83C-0EDD-4E0A-8A19-4DBEC4E8BA9B}" srcOrd="0" destOrd="0" parTransId="{A3F975CE-8530-4A45-996A-9BFC8BFD88CB}" sibTransId="{3E04071C-4ADA-43A0-A032-A723C3BFEE21}"/>
    <dgm:cxn modelId="{F347843B-67A3-4284-90B0-DC354384A0E9}" type="presOf" srcId="{9F25882D-0273-4EAD-AF64-446642C45B1D}" destId="{54B51AD0-89E8-4AF3-B120-2496A2E126ED}" srcOrd="0" destOrd="0" presId="urn:microsoft.com/office/officeart/2005/8/layout/vList2"/>
    <dgm:cxn modelId="{04164CD2-8E54-4583-B7E1-0A2CB9769B61}" srcId="{7711CDBE-2AA7-4D1F-9D50-E503A7461DA1}" destId="{E3575048-1495-462F-AED7-9360BB4111C8}" srcOrd="2" destOrd="0" parTransId="{CAB06782-2ECB-4C99-80CC-92BB931A6BE2}" sibTransId="{DBBE4215-A105-4975-A887-60A2100CC37E}"/>
    <dgm:cxn modelId="{0F435D18-83C5-4D05-8E65-A2A04B65F1D3}" srcId="{E3575048-1495-462F-AED7-9360BB4111C8}" destId="{E8E1659D-15A2-4D45-80D0-AD2DE43E339D}" srcOrd="0" destOrd="0" parTransId="{1FF0CF95-6A85-4237-8BEC-F29813A4D504}" sibTransId="{C73AA182-8B25-4FFC-8491-CAFFA981A0CD}"/>
    <dgm:cxn modelId="{5AB167A6-C845-4DBC-ABD8-AC9AE0BE5175}" srcId="{7711CDBE-2AA7-4D1F-9D50-E503A7461DA1}" destId="{7B4980F3-53CC-4EA2-8BED-101240BBD416}" srcOrd="3" destOrd="0" parTransId="{FC08C1AE-A6EB-4684-88F9-8A14DEB8E12B}" sibTransId="{DB081D23-C1D7-48A4-8F30-88607DACC6D5}"/>
    <dgm:cxn modelId="{5E8E0ECB-12CD-4BA4-A621-D8401EC53DBA}" type="presOf" srcId="{E3575048-1495-462F-AED7-9360BB4111C8}" destId="{5C8D9930-0212-4D4D-98ED-2DE2939ECDF6}" srcOrd="0" destOrd="0" presId="urn:microsoft.com/office/officeart/2005/8/layout/vList2"/>
    <dgm:cxn modelId="{1188CD4D-B381-4DD3-94A9-4FFE39961240}" type="presParOf" srcId="{AE245402-EE1E-41EB-ACBE-A7AFDB498285}" destId="{C151309A-8309-4CE9-ADC7-B00E85F3FD3D}" srcOrd="0" destOrd="0" presId="urn:microsoft.com/office/officeart/2005/8/layout/vList2"/>
    <dgm:cxn modelId="{446B928E-FA7F-4F2E-A8A4-4CE8478D6957}" type="presParOf" srcId="{AE245402-EE1E-41EB-ACBE-A7AFDB498285}" destId="{54B51AD0-89E8-4AF3-B120-2496A2E126ED}" srcOrd="1" destOrd="0" presId="urn:microsoft.com/office/officeart/2005/8/layout/vList2"/>
    <dgm:cxn modelId="{3B957BCA-9688-4FB5-A277-1F0CB03F894D}" type="presParOf" srcId="{AE245402-EE1E-41EB-ACBE-A7AFDB498285}" destId="{F33A8DD5-ED91-44B0-9080-759349B33C00}" srcOrd="2" destOrd="0" presId="urn:microsoft.com/office/officeart/2005/8/layout/vList2"/>
    <dgm:cxn modelId="{A7BC91E3-A46E-4695-9CB6-A4765D1DA9DD}" type="presParOf" srcId="{AE245402-EE1E-41EB-ACBE-A7AFDB498285}" destId="{0EAF4E3E-DE19-406C-B8BB-99BCCF80B19C}" srcOrd="3" destOrd="0" presId="urn:microsoft.com/office/officeart/2005/8/layout/vList2"/>
    <dgm:cxn modelId="{9DB78638-C8C0-4BD6-8B58-75D8336F0C4A}" type="presParOf" srcId="{AE245402-EE1E-41EB-ACBE-A7AFDB498285}" destId="{5C8D9930-0212-4D4D-98ED-2DE2939ECDF6}" srcOrd="4" destOrd="0" presId="urn:microsoft.com/office/officeart/2005/8/layout/vList2"/>
    <dgm:cxn modelId="{3C067A7A-CDEF-4C11-B464-7C82BE074E20}" type="presParOf" srcId="{AE245402-EE1E-41EB-ACBE-A7AFDB498285}" destId="{BB7DA054-8684-40B8-A8D1-08E22486C4CA}" srcOrd="5" destOrd="0" presId="urn:microsoft.com/office/officeart/2005/8/layout/vList2"/>
    <dgm:cxn modelId="{E7B2FDC1-AD00-4D56-A3C5-6C1EE076DB46}" type="presParOf" srcId="{AE245402-EE1E-41EB-ACBE-A7AFDB498285}" destId="{B1310E4F-8EFE-46C3-BDC6-469696E0832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6B58E-F242-4A23-809F-1D0AA519CD3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9C2810C0-4E13-4BB1-85B0-9E70EF42D6BC}">
      <dgm:prSet/>
      <dgm:spPr>
        <a:solidFill>
          <a:srgbClr val="00B050"/>
        </a:solidFill>
        <a:ln>
          <a:solidFill>
            <a:srgbClr val="00B050"/>
          </a:solidFill>
        </a:ln>
      </dgm:spPr>
      <dgm:t>
        <a:bodyPr/>
        <a:lstStyle/>
        <a:p>
          <a:pPr rtl="0"/>
          <a:r>
            <a:rPr lang="en-GB" dirty="0">
              <a:solidFill>
                <a:schemeClr val="tx1"/>
              </a:solidFill>
              <a:latin typeface="Arial" panose="020B0604020202020204" pitchFamily="34" charset="0"/>
              <a:cs typeface="Arial" panose="020B0604020202020204" pitchFamily="34" charset="0"/>
            </a:rPr>
            <a:t>Commendable strides were observed in the District Municipality IDPs after 2019 intervention by UNFPA, Population Unit (DSD), </a:t>
          </a:r>
          <a:r>
            <a:rPr lang="en-GB" dirty="0" err="1">
              <a:solidFill>
                <a:schemeClr val="tx1"/>
              </a:solidFill>
              <a:latin typeface="Arial" panose="020B0604020202020204" pitchFamily="34" charset="0"/>
              <a:cs typeface="Arial" panose="020B0604020202020204" pitchFamily="34" charset="0"/>
            </a:rPr>
            <a:t>CoGTA</a:t>
          </a:r>
          <a:r>
            <a:rPr lang="en-GB" dirty="0">
              <a:solidFill>
                <a:schemeClr val="tx1"/>
              </a:solidFill>
              <a:latin typeface="Arial" panose="020B0604020202020204" pitchFamily="34" charset="0"/>
              <a:cs typeface="Arial" panose="020B0604020202020204" pitchFamily="34" charset="0"/>
            </a:rPr>
            <a:t>, and </a:t>
          </a:r>
          <a:r>
            <a:rPr lang="en-GB" dirty="0" err="1">
              <a:solidFill>
                <a:schemeClr val="tx1"/>
              </a:solidFill>
              <a:latin typeface="Arial" panose="020B0604020202020204" pitchFamily="34" charset="0"/>
              <a:cs typeface="Arial" panose="020B0604020202020204" pitchFamily="34" charset="0"/>
            </a:rPr>
            <a:t>StatsSA</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Critical recommendations</a:t>
          </a:r>
          <a:r>
            <a:rPr lang="en-GB" b="1" dirty="0">
              <a:solidFill>
                <a:schemeClr val="tx1"/>
              </a:solidFill>
            </a:rPr>
            <a:t>.</a:t>
          </a:r>
          <a:endParaRPr lang="en-ZA" dirty="0">
            <a:solidFill>
              <a:schemeClr val="tx1"/>
            </a:solidFill>
          </a:endParaRPr>
        </a:p>
      </dgm:t>
    </dgm:pt>
    <dgm:pt modelId="{3EE55200-3882-4291-B38A-6F81ED8A033D}" type="parTrans" cxnId="{06D43A7A-5F79-40A4-AA87-11CA6E0B6F44}">
      <dgm:prSet/>
      <dgm:spPr/>
      <dgm:t>
        <a:bodyPr/>
        <a:lstStyle/>
        <a:p>
          <a:endParaRPr lang="en-US"/>
        </a:p>
      </dgm:t>
    </dgm:pt>
    <dgm:pt modelId="{4590DD32-31CC-4F86-AB0A-98B5D1398580}" type="sibTrans" cxnId="{06D43A7A-5F79-40A4-AA87-11CA6E0B6F44}">
      <dgm:prSet/>
      <dgm:spPr/>
      <dgm:t>
        <a:bodyPr/>
        <a:lstStyle/>
        <a:p>
          <a:endParaRPr lang="en-US"/>
        </a:p>
      </dgm:t>
    </dgm:pt>
    <dgm:pt modelId="{66044147-91C1-44C1-9F92-76689DD75438}">
      <dgm:prSet custT="1"/>
      <dgm:spPr>
        <a:solidFill>
          <a:srgbClr val="00B050"/>
        </a:solidFill>
        <a:ln>
          <a:solidFill>
            <a:srgbClr val="00B050"/>
          </a:solidFill>
        </a:ln>
      </dgm:spPr>
      <dgm:t>
        <a:bodyPr/>
        <a:lstStyle/>
        <a:p>
          <a:pPr rtl="0"/>
          <a:r>
            <a:rPr lang="en-GB" sz="1800" dirty="0">
              <a:solidFill>
                <a:schemeClr val="tx1"/>
              </a:solidFill>
              <a:latin typeface="Arial" panose="020B0604020202020204" pitchFamily="34" charset="0"/>
              <a:cs typeface="Arial" panose="020B0604020202020204" pitchFamily="34" charset="0"/>
            </a:rPr>
            <a:t>District Municipalities needed access </a:t>
          </a:r>
          <a:r>
            <a:rPr lang="en-GB" sz="1800" b="1" dirty="0">
              <a:solidFill>
                <a:schemeClr val="tx1"/>
              </a:solidFill>
              <a:latin typeface="Arial" panose="020B0604020202020204" pitchFamily="34" charset="0"/>
              <a:cs typeface="Arial" panose="020B0604020202020204" pitchFamily="34" charset="0"/>
            </a:rPr>
            <a:t>to most recent </a:t>
          </a:r>
          <a:r>
            <a:rPr lang="en-GB" sz="1800" dirty="0">
              <a:solidFill>
                <a:schemeClr val="tx1"/>
              </a:solidFill>
              <a:latin typeface="Arial" panose="020B0604020202020204" pitchFamily="34" charset="0"/>
              <a:cs typeface="Arial" panose="020B0604020202020204" pitchFamily="34" charset="0"/>
            </a:rPr>
            <a:t>to data i.e. surveys and mid-year population estimates. </a:t>
          </a:r>
          <a:endParaRPr lang="en-ZA" sz="1800" dirty="0">
            <a:solidFill>
              <a:schemeClr val="tx1"/>
            </a:solidFill>
            <a:latin typeface="Arial" panose="020B0604020202020204" pitchFamily="34" charset="0"/>
            <a:cs typeface="Arial" panose="020B0604020202020204" pitchFamily="34" charset="0"/>
          </a:endParaRPr>
        </a:p>
      </dgm:t>
    </dgm:pt>
    <dgm:pt modelId="{68DEB034-0DF1-4961-991E-7EF044782611}" type="parTrans" cxnId="{0459BE40-DD11-45E3-AC8A-2CB90A0E2974}">
      <dgm:prSet/>
      <dgm:spPr/>
      <dgm:t>
        <a:bodyPr/>
        <a:lstStyle/>
        <a:p>
          <a:endParaRPr lang="en-US"/>
        </a:p>
      </dgm:t>
    </dgm:pt>
    <dgm:pt modelId="{CF898690-AEEF-459E-B7FD-BC9D0E519483}" type="sibTrans" cxnId="{0459BE40-DD11-45E3-AC8A-2CB90A0E2974}">
      <dgm:prSet/>
      <dgm:spPr/>
      <dgm:t>
        <a:bodyPr/>
        <a:lstStyle/>
        <a:p>
          <a:endParaRPr lang="en-US"/>
        </a:p>
      </dgm:t>
    </dgm:pt>
    <dgm:pt modelId="{9C40227D-4929-4222-A2A9-D77C88D26445}">
      <dgm:prSet custT="1"/>
      <dgm:spPr>
        <a:solidFill>
          <a:srgbClr val="00B050"/>
        </a:solidFill>
        <a:ln>
          <a:solidFill>
            <a:srgbClr val="00B050"/>
          </a:solidFill>
        </a:ln>
      </dgm:spPr>
      <dgm:t>
        <a:bodyPr/>
        <a:lstStyle/>
        <a:p>
          <a:pPr rtl="0"/>
          <a:r>
            <a:rPr lang="en-GB" sz="1800" dirty="0">
              <a:solidFill>
                <a:schemeClr val="tx1"/>
              </a:solidFill>
              <a:latin typeface="Arial" panose="020B0604020202020204" pitchFamily="34" charset="0"/>
              <a:cs typeface="Arial" panose="020B0604020202020204" pitchFamily="34" charset="0"/>
            </a:rPr>
            <a:t>The project team sourced provincial data from the national office and had to work with older IDPs for some District Municipalities</a:t>
          </a:r>
          <a:r>
            <a:rPr lang="en-GB" sz="1600" dirty="0">
              <a:solidFill>
                <a:schemeClr val="tx1"/>
              </a:solidFill>
            </a:rPr>
            <a:t>.  </a:t>
          </a:r>
          <a:endParaRPr lang="en-ZA" sz="1600" dirty="0">
            <a:solidFill>
              <a:schemeClr val="tx1"/>
            </a:solidFill>
          </a:endParaRPr>
        </a:p>
      </dgm:t>
    </dgm:pt>
    <dgm:pt modelId="{6DAE8BE9-5DDC-4864-B20B-499CEEC0DF65}" type="parTrans" cxnId="{F02F42B3-D8DF-4A5A-A964-7783E9EAE567}">
      <dgm:prSet/>
      <dgm:spPr/>
      <dgm:t>
        <a:bodyPr/>
        <a:lstStyle/>
        <a:p>
          <a:endParaRPr lang="en-US"/>
        </a:p>
      </dgm:t>
    </dgm:pt>
    <dgm:pt modelId="{F31AB8A9-E003-4869-AECB-60AC3AE88729}" type="sibTrans" cxnId="{F02F42B3-D8DF-4A5A-A964-7783E9EAE567}">
      <dgm:prSet/>
      <dgm:spPr/>
      <dgm:t>
        <a:bodyPr/>
        <a:lstStyle/>
        <a:p>
          <a:endParaRPr lang="en-US"/>
        </a:p>
      </dgm:t>
    </dgm:pt>
    <dgm:pt modelId="{8B0EF54C-49A6-413B-A9B3-7F22F50527A4}">
      <dgm:prSet custT="1"/>
      <dgm:spPr>
        <a:solidFill>
          <a:srgbClr val="00B050"/>
        </a:solidFill>
      </dgm:spPr>
      <dgm:t>
        <a:bodyPr/>
        <a:lstStyle/>
        <a:p>
          <a:pPr rtl="0"/>
          <a:r>
            <a:rPr lang="en-GB" sz="1800" dirty="0">
              <a:solidFill>
                <a:schemeClr val="tx1"/>
              </a:solidFill>
              <a:latin typeface="Arial" panose="020B0604020202020204" pitchFamily="34" charset="0"/>
              <a:cs typeface="Arial" panose="020B0604020202020204" pitchFamily="34" charset="0"/>
            </a:rPr>
            <a:t>Participation of sector departments during IDP processes is critical</a:t>
          </a:r>
          <a:endParaRPr lang="en-ZA" sz="1800" dirty="0">
            <a:solidFill>
              <a:schemeClr val="tx1"/>
            </a:solidFill>
            <a:latin typeface="Arial" panose="020B0604020202020204" pitchFamily="34" charset="0"/>
            <a:cs typeface="Arial" panose="020B0604020202020204" pitchFamily="34" charset="0"/>
          </a:endParaRPr>
        </a:p>
      </dgm:t>
    </dgm:pt>
    <dgm:pt modelId="{D3D3F1AD-A894-4873-8C9B-1B4E556A74D6}" type="parTrans" cxnId="{E7C69F30-32F8-462A-B23F-94C4185179B4}">
      <dgm:prSet/>
      <dgm:spPr/>
      <dgm:t>
        <a:bodyPr/>
        <a:lstStyle/>
        <a:p>
          <a:endParaRPr lang="en-US"/>
        </a:p>
      </dgm:t>
    </dgm:pt>
    <dgm:pt modelId="{907665C3-FF8D-45FB-AC13-5124B501FDAF}" type="sibTrans" cxnId="{E7C69F30-32F8-462A-B23F-94C4185179B4}">
      <dgm:prSet/>
      <dgm:spPr/>
      <dgm:t>
        <a:bodyPr/>
        <a:lstStyle/>
        <a:p>
          <a:endParaRPr lang="en-US"/>
        </a:p>
      </dgm:t>
    </dgm:pt>
    <dgm:pt modelId="{21AE17D7-CA32-476D-A137-C325222B675D}">
      <dgm:prSet custT="1"/>
      <dgm:spPr>
        <a:solidFill>
          <a:srgbClr val="00B050"/>
        </a:solidFill>
      </dgm:spPr>
      <dgm:t>
        <a:bodyPr/>
        <a:lstStyle/>
        <a:p>
          <a:pPr rtl="0"/>
          <a:r>
            <a:rPr lang="en-GB" sz="1800" dirty="0">
              <a:solidFill>
                <a:schemeClr val="tx1"/>
              </a:solidFill>
              <a:latin typeface="Arial" panose="020B0604020202020204" pitchFamily="34" charset="0"/>
              <a:cs typeface="Arial" panose="020B0604020202020204" pitchFamily="34" charset="0"/>
            </a:rPr>
            <a:t>Data on educational outcomes, health and wellbeing and employment levels were not presented properly. </a:t>
          </a:r>
          <a:endParaRPr lang="en-ZA" sz="1800" dirty="0">
            <a:solidFill>
              <a:schemeClr val="tx1"/>
            </a:solidFill>
            <a:latin typeface="Arial" panose="020B0604020202020204" pitchFamily="34" charset="0"/>
            <a:cs typeface="Arial" panose="020B0604020202020204" pitchFamily="34" charset="0"/>
          </a:endParaRPr>
        </a:p>
      </dgm:t>
    </dgm:pt>
    <dgm:pt modelId="{1C39BCAB-EF0B-41F0-9F74-6EA80D95262E}" type="parTrans" cxnId="{ADD4B1CA-4DC6-4767-9241-0CF539D9D14F}">
      <dgm:prSet/>
      <dgm:spPr/>
      <dgm:t>
        <a:bodyPr/>
        <a:lstStyle/>
        <a:p>
          <a:endParaRPr lang="en-US"/>
        </a:p>
      </dgm:t>
    </dgm:pt>
    <dgm:pt modelId="{EC5475D3-03E8-4459-8651-8BFFC529B53B}" type="sibTrans" cxnId="{ADD4B1CA-4DC6-4767-9241-0CF539D9D14F}">
      <dgm:prSet/>
      <dgm:spPr/>
      <dgm:t>
        <a:bodyPr/>
        <a:lstStyle/>
        <a:p>
          <a:endParaRPr lang="en-US"/>
        </a:p>
      </dgm:t>
    </dgm:pt>
    <dgm:pt modelId="{5E03AF0E-7354-450E-AEC4-23C62AA029A0}">
      <dgm:prSet custT="1"/>
      <dgm:spPr/>
      <dgm:t>
        <a:bodyPr/>
        <a:lstStyle/>
        <a:p>
          <a:pPr rtl="0"/>
          <a:r>
            <a:rPr lang="en-GB" sz="1600" b="1" dirty="0">
              <a:latin typeface="Arial" panose="020B0604020202020204" pitchFamily="34" charset="0"/>
              <a:cs typeface="Arial" panose="020B0604020202020204" pitchFamily="34" charset="0"/>
            </a:rPr>
            <a:t>In most cases, such data was presented as a tick-box approach, rather than surfacing issues faced by Municipalities in preparation of planning. More support should be provided in this regard</a:t>
          </a:r>
          <a:r>
            <a:rPr lang="en-GB" sz="160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dgm:t>
    </dgm:pt>
    <dgm:pt modelId="{9759E8FC-002A-4775-8BB5-27941FFD4000}" type="parTrans" cxnId="{7DCADE1A-D8F6-45FD-AD87-3E85CC6D91CB}">
      <dgm:prSet/>
      <dgm:spPr/>
      <dgm:t>
        <a:bodyPr/>
        <a:lstStyle/>
        <a:p>
          <a:endParaRPr lang="en-US"/>
        </a:p>
      </dgm:t>
    </dgm:pt>
    <dgm:pt modelId="{B7D195D7-4288-40BE-ADC7-C90F4F690A3C}" type="sibTrans" cxnId="{7DCADE1A-D8F6-45FD-AD87-3E85CC6D91CB}">
      <dgm:prSet/>
      <dgm:spPr/>
      <dgm:t>
        <a:bodyPr/>
        <a:lstStyle/>
        <a:p>
          <a:endParaRPr lang="en-US"/>
        </a:p>
      </dgm:t>
    </dgm:pt>
    <dgm:pt modelId="{40A4542E-C263-4741-8E8B-E2DAC1748FAD}" type="pres">
      <dgm:prSet presAssocID="{AA26B58E-F242-4A23-809F-1D0AA519CD3E}" presName="linear" presStyleCnt="0">
        <dgm:presLayoutVars>
          <dgm:animLvl val="lvl"/>
          <dgm:resizeHandles val="exact"/>
        </dgm:presLayoutVars>
      </dgm:prSet>
      <dgm:spPr/>
      <dgm:t>
        <a:bodyPr/>
        <a:lstStyle/>
        <a:p>
          <a:endParaRPr lang="en-US"/>
        </a:p>
      </dgm:t>
    </dgm:pt>
    <dgm:pt modelId="{35797D89-326C-45C5-B241-D2725E98BA7E}" type="pres">
      <dgm:prSet presAssocID="{9C2810C0-4E13-4BB1-85B0-9E70EF42D6BC}" presName="parentText" presStyleLbl="node1" presStyleIdx="0" presStyleCnt="5">
        <dgm:presLayoutVars>
          <dgm:chMax val="0"/>
          <dgm:bulletEnabled val="1"/>
        </dgm:presLayoutVars>
      </dgm:prSet>
      <dgm:spPr/>
      <dgm:t>
        <a:bodyPr/>
        <a:lstStyle/>
        <a:p>
          <a:endParaRPr lang="en-US"/>
        </a:p>
      </dgm:t>
    </dgm:pt>
    <dgm:pt modelId="{24643606-D559-4DE2-9A53-A50441292A67}" type="pres">
      <dgm:prSet presAssocID="{4590DD32-31CC-4F86-AB0A-98B5D1398580}" presName="spacer" presStyleCnt="0"/>
      <dgm:spPr/>
    </dgm:pt>
    <dgm:pt modelId="{0F8E5DE8-FE57-462B-A6AA-2CA874DDD80E}" type="pres">
      <dgm:prSet presAssocID="{66044147-91C1-44C1-9F92-76689DD75438}" presName="parentText" presStyleLbl="node1" presStyleIdx="1" presStyleCnt="5">
        <dgm:presLayoutVars>
          <dgm:chMax val="0"/>
          <dgm:bulletEnabled val="1"/>
        </dgm:presLayoutVars>
      </dgm:prSet>
      <dgm:spPr/>
      <dgm:t>
        <a:bodyPr/>
        <a:lstStyle/>
        <a:p>
          <a:endParaRPr lang="en-US"/>
        </a:p>
      </dgm:t>
    </dgm:pt>
    <dgm:pt modelId="{2F78F7D3-880D-4DDD-8AE4-51152295F990}" type="pres">
      <dgm:prSet presAssocID="{CF898690-AEEF-459E-B7FD-BC9D0E519483}" presName="spacer" presStyleCnt="0"/>
      <dgm:spPr/>
    </dgm:pt>
    <dgm:pt modelId="{AC1D589B-2980-4A21-982D-17783DA42D75}" type="pres">
      <dgm:prSet presAssocID="{9C40227D-4929-4222-A2A9-D77C88D26445}" presName="parentText" presStyleLbl="node1" presStyleIdx="2" presStyleCnt="5">
        <dgm:presLayoutVars>
          <dgm:chMax val="0"/>
          <dgm:bulletEnabled val="1"/>
        </dgm:presLayoutVars>
      </dgm:prSet>
      <dgm:spPr/>
      <dgm:t>
        <a:bodyPr/>
        <a:lstStyle/>
        <a:p>
          <a:endParaRPr lang="en-US"/>
        </a:p>
      </dgm:t>
    </dgm:pt>
    <dgm:pt modelId="{B4500921-1ECA-4624-B92F-4DE0208AF33D}" type="pres">
      <dgm:prSet presAssocID="{F31AB8A9-E003-4869-AECB-60AC3AE88729}" presName="spacer" presStyleCnt="0"/>
      <dgm:spPr/>
    </dgm:pt>
    <dgm:pt modelId="{19C8BBB2-D3A6-4792-83D0-563A74CB213A}" type="pres">
      <dgm:prSet presAssocID="{8B0EF54C-49A6-413B-A9B3-7F22F50527A4}" presName="parentText" presStyleLbl="node1" presStyleIdx="3" presStyleCnt="5">
        <dgm:presLayoutVars>
          <dgm:chMax val="0"/>
          <dgm:bulletEnabled val="1"/>
        </dgm:presLayoutVars>
      </dgm:prSet>
      <dgm:spPr/>
      <dgm:t>
        <a:bodyPr/>
        <a:lstStyle/>
        <a:p>
          <a:endParaRPr lang="en-US"/>
        </a:p>
      </dgm:t>
    </dgm:pt>
    <dgm:pt modelId="{1195BEE5-BF38-4B25-A6A2-6719417249EF}" type="pres">
      <dgm:prSet presAssocID="{907665C3-FF8D-45FB-AC13-5124B501FDAF}" presName="spacer" presStyleCnt="0"/>
      <dgm:spPr/>
    </dgm:pt>
    <dgm:pt modelId="{83CB8513-B99C-431A-BC68-CFC6B45D1A8E}" type="pres">
      <dgm:prSet presAssocID="{21AE17D7-CA32-476D-A137-C325222B675D}" presName="parentText" presStyleLbl="node1" presStyleIdx="4" presStyleCnt="5">
        <dgm:presLayoutVars>
          <dgm:chMax val="0"/>
          <dgm:bulletEnabled val="1"/>
        </dgm:presLayoutVars>
      </dgm:prSet>
      <dgm:spPr/>
      <dgm:t>
        <a:bodyPr/>
        <a:lstStyle/>
        <a:p>
          <a:endParaRPr lang="en-US"/>
        </a:p>
      </dgm:t>
    </dgm:pt>
    <dgm:pt modelId="{0BFDA84F-E5BE-4895-BA0C-0CA4C0C13961}" type="pres">
      <dgm:prSet presAssocID="{21AE17D7-CA32-476D-A137-C325222B675D}" presName="childText" presStyleLbl="revTx" presStyleIdx="0" presStyleCnt="1">
        <dgm:presLayoutVars>
          <dgm:bulletEnabled val="1"/>
        </dgm:presLayoutVars>
      </dgm:prSet>
      <dgm:spPr/>
      <dgm:t>
        <a:bodyPr/>
        <a:lstStyle/>
        <a:p>
          <a:endParaRPr lang="en-US"/>
        </a:p>
      </dgm:t>
    </dgm:pt>
  </dgm:ptLst>
  <dgm:cxnLst>
    <dgm:cxn modelId="{4DE72087-E2FE-4A0C-A103-59E4F5F32543}" type="presOf" srcId="{AA26B58E-F242-4A23-809F-1D0AA519CD3E}" destId="{40A4542E-C263-4741-8E8B-E2DAC1748FAD}" srcOrd="0" destOrd="0" presId="urn:microsoft.com/office/officeart/2005/8/layout/vList2"/>
    <dgm:cxn modelId="{E69E7E8C-BF54-40A7-A6A4-BC3E21DC411B}" type="presOf" srcId="{9C40227D-4929-4222-A2A9-D77C88D26445}" destId="{AC1D589B-2980-4A21-982D-17783DA42D75}" srcOrd="0" destOrd="0" presId="urn:microsoft.com/office/officeart/2005/8/layout/vList2"/>
    <dgm:cxn modelId="{2FB97030-470B-4E2F-96F8-0F2E69E56DCC}" type="presOf" srcId="{5E03AF0E-7354-450E-AEC4-23C62AA029A0}" destId="{0BFDA84F-E5BE-4895-BA0C-0CA4C0C13961}" srcOrd="0" destOrd="0" presId="urn:microsoft.com/office/officeart/2005/8/layout/vList2"/>
    <dgm:cxn modelId="{E7C69F30-32F8-462A-B23F-94C4185179B4}" srcId="{AA26B58E-F242-4A23-809F-1D0AA519CD3E}" destId="{8B0EF54C-49A6-413B-A9B3-7F22F50527A4}" srcOrd="3" destOrd="0" parTransId="{D3D3F1AD-A894-4873-8C9B-1B4E556A74D6}" sibTransId="{907665C3-FF8D-45FB-AC13-5124B501FDAF}"/>
    <dgm:cxn modelId="{7DCADE1A-D8F6-45FD-AD87-3E85CC6D91CB}" srcId="{21AE17D7-CA32-476D-A137-C325222B675D}" destId="{5E03AF0E-7354-450E-AEC4-23C62AA029A0}" srcOrd="0" destOrd="0" parTransId="{9759E8FC-002A-4775-8BB5-27941FFD4000}" sibTransId="{B7D195D7-4288-40BE-ADC7-C90F4F690A3C}"/>
    <dgm:cxn modelId="{ADD4B1CA-4DC6-4767-9241-0CF539D9D14F}" srcId="{AA26B58E-F242-4A23-809F-1D0AA519CD3E}" destId="{21AE17D7-CA32-476D-A137-C325222B675D}" srcOrd="4" destOrd="0" parTransId="{1C39BCAB-EF0B-41F0-9F74-6EA80D95262E}" sibTransId="{EC5475D3-03E8-4459-8651-8BFFC529B53B}"/>
    <dgm:cxn modelId="{C617DC9A-9899-440E-857E-2CA6A3B05703}" type="presOf" srcId="{8B0EF54C-49A6-413B-A9B3-7F22F50527A4}" destId="{19C8BBB2-D3A6-4792-83D0-563A74CB213A}" srcOrd="0" destOrd="0" presId="urn:microsoft.com/office/officeart/2005/8/layout/vList2"/>
    <dgm:cxn modelId="{5FA30702-35B3-458E-A679-86674063047A}" type="presOf" srcId="{21AE17D7-CA32-476D-A137-C325222B675D}" destId="{83CB8513-B99C-431A-BC68-CFC6B45D1A8E}" srcOrd="0" destOrd="0" presId="urn:microsoft.com/office/officeart/2005/8/layout/vList2"/>
    <dgm:cxn modelId="{F02F42B3-D8DF-4A5A-A964-7783E9EAE567}" srcId="{AA26B58E-F242-4A23-809F-1D0AA519CD3E}" destId="{9C40227D-4929-4222-A2A9-D77C88D26445}" srcOrd="2" destOrd="0" parTransId="{6DAE8BE9-5DDC-4864-B20B-499CEEC0DF65}" sibTransId="{F31AB8A9-E003-4869-AECB-60AC3AE88729}"/>
    <dgm:cxn modelId="{A52103BA-720F-4BC6-B669-85B337FE7C45}" type="presOf" srcId="{66044147-91C1-44C1-9F92-76689DD75438}" destId="{0F8E5DE8-FE57-462B-A6AA-2CA874DDD80E}" srcOrd="0" destOrd="0" presId="urn:microsoft.com/office/officeart/2005/8/layout/vList2"/>
    <dgm:cxn modelId="{06D43A7A-5F79-40A4-AA87-11CA6E0B6F44}" srcId="{AA26B58E-F242-4A23-809F-1D0AA519CD3E}" destId="{9C2810C0-4E13-4BB1-85B0-9E70EF42D6BC}" srcOrd="0" destOrd="0" parTransId="{3EE55200-3882-4291-B38A-6F81ED8A033D}" sibTransId="{4590DD32-31CC-4F86-AB0A-98B5D1398580}"/>
    <dgm:cxn modelId="{0459BE40-DD11-45E3-AC8A-2CB90A0E2974}" srcId="{AA26B58E-F242-4A23-809F-1D0AA519CD3E}" destId="{66044147-91C1-44C1-9F92-76689DD75438}" srcOrd="1" destOrd="0" parTransId="{68DEB034-0DF1-4961-991E-7EF044782611}" sibTransId="{CF898690-AEEF-459E-B7FD-BC9D0E519483}"/>
    <dgm:cxn modelId="{06F3837E-016E-44FD-AFE0-5FECAED9E326}" type="presOf" srcId="{9C2810C0-4E13-4BB1-85B0-9E70EF42D6BC}" destId="{35797D89-326C-45C5-B241-D2725E98BA7E}" srcOrd="0" destOrd="0" presId="urn:microsoft.com/office/officeart/2005/8/layout/vList2"/>
    <dgm:cxn modelId="{A146C84B-E14B-4401-9799-EBC5B702B788}" type="presParOf" srcId="{40A4542E-C263-4741-8E8B-E2DAC1748FAD}" destId="{35797D89-326C-45C5-B241-D2725E98BA7E}" srcOrd="0" destOrd="0" presId="urn:microsoft.com/office/officeart/2005/8/layout/vList2"/>
    <dgm:cxn modelId="{CE6E4E09-4B18-47C4-AC3E-B580916A27F8}" type="presParOf" srcId="{40A4542E-C263-4741-8E8B-E2DAC1748FAD}" destId="{24643606-D559-4DE2-9A53-A50441292A67}" srcOrd="1" destOrd="0" presId="urn:microsoft.com/office/officeart/2005/8/layout/vList2"/>
    <dgm:cxn modelId="{2C47DD1B-0F20-4CE1-A0B7-5382AB44DB3B}" type="presParOf" srcId="{40A4542E-C263-4741-8E8B-E2DAC1748FAD}" destId="{0F8E5DE8-FE57-462B-A6AA-2CA874DDD80E}" srcOrd="2" destOrd="0" presId="urn:microsoft.com/office/officeart/2005/8/layout/vList2"/>
    <dgm:cxn modelId="{09AF267B-26ED-4826-9F30-683E700CD57E}" type="presParOf" srcId="{40A4542E-C263-4741-8E8B-E2DAC1748FAD}" destId="{2F78F7D3-880D-4DDD-8AE4-51152295F990}" srcOrd="3" destOrd="0" presId="urn:microsoft.com/office/officeart/2005/8/layout/vList2"/>
    <dgm:cxn modelId="{91CC2CAE-C694-4559-A244-83277760DD15}" type="presParOf" srcId="{40A4542E-C263-4741-8E8B-E2DAC1748FAD}" destId="{AC1D589B-2980-4A21-982D-17783DA42D75}" srcOrd="4" destOrd="0" presId="urn:microsoft.com/office/officeart/2005/8/layout/vList2"/>
    <dgm:cxn modelId="{9C96FBB7-A57B-48EF-9253-B434C83B81BE}" type="presParOf" srcId="{40A4542E-C263-4741-8E8B-E2DAC1748FAD}" destId="{B4500921-1ECA-4624-B92F-4DE0208AF33D}" srcOrd="5" destOrd="0" presId="urn:microsoft.com/office/officeart/2005/8/layout/vList2"/>
    <dgm:cxn modelId="{545559F6-A5F4-4B8D-BA70-9ED2455451FD}" type="presParOf" srcId="{40A4542E-C263-4741-8E8B-E2DAC1748FAD}" destId="{19C8BBB2-D3A6-4792-83D0-563A74CB213A}" srcOrd="6" destOrd="0" presId="urn:microsoft.com/office/officeart/2005/8/layout/vList2"/>
    <dgm:cxn modelId="{A2EAE26B-A683-4738-B6F8-A6A3DF583621}" type="presParOf" srcId="{40A4542E-C263-4741-8E8B-E2DAC1748FAD}" destId="{1195BEE5-BF38-4B25-A6A2-6719417249EF}" srcOrd="7" destOrd="0" presId="urn:microsoft.com/office/officeart/2005/8/layout/vList2"/>
    <dgm:cxn modelId="{3C879A8F-1154-400A-8C8B-8214C800FDD6}" type="presParOf" srcId="{40A4542E-C263-4741-8E8B-E2DAC1748FAD}" destId="{83CB8513-B99C-431A-BC68-CFC6B45D1A8E}" srcOrd="8" destOrd="0" presId="urn:microsoft.com/office/officeart/2005/8/layout/vList2"/>
    <dgm:cxn modelId="{1F9F3BAD-643C-45A6-B980-28742A94AD1E}" type="presParOf" srcId="{40A4542E-C263-4741-8E8B-E2DAC1748FAD}" destId="{0BFDA84F-E5BE-4895-BA0C-0CA4C0C13961}"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0A239-1B17-4DF7-B87A-DC459BE59431}"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E37FF523-0B01-40E5-82A5-FAE746634176}">
      <dgm:prSet/>
      <dgm:spPr>
        <a:solidFill>
          <a:srgbClr val="00B050"/>
        </a:solidFill>
      </dgm:spPr>
      <dgm:t>
        <a:bodyPr/>
        <a:lstStyle/>
        <a:p>
          <a:pPr rtl="0"/>
          <a:r>
            <a:rPr lang="en-GB" b="1" dirty="0">
              <a:latin typeface="Arial" panose="020B0604020202020204" pitchFamily="34" charset="0"/>
              <a:cs typeface="Arial" panose="020B0604020202020204" pitchFamily="34" charset="0"/>
            </a:rPr>
            <a:t>Improve profiling vulnerable groups</a:t>
          </a:r>
          <a:r>
            <a:rPr lang="en-GB" b="1" dirty="0"/>
            <a:t>.</a:t>
          </a:r>
          <a:endParaRPr lang="en-ZA" dirty="0"/>
        </a:p>
      </dgm:t>
    </dgm:pt>
    <dgm:pt modelId="{59397BDE-FF67-4708-B087-E96C17407D5F}" type="parTrans" cxnId="{991383A9-5F83-4D0E-B84A-6E2C190C5E0D}">
      <dgm:prSet/>
      <dgm:spPr/>
      <dgm:t>
        <a:bodyPr/>
        <a:lstStyle/>
        <a:p>
          <a:endParaRPr lang="en-US"/>
        </a:p>
      </dgm:t>
    </dgm:pt>
    <dgm:pt modelId="{930E211D-22C6-4EBE-AC8A-2197AD679CF8}" type="sibTrans" cxnId="{991383A9-5F83-4D0E-B84A-6E2C190C5E0D}">
      <dgm:prSet/>
      <dgm:spPr/>
      <dgm:t>
        <a:bodyPr/>
        <a:lstStyle/>
        <a:p>
          <a:endParaRPr lang="en-US"/>
        </a:p>
      </dgm:t>
    </dgm:pt>
    <dgm:pt modelId="{BCC7D4CE-9CBA-4078-A48F-56701B628EA9}">
      <dgm:prSet custT="1"/>
      <dgm:spPr/>
      <dgm:t>
        <a:bodyPr/>
        <a:lstStyle/>
        <a:p>
          <a:pPr rtl="0"/>
          <a:r>
            <a:rPr lang="en-GB" sz="1400" dirty="0">
              <a:latin typeface="Arial" panose="020B0604020202020204" pitchFamily="34" charset="0"/>
              <a:cs typeface="Arial" panose="020B0604020202020204" pitchFamily="34" charset="0"/>
            </a:rPr>
            <a:t>Implications of the age-sex composition of the District Municipalities were not well understood even when presented in the situational analysis section of the IDP. </a:t>
          </a:r>
          <a:endParaRPr lang="en-ZA" sz="1400" dirty="0">
            <a:latin typeface="Arial" panose="020B0604020202020204" pitchFamily="34" charset="0"/>
            <a:cs typeface="Arial" panose="020B0604020202020204" pitchFamily="34" charset="0"/>
          </a:endParaRPr>
        </a:p>
      </dgm:t>
    </dgm:pt>
    <dgm:pt modelId="{6F8D105E-5670-43A0-BBD6-9DD469919238}" type="parTrans" cxnId="{2B1E6F5A-751F-4D87-AA24-80C3E2F2F3D6}">
      <dgm:prSet/>
      <dgm:spPr/>
      <dgm:t>
        <a:bodyPr/>
        <a:lstStyle/>
        <a:p>
          <a:endParaRPr lang="en-US"/>
        </a:p>
      </dgm:t>
    </dgm:pt>
    <dgm:pt modelId="{CF09557D-AD05-4701-AB69-697BC96A962F}" type="sibTrans" cxnId="{2B1E6F5A-751F-4D87-AA24-80C3E2F2F3D6}">
      <dgm:prSet/>
      <dgm:spPr/>
      <dgm:t>
        <a:bodyPr/>
        <a:lstStyle/>
        <a:p>
          <a:endParaRPr lang="en-US"/>
        </a:p>
      </dgm:t>
    </dgm:pt>
    <dgm:pt modelId="{438E3704-17DB-4AE2-BE02-9AC05898871C}">
      <dgm:prSet custT="1"/>
      <dgm:spPr/>
      <dgm:t>
        <a:bodyPr/>
        <a:lstStyle/>
        <a:p>
          <a:pPr rtl="0"/>
          <a:r>
            <a:rPr lang="en-GB" sz="1400" dirty="0">
              <a:latin typeface="Arial" panose="020B0604020202020204" pitchFamily="34" charset="0"/>
              <a:cs typeface="Arial" panose="020B0604020202020204" pitchFamily="34" charset="0"/>
            </a:rPr>
            <a:t>More assistance and support is required to equip the profiling of these groups and linking such profiles to identified strategies and programmes</a:t>
          </a:r>
          <a:r>
            <a:rPr lang="en-GB" sz="120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dgm:t>
    </dgm:pt>
    <dgm:pt modelId="{3568F477-DDD5-4510-86DA-7EE9A5DCBDAB}" type="parTrans" cxnId="{927C3194-9CBF-4070-8A90-C1B9F4C14FE0}">
      <dgm:prSet/>
      <dgm:spPr/>
      <dgm:t>
        <a:bodyPr/>
        <a:lstStyle/>
        <a:p>
          <a:endParaRPr lang="en-US"/>
        </a:p>
      </dgm:t>
    </dgm:pt>
    <dgm:pt modelId="{2C0241AE-A212-4D31-B582-568E9A73BCFF}" type="sibTrans" cxnId="{927C3194-9CBF-4070-8A90-C1B9F4C14FE0}">
      <dgm:prSet/>
      <dgm:spPr/>
      <dgm:t>
        <a:bodyPr/>
        <a:lstStyle/>
        <a:p>
          <a:endParaRPr lang="en-US"/>
        </a:p>
      </dgm:t>
    </dgm:pt>
    <dgm:pt modelId="{37D881DA-F649-4959-9917-AC6D086BFF0E}">
      <dgm:prSet/>
      <dgm:spPr>
        <a:solidFill>
          <a:srgbClr val="00B050"/>
        </a:solidFill>
      </dgm:spPr>
      <dgm:t>
        <a:bodyPr/>
        <a:lstStyle/>
        <a:p>
          <a:pPr rtl="0"/>
          <a:r>
            <a:rPr lang="en-GB" b="1" dirty="0">
              <a:latin typeface="Arial" panose="020B0604020202020204" pitchFamily="34" charset="0"/>
              <a:cs typeface="Arial" panose="020B0604020202020204" pitchFamily="34" charset="0"/>
            </a:rPr>
            <a:t>Provide support on gender mainstreaming in the IDP.</a:t>
          </a:r>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dgm:t>
    </dgm:pt>
    <dgm:pt modelId="{FE22F5BA-8615-4970-8309-A96C54BB1EF4}" type="parTrans" cxnId="{0E685A75-8E91-4D2B-BBF1-11B17A8308CA}">
      <dgm:prSet/>
      <dgm:spPr/>
      <dgm:t>
        <a:bodyPr/>
        <a:lstStyle/>
        <a:p>
          <a:endParaRPr lang="en-US"/>
        </a:p>
      </dgm:t>
    </dgm:pt>
    <dgm:pt modelId="{AB4FA619-DCC2-474D-8BC2-1CD09589F606}" type="sibTrans" cxnId="{0E685A75-8E91-4D2B-BBF1-11B17A8308CA}">
      <dgm:prSet/>
      <dgm:spPr/>
      <dgm:t>
        <a:bodyPr/>
        <a:lstStyle/>
        <a:p>
          <a:endParaRPr lang="en-US"/>
        </a:p>
      </dgm:t>
    </dgm:pt>
    <dgm:pt modelId="{E4479FD3-1283-495B-B5A8-B77DA01CA71B}">
      <dgm:prSet custT="1"/>
      <dgm:spPr/>
      <dgm:t>
        <a:bodyPr/>
        <a:lstStyle/>
        <a:p>
          <a:pPr rtl="0"/>
          <a:r>
            <a:rPr lang="en-GB" sz="1400" dirty="0">
              <a:latin typeface="Arial" panose="020B0604020202020204" pitchFamily="34" charset="0"/>
              <a:cs typeface="Arial" panose="020B0604020202020204" pitchFamily="34" charset="0"/>
            </a:rPr>
            <a:t>The silence of gender in IDPs is identified as a major concern. </a:t>
          </a:r>
          <a:endParaRPr lang="en-ZA" sz="1400" dirty="0">
            <a:latin typeface="Arial" panose="020B0604020202020204" pitchFamily="34" charset="0"/>
            <a:cs typeface="Arial" panose="020B0604020202020204" pitchFamily="34" charset="0"/>
          </a:endParaRPr>
        </a:p>
      </dgm:t>
    </dgm:pt>
    <dgm:pt modelId="{92CE579E-2D7D-4EC4-9B58-29CDA555EEB5}" type="parTrans" cxnId="{B62EA002-2872-4D2E-B74B-A5F8D04585B8}">
      <dgm:prSet/>
      <dgm:spPr/>
      <dgm:t>
        <a:bodyPr/>
        <a:lstStyle/>
        <a:p>
          <a:endParaRPr lang="en-US"/>
        </a:p>
      </dgm:t>
    </dgm:pt>
    <dgm:pt modelId="{9C4F2D5F-18AD-4163-94B2-89EFC7DD8ACB}" type="sibTrans" cxnId="{B62EA002-2872-4D2E-B74B-A5F8D04585B8}">
      <dgm:prSet/>
      <dgm:spPr/>
      <dgm:t>
        <a:bodyPr/>
        <a:lstStyle/>
        <a:p>
          <a:endParaRPr lang="en-US"/>
        </a:p>
      </dgm:t>
    </dgm:pt>
    <dgm:pt modelId="{9202AE53-BC57-49CE-97E5-FC4652D7A138}">
      <dgm:prSet custT="1"/>
      <dgm:spPr/>
      <dgm:t>
        <a:bodyPr/>
        <a:lstStyle/>
        <a:p>
          <a:pPr rtl="0"/>
          <a:r>
            <a:rPr lang="en-GB" sz="1400" dirty="0">
              <a:latin typeface="Arial" panose="020B0604020202020204" pitchFamily="34" charset="0"/>
              <a:cs typeface="Arial" panose="020B0604020202020204" pitchFamily="34" charset="0"/>
            </a:rPr>
            <a:t>Given the climate of gender based violence, and adverse impact from covid-19, and other negative outcomes experienced by women and girls – this call cannot be more urgent</a:t>
          </a:r>
          <a:r>
            <a:rPr lang="en-GB" sz="1400" dirty="0"/>
            <a:t>. </a:t>
          </a:r>
          <a:endParaRPr lang="en-ZA" sz="1400" b="0" dirty="0"/>
        </a:p>
      </dgm:t>
    </dgm:pt>
    <dgm:pt modelId="{A7DA6A9F-186D-4624-BE6B-99E54BCDA659}" type="parTrans" cxnId="{5E171A05-5C93-422B-9D45-99DC3ED1BD43}">
      <dgm:prSet/>
      <dgm:spPr/>
      <dgm:t>
        <a:bodyPr/>
        <a:lstStyle/>
        <a:p>
          <a:endParaRPr lang="en-US"/>
        </a:p>
      </dgm:t>
    </dgm:pt>
    <dgm:pt modelId="{87C92D79-9A02-4AC4-B30C-64B79B40A3F0}" type="sibTrans" cxnId="{5E171A05-5C93-422B-9D45-99DC3ED1BD43}">
      <dgm:prSet/>
      <dgm:spPr/>
      <dgm:t>
        <a:bodyPr/>
        <a:lstStyle/>
        <a:p>
          <a:endParaRPr lang="en-US"/>
        </a:p>
      </dgm:t>
    </dgm:pt>
    <dgm:pt modelId="{FD40228F-3A67-4A9F-875C-90D7E1098703}">
      <dgm:prSet/>
      <dgm:spPr>
        <a:solidFill>
          <a:srgbClr val="00B050"/>
        </a:solidFill>
      </dgm:spPr>
      <dgm:t>
        <a:bodyPr/>
        <a:lstStyle/>
        <a:p>
          <a:pPr rtl="0"/>
          <a:r>
            <a:rPr lang="en-GB" b="1" dirty="0">
              <a:latin typeface="Arial" panose="020B0604020202020204" pitchFamily="34" charset="0"/>
              <a:cs typeface="Arial" panose="020B0604020202020204" pitchFamily="34" charset="0"/>
            </a:rPr>
            <a:t>Political buy-in.</a:t>
          </a:r>
          <a:endParaRPr lang="en-ZA" dirty="0">
            <a:latin typeface="Arial" panose="020B0604020202020204" pitchFamily="34" charset="0"/>
            <a:cs typeface="Arial" panose="020B0604020202020204" pitchFamily="34" charset="0"/>
          </a:endParaRPr>
        </a:p>
      </dgm:t>
    </dgm:pt>
    <dgm:pt modelId="{2F2A750F-329E-40C4-8B20-46E2A71A9E99}" type="parTrans" cxnId="{0B96D704-4325-4503-AA01-ADBB3268D9C1}">
      <dgm:prSet/>
      <dgm:spPr/>
      <dgm:t>
        <a:bodyPr/>
        <a:lstStyle/>
        <a:p>
          <a:endParaRPr lang="en-US"/>
        </a:p>
      </dgm:t>
    </dgm:pt>
    <dgm:pt modelId="{4024CCDF-D0FE-44C8-B09C-F2EBC27B30AE}" type="sibTrans" cxnId="{0B96D704-4325-4503-AA01-ADBB3268D9C1}">
      <dgm:prSet/>
      <dgm:spPr/>
      <dgm:t>
        <a:bodyPr/>
        <a:lstStyle/>
        <a:p>
          <a:endParaRPr lang="en-US"/>
        </a:p>
      </dgm:t>
    </dgm:pt>
    <dgm:pt modelId="{372456F2-7CE0-4AA3-AAAB-022D7BBFD41B}">
      <dgm:prSet custT="1"/>
      <dgm:spPr/>
      <dgm:t>
        <a:bodyPr/>
        <a:lstStyle/>
        <a:p>
          <a:pPr rtl="0"/>
          <a:r>
            <a:rPr lang="en-GB" sz="1400" dirty="0">
              <a:latin typeface="Arial" panose="020B0604020202020204" pitchFamily="34" charset="0"/>
              <a:cs typeface="Arial" panose="020B0604020202020204" pitchFamily="34" charset="0"/>
            </a:rPr>
            <a:t>Political stakeholders need to be sensitized regarding the importance of mainstreaming the demographic dividend into plans in order to facilitate implementation</a:t>
          </a:r>
          <a:r>
            <a:rPr lang="en-GB" sz="1400" dirty="0"/>
            <a:t>.</a:t>
          </a:r>
          <a:endParaRPr lang="en-ZA" sz="1400" dirty="0"/>
        </a:p>
      </dgm:t>
    </dgm:pt>
    <dgm:pt modelId="{890D8AA0-254C-4EF6-85A5-2307F560F827}" type="parTrans" cxnId="{EBC968A2-1DC3-4C94-91DA-8484AE73CE5A}">
      <dgm:prSet/>
      <dgm:spPr/>
      <dgm:t>
        <a:bodyPr/>
        <a:lstStyle/>
        <a:p>
          <a:endParaRPr lang="en-US"/>
        </a:p>
      </dgm:t>
    </dgm:pt>
    <dgm:pt modelId="{3A4FEB36-052B-4B94-B621-5574713C0604}" type="sibTrans" cxnId="{EBC968A2-1DC3-4C94-91DA-8484AE73CE5A}">
      <dgm:prSet/>
      <dgm:spPr/>
      <dgm:t>
        <a:bodyPr/>
        <a:lstStyle/>
        <a:p>
          <a:endParaRPr lang="en-US"/>
        </a:p>
      </dgm:t>
    </dgm:pt>
    <dgm:pt modelId="{405FBF54-1AEF-4378-90BC-30B6F9C6CA17}">
      <dgm:prSet/>
      <dgm:spPr>
        <a:solidFill>
          <a:srgbClr val="00B050"/>
        </a:solidFill>
      </dgm:spPr>
      <dgm:t>
        <a:bodyPr/>
        <a:lstStyle/>
        <a:p>
          <a:pPr rtl="0"/>
          <a:r>
            <a:rPr lang="en-GB" b="1" dirty="0">
              <a:latin typeface="Arial" panose="020B0604020202020204" pitchFamily="34" charset="0"/>
              <a:cs typeface="Arial" panose="020B0604020202020204" pitchFamily="34" charset="0"/>
            </a:rPr>
            <a:t>Local Municipalities are left behind.</a:t>
          </a:r>
          <a:endParaRPr lang="en-ZA" dirty="0">
            <a:latin typeface="Arial" panose="020B0604020202020204" pitchFamily="34" charset="0"/>
            <a:cs typeface="Arial" panose="020B0604020202020204" pitchFamily="34" charset="0"/>
          </a:endParaRPr>
        </a:p>
      </dgm:t>
    </dgm:pt>
    <dgm:pt modelId="{4AA25E65-C147-4D23-9A5E-593C9D99B13F}" type="parTrans" cxnId="{36BAA69F-E2A9-4178-83E4-EA81633FFF2B}">
      <dgm:prSet/>
      <dgm:spPr/>
      <dgm:t>
        <a:bodyPr/>
        <a:lstStyle/>
        <a:p>
          <a:endParaRPr lang="en-US"/>
        </a:p>
      </dgm:t>
    </dgm:pt>
    <dgm:pt modelId="{1B93842A-3D49-44EA-8723-7A384E932D7C}" type="sibTrans" cxnId="{36BAA69F-E2A9-4178-83E4-EA81633FFF2B}">
      <dgm:prSet/>
      <dgm:spPr/>
      <dgm:t>
        <a:bodyPr/>
        <a:lstStyle/>
        <a:p>
          <a:endParaRPr lang="en-US"/>
        </a:p>
      </dgm:t>
    </dgm:pt>
    <dgm:pt modelId="{3372FD52-5927-413A-9663-95555DB1B036}">
      <dgm:prSet custT="1"/>
      <dgm:spPr/>
      <dgm:t>
        <a:bodyPr/>
        <a:lstStyle/>
        <a:p>
          <a:pPr rtl="0"/>
          <a:r>
            <a:rPr lang="en-GB" sz="1400" dirty="0">
              <a:latin typeface="Arial" panose="020B0604020202020204" pitchFamily="34" charset="0"/>
              <a:cs typeface="Arial" panose="020B0604020202020204" pitchFamily="34" charset="0"/>
            </a:rPr>
            <a:t>Urgent support to LMs is required, especially given their proximity to service delivery and meeting other basic needs of communities</a:t>
          </a:r>
          <a:r>
            <a:rPr lang="en-GB" sz="1400" dirty="0"/>
            <a:t>.</a:t>
          </a:r>
          <a:endParaRPr lang="en-ZA" sz="1400" dirty="0"/>
        </a:p>
      </dgm:t>
    </dgm:pt>
    <dgm:pt modelId="{3D5260AD-3D8E-4C4B-8F4F-D295ACDB7E92}" type="parTrans" cxnId="{5CCC9148-16A3-4BAE-8F45-E2B4233B99F8}">
      <dgm:prSet/>
      <dgm:spPr/>
      <dgm:t>
        <a:bodyPr/>
        <a:lstStyle/>
        <a:p>
          <a:endParaRPr lang="en-US"/>
        </a:p>
      </dgm:t>
    </dgm:pt>
    <dgm:pt modelId="{10F52CB3-FC7D-455E-8453-CD9DFC6C8DE5}" type="sibTrans" cxnId="{5CCC9148-16A3-4BAE-8F45-E2B4233B99F8}">
      <dgm:prSet/>
      <dgm:spPr/>
      <dgm:t>
        <a:bodyPr/>
        <a:lstStyle/>
        <a:p>
          <a:endParaRPr lang="en-US"/>
        </a:p>
      </dgm:t>
    </dgm:pt>
    <dgm:pt modelId="{0CA044ED-D55E-44E6-8B3E-71358E6C6959}" type="pres">
      <dgm:prSet presAssocID="{1760A239-1B17-4DF7-B87A-DC459BE59431}" presName="Name0" presStyleCnt="0">
        <dgm:presLayoutVars>
          <dgm:dir/>
          <dgm:animLvl val="lvl"/>
          <dgm:resizeHandles val="exact"/>
        </dgm:presLayoutVars>
      </dgm:prSet>
      <dgm:spPr/>
      <dgm:t>
        <a:bodyPr/>
        <a:lstStyle/>
        <a:p>
          <a:endParaRPr lang="en-US"/>
        </a:p>
      </dgm:t>
    </dgm:pt>
    <dgm:pt modelId="{E7AB0112-63D2-4CF8-BF83-68F11158E22E}" type="pres">
      <dgm:prSet presAssocID="{E37FF523-0B01-40E5-82A5-FAE746634176}" presName="linNode" presStyleCnt="0"/>
      <dgm:spPr/>
    </dgm:pt>
    <dgm:pt modelId="{61B8C3D7-50CF-4553-9FD1-DA1A8BCD990A}" type="pres">
      <dgm:prSet presAssocID="{E37FF523-0B01-40E5-82A5-FAE746634176}" presName="parentText" presStyleLbl="node1" presStyleIdx="0" presStyleCnt="4">
        <dgm:presLayoutVars>
          <dgm:chMax val="1"/>
          <dgm:bulletEnabled val="1"/>
        </dgm:presLayoutVars>
      </dgm:prSet>
      <dgm:spPr/>
      <dgm:t>
        <a:bodyPr/>
        <a:lstStyle/>
        <a:p>
          <a:endParaRPr lang="en-US"/>
        </a:p>
      </dgm:t>
    </dgm:pt>
    <dgm:pt modelId="{E0E59CFD-8E9E-44AC-B905-86E8235A6AFC}" type="pres">
      <dgm:prSet presAssocID="{E37FF523-0B01-40E5-82A5-FAE746634176}" presName="descendantText" presStyleLbl="alignAccFollowNode1" presStyleIdx="0" presStyleCnt="4" custScaleY="126504" custLinFactNeighborX="984" custLinFactNeighborY="7848">
        <dgm:presLayoutVars>
          <dgm:bulletEnabled val="1"/>
        </dgm:presLayoutVars>
      </dgm:prSet>
      <dgm:spPr/>
      <dgm:t>
        <a:bodyPr/>
        <a:lstStyle/>
        <a:p>
          <a:endParaRPr lang="en-US"/>
        </a:p>
      </dgm:t>
    </dgm:pt>
    <dgm:pt modelId="{3881D652-CBFB-4D60-A90A-7C403FC86C5A}" type="pres">
      <dgm:prSet presAssocID="{930E211D-22C6-4EBE-AC8A-2197AD679CF8}" presName="sp" presStyleCnt="0"/>
      <dgm:spPr/>
    </dgm:pt>
    <dgm:pt modelId="{413B4B15-B491-499A-9F5A-9DE0A6324F0D}" type="pres">
      <dgm:prSet presAssocID="{37D881DA-F649-4959-9917-AC6D086BFF0E}" presName="linNode" presStyleCnt="0"/>
      <dgm:spPr/>
    </dgm:pt>
    <dgm:pt modelId="{E0822AFF-CB06-4FE0-8DEC-C1042C9AD858}" type="pres">
      <dgm:prSet presAssocID="{37D881DA-F649-4959-9917-AC6D086BFF0E}" presName="parentText" presStyleLbl="node1" presStyleIdx="1" presStyleCnt="4">
        <dgm:presLayoutVars>
          <dgm:chMax val="1"/>
          <dgm:bulletEnabled val="1"/>
        </dgm:presLayoutVars>
      </dgm:prSet>
      <dgm:spPr/>
      <dgm:t>
        <a:bodyPr/>
        <a:lstStyle/>
        <a:p>
          <a:endParaRPr lang="en-US"/>
        </a:p>
      </dgm:t>
    </dgm:pt>
    <dgm:pt modelId="{F4D6C310-B0CA-47D7-B26B-FAC23DA1702D}" type="pres">
      <dgm:prSet presAssocID="{37D881DA-F649-4959-9917-AC6D086BFF0E}" presName="descendantText" presStyleLbl="alignAccFollowNode1" presStyleIdx="1" presStyleCnt="4">
        <dgm:presLayoutVars>
          <dgm:bulletEnabled val="1"/>
        </dgm:presLayoutVars>
      </dgm:prSet>
      <dgm:spPr/>
      <dgm:t>
        <a:bodyPr/>
        <a:lstStyle/>
        <a:p>
          <a:endParaRPr lang="en-US"/>
        </a:p>
      </dgm:t>
    </dgm:pt>
    <dgm:pt modelId="{63006CC1-8FF4-4434-B234-FE1D43364EC9}" type="pres">
      <dgm:prSet presAssocID="{AB4FA619-DCC2-474D-8BC2-1CD09589F606}" presName="sp" presStyleCnt="0"/>
      <dgm:spPr/>
    </dgm:pt>
    <dgm:pt modelId="{BAEF7848-19AB-4403-991D-E29D84491C88}" type="pres">
      <dgm:prSet presAssocID="{FD40228F-3A67-4A9F-875C-90D7E1098703}" presName="linNode" presStyleCnt="0"/>
      <dgm:spPr/>
    </dgm:pt>
    <dgm:pt modelId="{7B0BDF14-C8E6-4E70-8594-6C14FC5FAFFE}" type="pres">
      <dgm:prSet presAssocID="{FD40228F-3A67-4A9F-875C-90D7E1098703}" presName="parentText" presStyleLbl="node1" presStyleIdx="2" presStyleCnt="4">
        <dgm:presLayoutVars>
          <dgm:chMax val="1"/>
          <dgm:bulletEnabled val="1"/>
        </dgm:presLayoutVars>
      </dgm:prSet>
      <dgm:spPr/>
      <dgm:t>
        <a:bodyPr/>
        <a:lstStyle/>
        <a:p>
          <a:endParaRPr lang="en-US"/>
        </a:p>
      </dgm:t>
    </dgm:pt>
    <dgm:pt modelId="{05F763BE-1B9F-44A0-BC6D-471AA1BA5D86}" type="pres">
      <dgm:prSet presAssocID="{FD40228F-3A67-4A9F-875C-90D7E1098703}" presName="descendantText" presStyleLbl="alignAccFollowNode1" presStyleIdx="2" presStyleCnt="4">
        <dgm:presLayoutVars>
          <dgm:bulletEnabled val="1"/>
        </dgm:presLayoutVars>
      </dgm:prSet>
      <dgm:spPr/>
      <dgm:t>
        <a:bodyPr/>
        <a:lstStyle/>
        <a:p>
          <a:endParaRPr lang="en-US"/>
        </a:p>
      </dgm:t>
    </dgm:pt>
    <dgm:pt modelId="{2C4B67BD-6C20-4499-9ED1-7F8BD53686B7}" type="pres">
      <dgm:prSet presAssocID="{4024CCDF-D0FE-44C8-B09C-F2EBC27B30AE}" presName="sp" presStyleCnt="0"/>
      <dgm:spPr/>
    </dgm:pt>
    <dgm:pt modelId="{4D61929B-72FD-4B5A-AA38-7707C2C330B5}" type="pres">
      <dgm:prSet presAssocID="{405FBF54-1AEF-4378-90BC-30B6F9C6CA17}" presName="linNode" presStyleCnt="0"/>
      <dgm:spPr/>
    </dgm:pt>
    <dgm:pt modelId="{4599E193-A457-4350-88E2-CFD07D096AE0}" type="pres">
      <dgm:prSet presAssocID="{405FBF54-1AEF-4378-90BC-30B6F9C6CA17}" presName="parentText" presStyleLbl="node1" presStyleIdx="3" presStyleCnt="4">
        <dgm:presLayoutVars>
          <dgm:chMax val="1"/>
          <dgm:bulletEnabled val="1"/>
        </dgm:presLayoutVars>
      </dgm:prSet>
      <dgm:spPr/>
      <dgm:t>
        <a:bodyPr/>
        <a:lstStyle/>
        <a:p>
          <a:endParaRPr lang="en-US"/>
        </a:p>
      </dgm:t>
    </dgm:pt>
    <dgm:pt modelId="{E0EDE502-3DC5-41AD-991A-207A81EAA4BA}" type="pres">
      <dgm:prSet presAssocID="{405FBF54-1AEF-4378-90BC-30B6F9C6CA17}" presName="descendantText" presStyleLbl="alignAccFollowNode1" presStyleIdx="3" presStyleCnt="4" custLinFactNeighborY="2612">
        <dgm:presLayoutVars>
          <dgm:bulletEnabled val="1"/>
        </dgm:presLayoutVars>
      </dgm:prSet>
      <dgm:spPr/>
      <dgm:t>
        <a:bodyPr/>
        <a:lstStyle/>
        <a:p>
          <a:endParaRPr lang="en-US"/>
        </a:p>
      </dgm:t>
    </dgm:pt>
  </dgm:ptLst>
  <dgm:cxnLst>
    <dgm:cxn modelId="{0B96D704-4325-4503-AA01-ADBB3268D9C1}" srcId="{1760A239-1B17-4DF7-B87A-DC459BE59431}" destId="{FD40228F-3A67-4A9F-875C-90D7E1098703}" srcOrd="2" destOrd="0" parTransId="{2F2A750F-329E-40C4-8B20-46E2A71A9E99}" sibTransId="{4024CCDF-D0FE-44C8-B09C-F2EBC27B30AE}"/>
    <dgm:cxn modelId="{B62EA002-2872-4D2E-B74B-A5F8D04585B8}" srcId="{37D881DA-F649-4959-9917-AC6D086BFF0E}" destId="{E4479FD3-1283-495B-B5A8-B77DA01CA71B}" srcOrd="0" destOrd="0" parTransId="{92CE579E-2D7D-4EC4-9B58-29CDA555EEB5}" sibTransId="{9C4F2D5F-18AD-4163-94B2-89EFC7DD8ACB}"/>
    <dgm:cxn modelId="{16750A20-CFAA-4285-B01F-2E67D5D94D33}" type="presOf" srcId="{3372FD52-5927-413A-9663-95555DB1B036}" destId="{E0EDE502-3DC5-41AD-991A-207A81EAA4BA}" srcOrd="0" destOrd="0" presId="urn:microsoft.com/office/officeart/2005/8/layout/vList5"/>
    <dgm:cxn modelId="{08FE9FE6-071F-4459-8C9F-69228CBB4282}" type="presOf" srcId="{9202AE53-BC57-49CE-97E5-FC4652D7A138}" destId="{F4D6C310-B0CA-47D7-B26B-FAC23DA1702D}" srcOrd="0" destOrd="1" presId="urn:microsoft.com/office/officeart/2005/8/layout/vList5"/>
    <dgm:cxn modelId="{991383A9-5F83-4D0E-B84A-6E2C190C5E0D}" srcId="{1760A239-1B17-4DF7-B87A-DC459BE59431}" destId="{E37FF523-0B01-40E5-82A5-FAE746634176}" srcOrd="0" destOrd="0" parTransId="{59397BDE-FF67-4708-B087-E96C17407D5F}" sibTransId="{930E211D-22C6-4EBE-AC8A-2197AD679CF8}"/>
    <dgm:cxn modelId="{440C9B51-FB5F-45FA-839E-09C1CFD5C021}" type="presOf" srcId="{405FBF54-1AEF-4378-90BC-30B6F9C6CA17}" destId="{4599E193-A457-4350-88E2-CFD07D096AE0}" srcOrd="0" destOrd="0" presId="urn:microsoft.com/office/officeart/2005/8/layout/vList5"/>
    <dgm:cxn modelId="{25236C51-07C1-46FD-9773-F3A6522E931F}" type="presOf" srcId="{438E3704-17DB-4AE2-BE02-9AC05898871C}" destId="{E0E59CFD-8E9E-44AC-B905-86E8235A6AFC}" srcOrd="0" destOrd="1" presId="urn:microsoft.com/office/officeart/2005/8/layout/vList5"/>
    <dgm:cxn modelId="{36BAA69F-E2A9-4178-83E4-EA81633FFF2B}" srcId="{1760A239-1B17-4DF7-B87A-DC459BE59431}" destId="{405FBF54-1AEF-4378-90BC-30B6F9C6CA17}" srcOrd="3" destOrd="0" parTransId="{4AA25E65-C147-4D23-9A5E-593C9D99B13F}" sibTransId="{1B93842A-3D49-44EA-8723-7A384E932D7C}"/>
    <dgm:cxn modelId="{348E5E2F-251E-4EB1-B04A-2DAC4091E019}" type="presOf" srcId="{E4479FD3-1283-495B-B5A8-B77DA01CA71B}" destId="{F4D6C310-B0CA-47D7-B26B-FAC23DA1702D}" srcOrd="0" destOrd="0" presId="urn:microsoft.com/office/officeart/2005/8/layout/vList5"/>
    <dgm:cxn modelId="{DF209016-CC48-46CA-88C5-BEFB5452DBA2}" type="presOf" srcId="{1760A239-1B17-4DF7-B87A-DC459BE59431}" destId="{0CA044ED-D55E-44E6-8B3E-71358E6C6959}" srcOrd="0" destOrd="0" presId="urn:microsoft.com/office/officeart/2005/8/layout/vList5"/>
    <dgm:cxn modelId="{B11A0000-0294-4E67-8DBB-10661C441295}" type="presOf" srcId="{FD40228F-3A67-4A9F-875C-90D7E1098703}" destId="{7B0BDF14-C8E6-4E70-8594-6C14FC5FAFFE}" srcOrd="0" destOrd="0" presId="urn:microsoft.com/office/officeart/2005/8/layout/vList5"/>
    <dgm:cxn modelId="{927C3194-9CBF-4070-8A90-C1B9F4C14FE0}" srcId="{E37FF523-0B01-40E5-82A5-FAE746634176}" destId="{438E3704-17DB-4AE2-BE02-9AC05898871C}" srcOrd="1" destOrd="0" parTransId="{3568F477-DDD5-4510-86DA-7EE9A5DCBDAB}" sibTransId="{2C0241AE-A212-4D31-B582-568E9A73BCFF}"/>
    <dgm:cxn modelId="{5E171A05-5C93-422B-9D45-99DC3ED1BD43}" srcId="{37D881DA-F649-4959-9917-AC6D086BFF0E}" destId="{9202AE53-BC57-49CE-97E5-FC4652D7A138}" srcOrd="1" destOrd="0" parTransId="{A7DA6A9F-186D-4624-BE6B-99E54BCDA659}" sibTransId="{87C92D79-9A02-4AC4-B30C-64B79B40A3F0}"/>
    <dgm:cxn modelId="{8F453994-5F2E-43F2-A120-C80B6F0C4D25}" type="presOf" srcId="{E37FF523-0B01-40E5-82A5-FAE746634176}" destId="{61B8C3D7-50CF-4553-9FD1-DA1A8BCD990A}" srcOrd="0" destOrd="0" presId="urn:microsoft.com/office/officeart/2005/8/layout/vList5"/>
    <dgm:cxn modelId="{0E685A75-8E91-4D2B-BBF1-11B17A8308CA}" srcId="{1760A239-1B17-4DF7-B87A-DC459BE59431}" destId="{37D881DA-F649-4959-9917-AC6D086BFF0E}" srcOrd="1" destOrd="0" parTransId="{FE22F5BA-8615-4970-8309-A96C54BB1EF4}" sibTransId="{AB4FA619-DCC2-474D-8BC2-1CD09589F606}"/>
    <dgm:cxn modelId="{11CB101D-4970-462B-B685-87C1EADA050F}" type="presOf" srcId="{BCC7D4CE-9CBA-4078-A48F-56701B628EA9}" destId="{E0E59CFD-8E9E-44AC-B905-86E8235A6AFC}" srcOrd="0" destOrd="0" presId="urn:microsoft.com/office/officeart/2005/8/layout/vList5"/>
    <dgm:cxn modelId="{70427E8B-8134-41CE-8A25-326DEBCDF69A}" type="presOf" srcId="{372456F2-7CE0-4AA3-AAAB-022D7BBFD41B}" destId="{05F763BE-1B9F-44A0-BC6D-471AA1BA5D86}" srcOrd="0" destOrd="0" presId="urn:microsoft.com/office/officeart/2005/8/layout/vList5"/>
    <dgm:cxn modelId="{D0AA9745-C763-4EE1-A99F-801F1CD9B320}" type="presOf" srcId="{37D881DA-F649-4959-9917-AC6D086BFF0E}" destId="{E0822AFF-CB06-4FE0-8DEC-C1042C9AD858}" srcOrd="0" destOrd="0" presId="urn:microsoft.com/office/officeart/2005/8/layout/vList5"/>
    <dgm:cxn modelId="{2B1E6F5A-751F-4D87-AA24-80C3E2F2F3D6}" srcId="{E37FF523-0B01-40E5-82A5-FAE746634176}" destId="{BCC7D4CE-9CBA-4078-A48F-56701B628EA9}" srcOrd="0" destOrd="0" parTransId="{6F8D105E-5670-43A0-BBD6-9DD469919238}" sibTransId="{CF09557D-AD05-4701-AB69-697BC96A962F}"/>
    <dgm:cxn modelId="{5CCC9148-16A3-4BAE-8F45-E2B4233B99F8}" srcId="{405FBF54-1AEF-4378-90BC-30B6F9C6CA17}" destId="{3372FD52-5927-413A-9663-95555DB1B036}" srcOrd="0" destOrd="0" parTransId="{3D5260AD-3D8E-4C4B-8F4F-D295ACDB7E92}" sibTransId="{10F52CB3-FC7D-455E-8453-CD9DFC6C8DE5}"/>
    <dgm:cxn modelId="{EBC968A2-1DC3-4C94-91DA-8484AE73CE5A}" srcId="{FD40228F-3A67-4A9F-875C-90D7E1098703}" destId="{372456F2-7CE0-4AA3-AAAB-022D7BBFD41B}" srcOrd="0" destOrd="0" parTransId="{890D8AA0-254C-4EF6-85A5-2307F560F827}" sibTransId="{3A4FEB36-052B-4B94-B621-5574713C0604}"/>
    <dgm:cxn modelId="{9C300832-FBD8-4817-A48C-DDF7305A61A4}" type="presParOf" srcId="{0CA044ED-D55E-44E6-8B3E-71358E6C6959}" destId="{E7AB0112-63D2-4CF8-BF83-68F11158E22E}" srcOrd="0" destOrd="0" presId="urn:microsoft.com/office/officeart/2005/8/layout/vList5"/>
    <dgm:cxn modelId="{6C10016B-7CA4-4D9D-8A29-1AA195943D00}" type="presParOf" srcId="{E7AB0112-63D2-4CF8-BF83-68F11158E22E}" destId="{61B8C3D7-50CF-4553-9FD1-DA1A8BCD990A}" srcOrd="0" destOrd="0" presId="urn:microsoft.com/office/officeart/2005/8/layout/vList5"/>
    <dgm:cxn modelId="{7E782904-B6AE-418F-A9E5-51281BD9C3CE}" type="presParOf" srcId="{E7AB0112-63D2-4CF8-BF83-68F11158E22E}" destId="{E0E59CFD-8E9E-44AC-B905-86E8235A6AFC}" srcOrd="1" destOrd="0" presId="urn:microsoft.com/office/officeart/2005/8/layout/vList5"/>
    <dgm:cxn modelId="{1FB7CAAB-B8B0-486D-A00C-8EE4D2D63A70}" type="presParOf" srcId="{0CA044ED-D55E-44E6-8B3E-71358E6C6959}" destId="{3881D652-CBFB-4D60-A90A-7C403FC86C5A}" srcOrd="1" destOrd="0" presId="urn:microsoft.com/office/officeart/2005/8/layout/vList5"/>
    <dgm:cxn modelId="{B8770852-C002-4195-ACBC-FE64A3B5A476}" type="presParOf" srcId="{0CA044ED-D55E-44E6-8B3E-71358E6C6959}" destId="{413B4B15-B491-499A-9F5A-9DE0A6324F0D}" srcOrd="2" destOrd="0" presId="urn:microsoft.com/office/officeart/2005/8/layout/vList5"/>
    <dgm:cxn modelId="{46DD3002-F95F-47DD-B4A6-479ADF031BDB}" type="presParOf" srcId="{413B4B15-B491-499A-9F5A-9DE0A6324F0D}" destId="{E0822AFF-CB06-4FE0-8DEC-C1042C9AD858}" srcOrd="0" destOrd="0" presId="urn:microsoft.com/office/officeart/2005/8/layout/vList5"/>
    <dgm:cxn modelId="{A9D23A0A-35A8-4DE8-9F6A-575DCEE28D88}" type="presParOf" srcId="{413B4B15-B491-499A-9F5A-9DE0A6324F0D}" destId="{F4D6C310-B0CA-47D7-B26B-FAC23DA1702D}" srcOrd="1" destOrd="0" presId="urn:microsoft.com/office/officeart/2005/8/layout/vList5"/>
    <dgm:cxn modelId="{FDADC564-C707-495F-8F02-292DB0C2207C}" type="presParOf" srcId="{0CA044ED-D55E-44E6-8B3E-71358E6C6959}" destId="{63006CC1-8FF4-4434-B234-FE1D43364EC9}" srcOrd="3" destOrd="0" presId="urn:microsoft.com/office/officeart/2005/8/layout/vList5"/>
    <dgm:cxn modelId="{57754F82-2EE6-45B3-9285-5AD48058F5B8}" type="presParOf" srcId="{0CA044ED-D55E-44E6-8B3E-71358E6C6959}" destId="{BAEF7848-19AB-4403-991D-E29D84491C88}" srcOrd="4" destOrd="0" presId="urn:microsoft.com/office/officeart/2005/8/layout/vList5"/>
    <dgm:cxn modelId="{5F1D9F88-8014-4E7A-9AB9-8B90C363E8EA}" type="presParOf" srcId="{BAEF7848-19AB-4403-991D-E29D84491C88}" destId="{7B0BDF14-C8E6-4E70-8594-6C14FC5FAFFE}" srcOrd="0" destOrd="0" presId="urn:microsoft.com/office/officeart/2005/8/layout/vList5"/>
    <dgm:cxn modelId="{479D64D5-8C00-4196-995E-61E396966976}" type="presParOf" srcId="{BAEF7848-19AB-4403-991D-E29D84491C88}" destId="{05F763BE-1B9F-44A0-BC6D-471AA1BA5D86}" srcOrd="1" destOrd="0" presId="urn:microsoft.com/office/officeart/2005/8/layout/vList5"/>
    <dgm:cxn modelId="{E0610E2D-06D9-4AE6-8BF6-F97C484CBF94}" type="presParOf" srcId="{0CA044ED-D55E-44E6-8B3E-71358E6C6959}" destId="{2C4B67BD-6C20-4499-9ED1-7F8BD53686B7}" srcOrd="5" destOrd="0" presId="urn:microsoft.com/office/officeart/2005/8/layout/vList5"/>
    <dgm:cxn modelId="{74E64508-B9AA-48CC-9F44-3B928F083049}" type="presParOf" srcId="{0CA044ED-D55E-44E6-8B3E-71358E6C6959}" destId="{4D61929B-72FD-4B5A-AA38-7707C2C330B5}" srcOrd="6" destOrd="0" presId="urn:microsoft.com/office/officeart/2005/8/layout/vList5"/>
    <dgm:cxn modelId="{2B1B49D5-273E-4D6A-B361-FF658B4B4209}" type="presParOf" srcId="{4D61929B-72FD-4B5A-AA38-7707C2C330B5}" destId="{4599E193-A457-4350-88E2-CFD07D096AE0}" srcOrd="0" destOrd="0" presId="urn:microsoft.com/office/officeart/2005/8/layout/vList5"/>
    <dgm:cxn modelId="{405E8F24-04C7-486A-915E-F4249E02210A}" type="presParOf" srcId="{4D61929B-72FD-4B5A-AA38-7707C2C330B5}" destId="{E0EDE502-3DC5-41AD-991A-207A81EAA4B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CCE42-86E6-4207-B70B-43E521CE7FD9}" type="doc">
      <dgm:prSet loTypeId="urn:microsoft.com/office/officeart/2005/8/layout/process4" loCatId="list" qsTypeId="urn:microsoft.com/office/officeart/2005/8/quickstyle/simple5" qsCatId="simple" csTypeId="urn:microsoft.com/office/officeart/2005/8/colors/colorful5" csCatId="colorful" phldr="1"/>
      <dgm:spPr/>
      <dgm:t>
        <a:bodyPr/>
        <a:lstStyle/>
        <a:p>
          <a:endParaRPr lang="en-US"/>
        </a:p>
      </dgm:t>
    </dgm:pt>
    <dgm:pt modelId="{1D015F2D-F3B1-4E0A-AE45-76C44DBEE637}">
      <dgm:prSet custT="1"/>
      <dgm:spPr>
        <a:solidFill>
          <a:srgbClr val="00B050"/>
        </a:solidFill>
        <a:ln>
          <a:solidFill>
            <a:srgbClr val="00B050"/>
          </a:solidFill>
        </a:ln>
      </dgm:spPr>
      <dgm:t>
        <a:bodyPr/>
        <a:lstStyle/>
        <a:p>
          <a:pPr rtl="0"/>
          <a:r>
            <a:rPr lang="en-US" sz="1800" dirty="0">
              <a:solidFill>
                <a:schemeClr val="tx1"/>
              </a:solidFill>
              <a:latin typeface="Arial" panose="020B0604020202020204" pitchFamily="34" charset="0"/>
              <a:cs typeface="Arial" panose="020B0604020202020204" pitchFamily="34" charset="0"/>
            </a:rPr>
            <a:t>The engagements allowed for resources to be brought to Municipalities through data sharing from </a:t>
          </a:r>
          <a:r>
            <a:rPr lang="en-US" sz="1800" dirty="0" err="1">
              <a:solidFill>
                <a:schemeClr val="tx1"/>
              </a:solidFill>
              <a:latin typeface="Arial" panose="020B0604020202020204" pitchFamily="34" charset="0"/>
              <a:cs typeface="Arial" panose="020B0604020202020204" pitchFamily="34" charset="0"/>
            </a:rPr>
            <a:t>StatsSA</a:t>
          </a:r>
          <a:r>
            <a:rPr lang="en-US" sz="1800" dirty="0">
              <a:solidFill>
                <a:schemeClr val="tx1"/>
              </a:solidFill>
              <a:latin typeface="Arial" panose="020B0604020202020204" pitchFamily="34" charset="0"/>
              <a:cs typeface="Arial" panose="020B0604020202020204" pitchFamily="34" charset="0"/>
            </a:rPr>
            <a:t> and coordination of sector departments by DSD</a:t>
          </a:r>
          <a:r>
            <a:rPr lang="en-US" sz="1800" dirty="0">
              <a:solidFill>
                <a:schemeClr val="tx1"/>
              </a:solidFill>
            </a:rPr>
            <a:t>.</a:t>
          </a:r>
          <a:endParaRPr lang="en-ZA" sz="1800" dirty="0">
            <a:solidFill>
              <a:schemeClr val="tx1"/>
            </a:solidFill>
          </a:endParaRPr>
        </a:p>
      </dgm:t>
    </dgm:pt>
    <dgm:pt modelId="{FFDB7969-8293-48CC-A5E8-E6C0554D2DF2}" type="parTrans" cxnId="{67CB7B41-71A9-4B7A-891E-007BA8804C25}">
      <dgm:prSet/>
      <dgm:spPr/>
      <dgm:t>
        <a:bodyPr/>
        <a:lstStyle/>
        <a:p>
          <a:endParaRPr lang="en-US"/>
        </a:p>
      </dgm:t>
    </dgm:pt>
    <dgm:pt modelId="{143A48B5-0B01-4C6D-B0BF-E4E40AF9C7DD}" type="sibTrans" cxnId="{67CB7B41-71A9-4B7A-891E-007BA8804C25}">
      <dgm:prSet/>
      <dgm:spPr/>
      <dgm:t>
        <a:bodyPr/>
        <a:lstStyle/>
        <a:p>
          <a:endParaRPr lang="en-US"/>
        </a:p>
      </dgm:t>
    </dgm:pt>
    <dgm:pt modelId="{79C57F18-4D73-42B7-804E-BF1D1C83E257}">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Strengthened knowledge of integration of demographic issues and started a process of engaging with other critical plans such as the Spatial Planning and Land Use Management Act 16 of 2013 (SPLUMA).</a:t>
          </a:r>
          <a:endParaRPr lang="en-ZA" sz="1800" dirty="0">
            <a:solidFill>
              <a:schemeClr val="tx1"/>
            </a:solidFill>
            <a:latin typeface="Arial" panose="020B0604020202020204" pitchFamily="34" charset="0"/>
            <a:cs typeface="Arial" panose="020B0604020202020204" pitchFamily="34" charset="0"/>
          </a:endParaRPr>
        </a:p>
      </dgm:t>
    </dgm:pt>
    <dgm:pt modelId="{744A785B-9E47-4A2B-8390-264E2D0D2966}" type="parTrans" cxnId="{68362977-1EFC-4A88-AC8F-A9B0A1B21885}">
      <dgm:prSet/>
      <dgm:spPr/>
      <dgm:t>
        <a:bodyPr/>
        <a:lstStyle/>
        <a:p>
          <a:endParaRPr lang="en-US"/>
        </a:p>
      </dgm:t>
    </dgm:pt>
    <dgm:pt modelId="{8A4F9A7E-59B2-4CD1-9E81-9B00A67F3060}" type="sibTrans" cxnId="{68362977-1EFC-4A88-AC8F-A9B0A1B21885}">
      <dgm:prSet/>
      <dgm:spPr/>
      <dgm:t>
        <a:bodyPr/>
        <a:lstStyle/>
        <a:p>
          <a:endParaRPr lang="en-US"/>
        </a:p>
      </dgm:t>
    </dgm:pt>
    <dgm:pt modelId="{2785FDDA-D0CA-4830-9406-148CBC0F7F2A}">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Relevant stakeholders in the province acknowledged the insight gained in the mainstreaming of the DD and also set out strategies to implement this in Municipalities.</a:t>
          </a:r>
          <a:endParaRPr lang="en-ZA" sz="1800" dirty="0">
            <a:solidFill>
              <a:schemeClr val="tx1"/>
            </a:solidFill>
            <a:latin typeface="Arial" panose="020B0604020202020204" pitchFamily="34" charset="0"/>
            <a:cs typeface="Arial" panose="020B0604020202020204" pitchFamily="34" charset="0"/>
          </a:endParaRPr>
        </a:p>
      </dgm:t>
    </dgm:pt>
    <dgm:pt modelId="{7CF80FC1-E59C-4ECF-B235-22F1ACF00BC5}" type="parTrans" cxnId="{2AAE9F28-E9F4-4653-B624-9A2CCB709790}">
      <dgm:prSet/>
      <dgm:spPr/>
      <dgm:t>
        <a:bodyPr/>
        <a:lstStyle/>
        <a:p>
          <a:endParaRPr lang="en-US"/>
        </a:p>
      </dgm:t>
    </dgm:pt>
    <dgm:pt modelId="{FA7246F2-2A91-4FA8-BD8D-507CBDF639FF}" type="sibTrans" cxnId="{2AAE9F28-E9F4-4653-B624-9A2CCB709790}">
      <dgm:prSet/>
      <dgm:spPr/>
      <dgm:t>
        <a:bodyPr/>
        <a:lstStyle/>
        <a:p>
          <a:endParaRPr lang="en-US"/>
        </a:p>
      </dgm:t>
    </dgm:pt>
    <dgm:pt modelId="{078C4C4E-124A-4246-90FA-0326896D4118}">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Although the scope of the work was to focus on District Municipality IDPs, we were able to train some local municipalities who attended</a:t>
          </a:r>
          <a:endParaRPr lang="en-ZA" sz="1800" dirty="0">
            <a:solidFill>
              <a:schemeClr val="tx1"/>
            </a:solidFill>
            <a:latin typeface="Arial" panose="020B0604020202020204" pitchFamily="34" charset="0"/>
            <a:cs typeface="Arial" panose="020B0604020202020204" pitchFamily="34" charset="0"/>
          </a:endParaRPr>
        </a:p>
      </dgm:t>
    </dgm:pt>
    <dgm:pt modelId="{C732B661-09A6-4E69-A801-F7679EDC3A8A}" type="parTrans" cxnId="{67AB7681-6C83-4DA7-B24D-89B7D2CEDDBF}">
      <dgm:prSet/>
      <dgm:spPr/>
      <dgm:t>
        <a:bodyPr/>
        <a:lstStyle/>
        <a:p>
          <a:endParaRPr lang="en-US"/>
        </a:p>
      </dgm:t>
    </dgm:pt>
    <dgm:pt modelId="{51E9D083-7CE1-464F-9389-B122AA29FF34}" type="sibTrans" cxnId="{67AB7681-6C83-4DA7-B24D-89B7D2CEDDBF}">
      <dgm:prSet/>
      <dgm:spPr/>
      <dgm:t>
        <a:bodyPr/>
        <a:lstStyle/>
        <a:p>
          <a:endParaRPr lang="en-US"/>
        </a:p>
      </dgm:t>
    </dgm:pt>
    <dgm:pt modelId="{27D89DEF-37E1-4C7A-9D18-DB8B52D74D80}">
      <dgm:prSet custT="1"/>
      <dgm:spPr>
        <a:solidFill>
          <a:srgbClr val="00B050"/>
        </a:solidFill>
      </dgm:spPr>
      <dgm:t>
        <a:bodyPr/>
        <a:lstStyle/>
        <a:p>
          <a:pPr rtl="0"/>
          <a:r>
            <a:rPr lang="en-US" sz="1800" dirty="0">
              <a:solidFill>
                <a:schemeClr val="tx1"/>
              </a:solidFill>
              <a:latin typeface="Arial" panose="020B0604020202020204" pitchFamily="34" charset="0"/>
              <a:cs typeface="Arial" panose="020B0604020202020204" pitchFamily="34" charset="0"/>
            </a:rPr>
            <a:t>Engagements allowed for a platform for: </a:t>
          </a:r>
          <a:endParaRPr lang="en-ZA" sz="1800" dirty="0">
            <a:solidFill>
              <a:schemeClr val="tx1"/>
            </a:solidFill>
            <a:latin typeface="Arial" panose="020B0604020202020204" pitchFamily="34" charset="0"/>
            <a:cs typeface="Arial" panose="020B0604020202020204" pitchFamily="34" charset="0"/>
          </a:endParaRPr>
        </a:p>
      </dgm:t>
    </dgm:pt>
    <dgm:pt modelId="{B23DBDA6-5A88-4BDC-8A2E-12C0D597C313}" type="parTrans" cxnId="{0EB644D8-EEBC-45C3-8544-E0CFCD1BF534}">
      <dgm:prSet/>
      <dgm:spPr/>
      <dgm:t>
        <a:bodyPr/>
        <a:lstStyle/>
        <a:p>
          <a:endParaRPr lang="en-US"/>
        </a:p>
      </dgm:t>
    </dgm:pt>
    <dgm:pt modelId="{8F222726-FF4E-4D07-881D-6B7BB6164D57}" type="sibTrans" cxnId="{0EB644D8-EEBC-45C3-8544-E0CFCD1BF534}">
      <dgm:prSet/>
      <dgm:spPr/>
      <dgm:t>
        <a:bodyPr/>
        <a:lstStyle/>
        <a:p>
          <a:endParaRPr lang="en-US"/>
        </a:p>
      </dgm:t>
    </dgm:pt>
    <dgm:pt modelId="{8203517E-CC5F-49E0-BF13-0B1A90C35828}">
      <dgm:prSet custT="1"/>
      <dgm:spPr>
        <a:solidFill>
          <a:srgbClr val="00B050">
            <a:alpha val="90000"/>
          </a:srgbClr>
        </a:solidFill>
      </dgm:spPr>
      <dgm:t>
        <a:bodyPr/>
        <a:lstStyle/>
        <a:p>
          <a:pPr rtl="0"/>
          <a:r>
            <a:rPr lang="en-US" sz="1600" dirty="0"/>
            <a:t>District-specific attention</a:t>
          </a:r>
          <a:endParaRPr lang="en-ZA" sz="1600" dirty="0"/>
        </a:p>
      </dgm:t>
    </dgm:pt>
    <dgm:pt modelId="{40C31028-6719-4772-9F7C-C9D0FCA861BE}" type="parTrans" cxnId="{F942466D-283D-4616-AD22-464B3034EA31}">
      <dgm:prSet/>
      <dgm:spPr/>
      <dgm:t>
        <a:bodyPr/>
        <a:lstStyle/>
        <a:p>
          <a:endParaRPr lang="en-US"/>
        </a:p>
      </dgm:t>
    </dgm:pt>
    <dgm:pt modelId="{6841F684-B7C5-4FF1-8CFF-B71E18518E45}" type="sibTrans" cxnId="{F942466D-283D-4616-AD22-464B3034EA31}">
      <dgm:prSet/>
      <dgm:spPr/>
      <dgm:t>
        <a:bodyPr/>
        <a:lstStyle/>
        <a:p>
          <a:endParaRPr lang="en-US"/>
        </a:p>
      </dgm:t>
    </dgm:pt>
    <dgm:pt modelId="{93F926A9-78D3-4152-A34B-5B79F63D278D}">
      <dgm:prSet custT="1"/>
      <dgm:spPr>
        <a:solidFill>
          <a:srgbClr val="00B050">
            <a:alpha val="90000"/>
          </a:srgbClr>
        </a:solidFill>
        <a:ln>
          <a:solidFill>
            <a:srgbClr val="00B050">
              <a:alpha val="90000"/>
            </a:srgbClr>
          </a:solidFill>
        </a:ln>
      </dgm:spPr>
      <dgm:t>
        <a:bodyPr/>
        <a:lstStyle/>
        <a:p>
          <a:pPr rtl="0"/>
          <a:r>
            <a:rPr lang="en-US" sz="1400" dirty="0"/>
            <a:t>Frank discussions on improvements and gaps</a:t>
          </a:r>
          <a:endParaRPr lang="en-ZA" sz="1400" dirty="0"/>
        </a:p>
      </dgm:t>
    </dgm:pt>
    <dgm:pt modelId="{0E5FFC95-A8A5-4785-BF5B-BFB7F59A4869}" type="parTrans" cxnId="{C86A0247-A322-4B29-9BD5-9947F7B755C3}">
      <dgm:prSet/>
      <dgm:spPr/>
      <dgm:t>
        <a:bodyPr/>
        <a:lstStyle/>
        <a:p>
          <a:endParaRPr lang="en-US"/>
        </a:p>
      </dgm:t>
    </dgm:pt>
    <dgm:pt modelId="{44D2BE22-2E1A-4DE9-A597-74D88310DE9C}" type="sibTrans" cxnId="{C86A0247-A322-4B29-9BD5-9947F7B755C3}">
      <dgm:prSet/>
      <dgm:spPr/>
      <dgm:t>
        <a:bodyPr/>
        <a:lstStyle/>
        <a:p>
          <a:endParaRPr lang="en-US"/>
        </a:p>
      </dgm:t>
    </dgm:pt>
    <dgm:pt modelId="{41D6E0E2-31AF-4EEA-A8EB-353F46E436AF}">
      <dgm:prSet custT="1"/>
      <dgm:spPr>
        <a:solidFill>
          <a:srgbClr val="00B050">
            <a:alpha val="90000"/>
          </a:srgbClr>
        </a:solidFill>
      </dgm:spPr>
      <dgm:t>
        <a:bodyPr/>
        <a:lstStyle/>
        <a:p>
          <a:pPr rtl="0"/>
          <a:r>
            <a:rPr lang="en-US" sz="1400" dirty="0"/>
            <a:t>Sharing resource</a:t>
          </a:r>
          <a:r>
            <a:rPr lang="en-US" sz="1100" dirty="0"/>
            <a:t>s </a:t>
          </a:r>
          <a:endParaRPr lang="en-ZA" sz="1100" dirty="0"/>
        </a:p>
      </dgm:t>
    </dgm:pt>
    <dgm:pt modelId="{B7F4990E-1CAD-49F6-93D5-97F0862F7F93}" type="parTrans" cxnId="{860CBBB6-9F0F-4698-9FF3-773C36FC427C}">
      <dgm:prSet/>
      <dgm:spPr/>
      <dgm:t>
        <a:bodyPr/>
        <a:lstStyle/>
        <a:p>
          <a:endParaRPr lang="en-US"/>
        </a:p>
      </dgm:t>
    </dgm:pt>
    <dgm:pt modelId="{B1B582A5-1655-4F38-A19B-71A42FCF0087}" type="sibTrans" cxnId="{860CBBB6-9F0F-4698-9FF3-773C36FC427C}">
      <dgm:prSet/>
      <dgm:spPr/>
      <dgm:t>
        <a:bodyPr/>
        <a:lstStyle/>
        <a:p>
          <a:endParaRPr lang="en-US"/>
        </a:p>
      </dgm:t>
    </dgm:pt>
    <dgm:pt modelId="{1DE5C033-C93E-49B0-9BE8-28E5D0CA9971}">
      <dgm:prSet custT="1"/>
      <dgm:spPr>
        <a:solidFill>
          <a:srgbClr val="00B050">
            <a:alpha val="90000"/>
          </a:srgbClr>
        </a:solidFill>
      </dgm:spPr>
      <dgm:t>
        <a:bodyPr/>
        <a:lstStyle/>
        <a:p>
          <a:pPr rtl="0"/>
          <a:r>
            <a:rPr lang="en-US" sz="1400" dirty="0"/>
            <a:t>Seeking specialized assistance</a:t>
          </a:r>
          <a:endParaRPr lang="en-ZA" sz="1400" dirty="0"/>
        </a:p>
      </dgm:t>
    </dgm:pt>
    <dgm:pt modelId="{E5479D49-CE0A-4503-8433-7A97936D90E9}" type="parTrans" cxnId="{D84D01DB-41E7-4066-97F8-0898080DEDF4}">
      <dgm:prSet/>
      <dgm:spPr/>
      <dgm:t>
        <a:bodyPr/>
        <a:lstStyle/>
        <a:p>
          <a:endParaRPr lang="en-US"/>
        </a:p>
      </dgm:t>
    </dgm:pt>
    <dgm:pt modelId="{77886C62-62C2-4B1B-8C00-27719CDBA44B}" type="sibTrans" cxnId="{D84D01DB-41E7-4066-97F8-0898080DEDF4}">
      <dgm:prSet/>
      <dgm:spPr/>
      <dgm:t>
        <a:bodyPr/>
        <a:lstStyle/>
        <a:p>
          <a:endParaRPr lang="en-US"/>
        </a:p>
      </dgm:t>
    </dgm:pt>
    <dgm:pt modelId="{16B3A71D-C8AC-4F3C-88FC-4309689A7C63}">
      <dgm:prSet custT="1"/>
      <dgm:spPr>
        <a:solidFill>
          <a:srgbClr val="00B050">
            <a:alpha val="90000"/>
          </a:srgbClr>
        </a:solidFill>
      </dgm:spPr>
      <dgm:t>
        <a:bodyPr/>
        <a:lstStyle/>
        <a:p>
          <a:pPr rtl="0"/>
          <a:r>
            <a:rPr lang="en-US" sz="1400" dirty="0"/>
            <a:t>Learning from best practice. </a:t>
          </a:r>
          <a:endParaRPr lang="en-ZA" sz="1400" dirty="0"/>
        </a:p>
      </dgm:t>
    </dgm:pt>
    <dgm:pt modelId="{30794023-85A6-4E2B-91D5-5C25D6C0F0AA}" type="parTrans" cxnId="{4250F4DA-1DC9-40B8-B139-7BBBC2BF75A9}">
      <dgm:prSet/>
      <dgm:spPr/>
      <dgm:t>
        <a:bodyPr/>
        <a:lstStyle/>
        <a:p>
          <a:endParaRPr lang="en-US"/>
        </a:p>
      </dgm:t>
    </dgm:pt>
    <dgm:pt modelId="{46A1D662-32F4-4E1C-AE86-D970A2C083A0}" type="sibTrans" cxnId="{4250F4DA-1DC9-40B8-B139-7BBBC2BF75A9}">
      <dgm:prSet/>
      <dgm:spPr/>
      <dgm:t>
        <a:bodyPr/>
        <a:lstStyle/>
        <a:p>
          <a:endParaRPr lang="en-US"/>
        </a:p>
      </dgm:t>
    </dgm:pt>
    <dgm:pt modelId="{83AC7377-EE0D-4963-A2EB-601C0EDB2748}" type="pres">
      <dgm:prSet presAssocID="{ADFCCE42-86E6-4207-B70B-43E521CE7FD9}" presName="Name0" presStyleCnt="0">
        <dgm:presLayoutVars>
          <dgm:dir/>
          <dgm:animLvl val="lvl"/>
          <dgm:resizeHandles val="exact"/>
        </dgm:presLayoutVars>
      </dgm:prSet>
      <dgm:spPr/>
      <dgm:t>
        <a:bodyPr/>
        <a:lstStyle/>
        <a:p>
          <a:endParaRPr lang="en-US"/>
        </a:p>
      </dgm:t>
    </dgm:pt>
    <dgm:pt modelId="{2F735E54-9BC0-41FC-94BA-9EB8F25C6FEB}" type="pres">
      <dgm:prSet presAssocID="{27D89DEF-37E1-4C7A-9D18-DB8B52D74D80}" presName="boxAndChildren" presStyleCnt="0"/>
      <dgm:spPr/>
    </dgm:pt>
    <dgm:pt modelId="{ECE5B28F-C581-4170-8C8D-C17A969DA1F1}" type="pres">
      <dgm:prSet presAssocID="{27D89DEF-37E1-4C7A-9D18-DB8B52D74D80}" presName="parentTextBox" presStyleLbl="node1" presStyleIdx="0" presStyleCnt="5"/>
      <dgm:spPr/>
      <dgm:t>
        <a:bodyPr/>
        <a:lstStyle/>
        <a:p>
          <a:endParaRPr lang="en-US"/>
        </a:p>
      </dgm:t>
    </dgm:pt>
    <dgm:pt modelId="{C2E35BC4-4082-43FD-A7B4-5284C906AAFB}" type="pres">
      <dgm:prSet presAssocID="{27D89DEF-37E1-4C7A-9D18-DB8B52D74D80}" presName="entireBox" presStyleLbl="node1" presStyleIdx="0" presStyleCnt="5" custScaleY="58061" custLinFactNeighborX="273" custLinFactNeighborY="-52538"/>
      <dgm:spPr/>
      <dgm:t>
        <a:bodyPr/>
        <a:lstStyle/>
        <a:p>
          <a:endParaRPr lang="en-US"/>
        </a:p>
      </dgm:t>
    </dgm:pt>
    <dgm:pt modelId="{3009AF23-78F5-418D-BA49-E75E03067B21}" type="pres">
      <dgm:prSet presAssocID="{27D89DEF-37E1-4C7A-9D18-DB8B52D74D80}" presName="descendantBox" presStyleCnt="0"/>
      <dgm:spPr/>
    </dgm:pt>
    <dgm:pt modelId="{7E0ED235-C899-4C4F-83A5-D70F792A265C}" type="pres">
      <dgm:prSet presAssocID="{8203517E-CC5F-49E0-BF13-0B1A90C35828}" presName="childTextBox" presStyleLbl="fgAccFollowNode1" presStyleIdx="0" presStyleCnt="5" custScaleY="203706">
        <dgm:presLayoutVars>
          <dgm:bulletEnabled val="1"/>
        </dgm:presLayoutVars>
      </dgm:prSet>
      <dgm:spPr/>
      <dgm:t>
        <a:bodyPr/>
        <a:lstStyle/>
        <a:p>
          <a:endParaRPr lang="en-US"/>
        </a:p>
      </dgm:t>
    </dgm:pt>
    <dgm:pt modelId="{8F50752B-F330-45EA-9C7A-C39CB2660F50}" type="pres">
      <dgm:prSet presAssocID="{93F926A9-78D3-4152-A34B-5B79F63D278D}" presName="childTextBox" presStyleLbl="fgAccFollowNode1" presStyleIdx="1" presStyleCnt="5" custScaleY="212073">
        <dgm:presLayoutVars>
          <dgm:bulletEnabled val="1"/>
        </dgm:presLayoutVars>
      </dgm:prSet>
      <dgm:spPr/>
      <dgm:t>
        <a:bodyPr/>
        <a:lstStyle/>
        <a:p>
          <a:endParaRPr lang="en-US"/>
        </a:p>
      </dgm:t>
    </dgm:pt>
    <dgm:pt modelId="{78472EF8-AED5-4DAD-A99F-BF9BBF5CC027}" type="pres">
      <dgm:prSet presAssocID="{41D6E0E2-31AF-4EEA-A8EB-353F46E436AF}" presName="childTextBox" presStyleLbl="fgAccFollowNode1" presStyleIdx="2" presStyleCnt="5" custScaleY="210571">
        <dgm:presLayoutVars>
          <dgm:bulletEnabled val="1"/>
        </dgm:presLayoutVars>
      </dgm:prSet>
      <dgm:spPr/>
      <dgm:t>
        <a:bodyPr/>
        <a:lstStyle/>
        <a:p>
          <a:endParaRPr lang="en-US"/>
        </a:p>
      </dgm:t>
    </dgm:pt>
    <dgm:pt modelId="{33F1BADF-BFB2-42F7-8B4A-41FC9D0963BF}" type="pres">
      <dgm:prSet presAssocID="{1DE5C033-C93E-49B0-9BE8-28E5D0CA9971}" presName="childTextBox" presStyleLbl="fgAccFollowNode1" presStyleIdx="3" presStyleCnt="5" custScaleY="203706">
        <dgm:presLayoutVars>
          <dgm:bulletEnabled val="1"/>
        </dgm:presLayoutVars>
      </dgm:prSet>
      <dgm:spPr/>
      <dgm:t>
        <a:bodyPr/>
        <a:lstStyle/>
        <a:p>
          <a:endParaRPr lang="en-US"/>
        </a:p>
      </dgm:t>
    </dgm:pt>
    <dgm:pt modelId="{1326613A-8928-4A3A-A6D8-F83468BD2758}" type="pres">
      <dgm:prSet presAssocID="{16B3A71D-C8AC-4F3C-88FC-4309689A7C63}" presName="childTextBox" presStyleLbl="fgAccFollowNode1" presStyleIdx="4" presStyleCnt="5" custScaleY="208810">
        <dgm:presLayoutVars>
          <dgm:bulletEnabled val="1"/>
        </dgm:presLayoutVars>
      </dgm:prSet>
      <dgm:spPr/>
      <dgm:t>
        <a:bodyPr/>
        <a:lstStyle/>
        <a:p>
          <a:endParaRPr lang="en-US"/>
        </a:p>
      </dgm:t>
    </dgm:pt>
    <dgm:pt modelId="{76D281B0-76E2-4D58-BECD-FCE458CC33C4}" type="pres">
      <dgm:prSet presAssocID="{51E9D083-7CE1-464F-9389-B122AA29FF34}" presName="sp" presStyleCnt="0"/>
      <dgm:spPr/>
    </dgm:pt>
    <dgm:pt modelId="{50E74625-EDF5-4320-8067-B2B768BB8ABA}" type="pres">
      <dgm:prSet presAssocID="{078C4C4E-124A-4246-90FA-0326896D4118}" presName="arrowAndChildren" presStyleCnt="0"/>
      <dgm:spPr/>
    </dgm:pt>
    <dgm:pt modelId="{E25D085C-96B9-413C-83DA-864E2159D32F}" type="pres">
      <dgm:prSet presAssocID="{078C4C4E-124A-4246-90FA-0326896D4118}" presName="parentTextArrow" presStyleLbl="node1" presStyleIdx="1" presStyleCnt="5" custLinFactNeighborX="-58885" custLinFactNeighborY="-29505"/>
      <dgm:spPr/>
      <dgm:t>
        <a:bodyPr/>
        <a:lstStyle/>
        <a:p>
          <a:endParaRPr lang="en-US"/>
        </a:p>
      </dgm:t>
    </dgm:pt>
    <dgm:pt modelId="{26FF11DC-95D2-45EA-94A8-6D26AB20DD41}" type="pres">
      <dgm:prSet presAssocID="{FA7246F2-2A91-4FA8-BD8D-507CBDF639FF}" presName="sp" presStyleCnt="0"/>
      <dgm:spPr/>
    </dgm:pt>
    <dgm:pt modelId="{C1C88DBD-62E7-44B7-8488-754C472E5125}" type="pres">
      <dgm:prSet presAssocID="{2785FDDA-D0CA-4830-9406-148CBC0F7F2A}" presName="arrowAndChildren" presStyleCnt="0"/>
      <dgm:spPr/>
    </dgm:pt>
    <dgm:pt modelId="{AE4BE9BD-25D5-48F9-84FB-A2BC1DC455D2}" type="pres">
      <dgm:prSet presAssocID="{2785FDDA-D0CA-4830-9406-148CBC0F7F2A}" presName="parentTextArrow" presStyleLbl="node1" presStyleIdx="2" presStyleCnt="5" custLinFactNeighborX="273" custLinFactNeighborY="-22792"/>
      <dgm:spPr/>
      <dgm:t>
        <a:bodyPr/>
        <a:lstStyle/>
        <a:p>
          <a:endParaRPr lang="en-US"/>
        </a:p>
      </dgm:t>
    </dgm:pt>
    <dgm:pt modelId="{F5274986-3EF6-48AB-A795-9CB37CE72586}" type="pres">
      <dgm:prSet presAssocID="{8A4F9A7E-59B2-4CD1-9E81-9B00A67F3060}" presName="sp" presStyleCnt="0"/>
      <dgm:spPr/>
    </dgm:pt>
    <dgm:pt modelId="{E2F65EC6-E2D8-4E59-93D8-91955C2380E1}" type="pres">
      <dgm:prSet presAssocID="{79C57F18-4D73-42B7-804E-BF1D1C83E257}" presName="arrowAndChildren" presStyleCnt="0"/>
      <dgm:spPr/>
    </dgm:pt>
    <dgm:pt modelId="{04B0B0C8-D680-4A24-9875-A676B92AA452}" type="pres">
      <dgm:prSet presAssocID="{79C57F18-4D73-42B7-804E-BF1D1C83E257}" presName="parentTextArrow" presStyleLbl="node1" presStyleIdx="3" presStyleCnt="5" custLinFactNeighborX="847" custLinFactNeighborY="-13527"/>
      <dgm:spPr/>
      <dgm:t>
        <a:bodyPr/>
        <a:lstStyle/>
        <a:p>
          <a:endParaRPr lang="en-US"/>
        </a:p>
      </dgm:t>
    </dgm:pt>
    <dgm:pt modelId="{B7662807-1BB9-4E8D-94C2-A3CAE02CE9E4}" type="pres">
      <dgm:prSet presAssocID="{143A48B5-0B01-4C6D-B0BF-E4E40AF9C7DD}" presName="sp" presStyleCnt="0"/>
      <dgm:spPr/>
    </dgm:pt>
    <dgm:pt modelId="{CE1C3680-6F93-4DC3-8C6F-4212CE868E67}" type="pres">
      <dgm:prSet presAssocID="{1D015F2D-F3B1-4E0A-AE45-76C44DBEE637}" presName="arrowAndChildren" presStyleCnt="0"/>
      <dgm:spPr/>
    </dgm:pt>
    <dgm:pt modelId="{E7367390-037E-4D56-AE86-4327A3542A65}" type="pres">
      <dgm:prSet presAssocID="{1D015F2D-F3B1-4E0A-AE45-76C44DBEE637}" presName="parentTextArrow" presStyleLbl="node1" presStyleIdx="4" presStyleCnt="5" custLinFactNeighborY="1700"/>
      <dgm:spPr/>
      <dgm:t>
        <a:bodyPr/>
        <a:lstStyle/>
        <a:p>
          <a:endParaRPr lang="en-US"/>
        </a:p>
      </dgm:t>
    </dgm:pt>
  </dgm:ptLst>
  <dgm:cxnLst>
    <dgm:cxn modelId="{D99EE756-18D4-41AE-BE08-78F739487D0A}" type="presOf" srcId="{1D015F2D-F3B1-4E0A-AE45-76C44DBEE637}" destId="{E7367390-037E-4D56-AE86-4327A3542A65}" srcOrd="0" destOrd="0" presId="urn:microsoft.com/office/officeart/2005/8/layout/process4"/>
    <dgm:cxn modelId="{C86A0247-A322-4B29-9BD5-9947F7B755C3}" srcId="{27D89DEF-37E1-4C7A-9D18-DB8B52D74D80}" destId="{93F926A9-78D3-4152-A34B-5B79F63D278D}" srcOrd="1" destOrd="0" parTransId="{0E5FFC95-A8A5-4785-BF5B-BFB7F59A4869}" sibTransId="{44D2BE22-2E1A-4DE9-A597-74D88310DE9C}"/>
    <dgm:cxn modelId="{F942466D-283D-4616-AD22-464B3034EA31}" srcId="{27D89DEF-37E1-4C7A-9D18-DB8B52D74D80}" destId="{8203517E-CC5F-49E0-BF13-0B1A90C35828}" srcOrd="0" destOrd="0" parTransId="{40C31028-6719-4772-9F7C-C9D0FCA861BE}" sibTransId="{6841F684-B7C5-4FF1-8CFF-B71E18518E45}"/>
    <dgm:cxn modelId="{67CB7B41-71A9-4B7A-891E-007BA8804C25}" srcId="{ADFCCE42-86E6-4207-B70B-43E521CE7FD9}" destId="{1D015F2D-F3B1-4E0A-AE45-76C44DBEE637}" srcOrd="0" destOrd="0" parTransId="{FFDB7969-8293-48CC-A5E8-E6C0554D2DF2}" sibTransId="{143A48B5-0B01-4C6D-B0BF-E4E40AF9C7DD}"/>
    <dgm:cxn modelId="{4250F4DA-1DC9-40B8-B139-7BBBC2BF75A9}" srcId="{27D89DEF-37E1-4C7A-9D18-DB8B52D74D80}" destId="{16B3A71D-C8AC-4F3C-88FC-4309689A7C63}" srcOrd="4" destOrd="0" parTransId="{30794023-85A6-4E2B-91D5-5C25D6C0F0AA}" sibTransId="{46A1D662-32F4-4E1C-AE86-D970A2C083A0}"/>
    <dgm:cxn modelId="{669043A0-64B5-4E3D-882A-8A9EF1E5C873}" type="presOf" srcId="{078C4C4E-124A-4246-90FA-0326896D4118}" destId="{E25D085C-96B9-413C-83DA-864E2159D32F}" srcOrd="0" destOrd="0" presId="urn:microsoft.com/office/officeart/2005/8/layout/process4"/>
    <dgm:cxn modelId="{84BE2C7B-8AF3-4EEF-B200-D91B6141E439}" type="presOf" srcId="{93F926A9-78D3-4152-A34B-5B79F63D278D}" destId="{8F50752B-F330-45EA-9C7A-C39CB2660F50}" srcOrd="0" destOrd="0" presId="urn:microsoft.com/office/officeart/2005/8/layout/process4"/>
    <dgm:cxn modelId="{0EB644D8-EEBC-45C3-8544-E0CFCD1BF534}" srcId="{ADFCCE42-86E6-4207-B70B-43E521CE7FD9}" destId="{27D89DEF-37E1-4C7A-9D18-DB8B52D74D80}" srcOrd="4" destOrd="0" parTransId="{B23DBDA6-5A88-4BDC-8A2E-12C0D597C313}" sibTransId="{8F222726-FF4E-4D07-881D-6B7BB6164D57}"/>
    <dgm:cxn modelId="{D84D01DB-41E7-4066-97F8-0898080DEDF4}" srcId="{27D89DEF-37E1-4C7A-9D18-DB8B52D74D80}" destId="{1DE5C033-C93E-49B0-9BE8-28E5D0CA9971}" srcOrd="3" destOrd="0" parTransId="{E5479D49-CE0A-4503-8433-7A97936D90E9}" sibTransId="{77886C62-62C2-4B1B-8C00-27719CDBA44B}"/>
    <dgm:cxn modelId="{453C955A-397B-4B0B-8DC6-44D5C01804F3}" type="presOf" srcId="{16B3A71D-C8AC-4F3C-88FC-4309689A7C63}" destId="{1326613A-8928-4A3A-A6D8-F83468BD2758}" srcOrd="0" destOrd="0" presId="urn:microsoft.com/office/officeart/2005/8/layout/process4"/>
    <dgm:cxn modelId="{D0CA8DB9-B93C-4EB9-94BB-15D2F36E0AD4}" type="presOf" srcId="{41D6E0E2-31AF-4EEA-A8EB-353F46E436AF}" destId="{78472EF8-AED5-4DAD-A99F-BF9BBF5CC027}" srcOrd="0" destOrd="0" presId="urn:microsoft.com/office/officeart/2005/8/layout/process4"/>
    <dgm:cxn modelId="{A40B3FCF-D128-48D4-AEAA-F3D087DED0F5}" type="presOf" srcId="{79C57F18-4D73-42B7-804E-BF1D1C83E257}" destId="{04B0B0C8-D680-4A24-9875-A676B92AA452}" srcOrd="0" destOrd="0" presId="urn:microsoft.com/office/officeart/2005/8/layout/process4"/>
    <dgm:cxn modelId="{2AAE9F28-E9F4-4653-B624-9A2CCB709790}" srcId="{ADFCCE42-86E6-4207-B70B-43E521CE7FD9}" destId="{2785FDDA-D0CA-4830-9406-148CBC0F7F2A}" srcOrd="2" destOrd="0" parTransId="{7CF80FC1-E59C-4ECF-B235-22F1ACF00BC5}" sibTransId="{FA7246F2-2A91-4FA8-BD8D-507CBDF639FF}"/>
    <dgm:cxn modelId="{67AB7681-6C83-4DA7-B24D-89B7D2CEDDBF}" srcId="{ADFCCE42-86E6-4207-B70B-43E521CE7FD9}" destId="{078C4C4E-124A-4246-90FA-0326896D4118}" srcOrd="3" destOrd="0" parTransId="{C732B661-09A6-4E69-A801-F7679EDC3A8A}" sibTransId="{51E9D083-7CE1-464F-9389-B122AA29FF34}"/>
    <dgm:cxn modelId="{FAD88DD1-5825-4BF9-8016-5DA47BF0BFF0}" type="presOf" srcId="{27D89DEF-37E1-4C7A-9D18-DB8B52D74D80}" destId="{C2E35BC4-4082-43FD-A7B4-5284C906AAFB}" srcOrd="1" destOrd="0" presId="urn:microsoft.com/office/officeart/2005/8/layout/process4"/>
    <dgm:cxn modelId="{68362977-1EFC-4A88-AC8F-A9B0A1B21885}" srcId="{ADFCCE42-86E6-4207-B70B-43E521CE7FD9}" destId="{79C57F18-4D73-42B7-804E-BF1D1C83E257}" srcOrd="1" destOrd="0" parTransId="{744A785B-9E47-4A2B-8390-264E2D0D2966}" sibTransId="{8A4F9A7E-59B2-4CD1-9E81-9B00A67F3060}"/>
    <dgm:cxn modelId="{860CBBB6-9F0F-4698-9FF3-773C36FC427C}" srcId="{27D89DEF-37E1-4C7A-9D18-DB8B52D74D80}" destId="{41D6E0E2-31AF-4EEA-A8EB-353F46E436AF}" srcOrd="2" destOrd="0" parTransId="{B7F4990E-1CAD-49F6-93D5-97F0862F7F93}" sibTransId="{B1B582A5-1655-4F38-A19B-71A42FCF0087}"/>
    <dgm:cxn modelId="{BF5AEC95-ABE8-420E-A442-0739DE404CCF}" type="presOf" srcId="{2785FDDA-D0CA-4830-9406-148CBC0F7F2A}" destId="{AE4BE9BD-25D5-48F9-84FB-A2BC1DC455D2}" srcOrd="0" destOrd="0" presId="urn:microsoft.com/office/officeart/2005/8/layout/process4"/>
    <dgm:cxn modelId="{78E678AD-8397-414B-9417-ACB598859AD2}" type="presOf" srcId="{1DE5C033-C93E-49B0-9BE8-28E5D0CA9971}" destId="{33F1BADF-BFB2-42F7-8B4A-41FC9D0963BF}" srcOrd="0" destOrd="0" presId="urn:microsoft.com/office/officeart/2005/8/layout/process4"/>
    <dgm:cxn modelId="{0C04485C-922B-4BBF-9269-7A988CA656E8}" type="presOf" srcId="{27D89DEF-37E1-4C7A-9D18-DB8B52D74D80}" destId="{ECE5B28F-C581-4170-8C8D-C17A969DA1F1}" srcOrd="0" destOrd="0" presId="urn:microsoft.com/office/officeart/2005/8/layout/process4"/>
    <dgm:cxn modelId="{664BFB1E-A71A-450C-9094-73CF1E103783}" type="presOf" srcId="{8203517E-CC5F-49E0-BF13-0B1A90C35828}" destId="{7E0ED235-C899-4C4F-83A5-D70F792A265C}" srcOrd="0" destOrd="0" presId="urn:microsoft.com/office/officeart/2005/8/layout/process4"/>
    <dgm:cxn modelId="{7F3176BD-6313-4785-ABB7-B0F4EFE134F7}" type="presOf" srcId="{ADFCCE42-86E6-4207-B70B-43E521CE7FD9}" destId="{83AC7377-EE0D-4963-A2EB-601C0EDB2748}" srcOrd="0" destOrd="0" presId="urn:microsoft.com/office/officeart/2005/8/layout/process4"/>
    <dgm:cxn modelId="{807BE0CF-EC6A-43EC-AE79-C22B517E19E7}" type="presParOf" srcId="{83AC7377-EE0D-4963-A2EB-601C0EDB2748}" destId="{2F735E54-9BC0-41FC-94BA-9EB8F25C6FEB}" srcOrd="0" destOrd="0" presId="urn:microsoft.com/office/officeart/2005/8/layout/process4"/>
    <dgm:cxn modelId="{07E5E5F9-C9AD-48C0-97DC-5CD2CD68BD23}" type="presParOf" srcId="{2F735E54-9BC0-41FC-94BA-9EB8F25C6FEB}" destId="{ECE5B28F-C581-4170-8C8D-C17A969DA1F1}" srcOrd="0" destOrd="0" presId="urn:microsoft.com/office/officeart/2005/8/layout/process4"/>
    <dgm:cxn modelId="{104B4FA2-7D19-43ED-9808-8CA3F7927E0E}" type="presParOf" srcId="{2F735E54-9BC0-41FC-94BA-9EB8F25C6FEB}" destId="{C2E35BC4-4082-43FD-A7B4-5284C906AAFB}" srcOrd="1" destOrd="0" presId="urn:microsoft.com/office/officeart/2005/8/layout/process4"/>
    <dgm:cxn modelId="{08A0C1B0-8DAC-4AC7-987F-584510A88FB8}" type="presParOf" srcId="{2F735E54-9BC0-41FC-94BA-9EB8F25C6FEB}" destId="{3009AF23-78F5-418D-BA49-E75E03067B21}" srcOrd="2" destOrd="0" presId="urn:microsoft.com/office/officeart/2005/8/layout/process4"/>
    <dgm:cxn modelId="{A7051D7C-8971-41EC-996E-36B3604A9F3A}" type="presParOf" srcId="{3009AF23-78F5-418D-BA49-E75E03067B21}" destId="{7E0ED235-C899-4C4F-83A5-D70F792A265C}" srcOrd="0" destOrd="0" presId="urn:microsoft.com/office/officeart/2005/8/layout/process4"/>
    <dgm:cxn modelId="{AE3344D8-4EA7-4D1B-A4BA-C406A8C004DB}" type="presParOf" srcId="{3009AF23-78F5-418D-BA49-E75E03067B21}" destId="{8F50752B-F330-45EA-9C7A-C39CB2660F50}" srcOrd="1" destOrd="0" presId="urn:microsoft.com/office/officeart/2005/8/layout/process4"/>
    <dgm:cxn modelId="{11A7FEBD-E57E-4364-BA90-D7FF82BC1A07}" type="presParOf" srcId="{3009AF23-78F5-418D-BA49-E75E03067B21}" destId="{78472EF8-AED5-4DAD-A99F-BF9BBF5CC027}" srcOrd="2" destOrd="0" presId="urn:microsoft.com/office/officeart/2005/8/layout/process4"/>
    <dgm:cxn modelId="{82EF83FB-7961-4E36-998E-9C15A10226A0}" type="presParOf" srcId="{3009AF23-78F5-418D-BA49-E75E03067B21}" destId="{33F1BADF-BFB2-42F7-8B4A-41FC9D0963BF}" srcOrd="3" destOrd="0" presId="urn:microsoft.com/office/officeart/2005/8/layout/process4"/>
    <dgm:cxn modelId="{453B981D-556E-48FC-B2E8-D7DF919F3C9C}" type="presParOf" srcId="{3009AF23-78F5-418D-BA49-E75E03067B21}" destId="{1326613A-8928-4A3A-A6D8-F83468BD2758}" srcOrd="4" destOrd="0" presId="urn:microsoft.com/office/officeart/2005/8/layout/process4"/>
    <dgm:cxn modelId="{4BA3DBA8-CA5D-4C83-9EAC-C059484EC5A4}" type="presParOf" srcId="{83AC7377-EE0D-4963-A2EB-601C0EDB2748}" destId="{76D281B0-76E2-4D58-BECD-FCE458CC33C4}" srcOrd="1" destOrd="0" presId="urn:microsoft.com/office/officeart/2005/8/layout/process4"/>
    <dgm:cxn modelId="{42B23390-EE99-459D-8BC6-8F5976FB8307}" type="presParOf" srcId="{83AC7377-EE0D-4963-A2EB-601C0EDB2748}" destId="{50E74625-EDF5-4320-8067-B2B768BB8ABA}" srcOrd="2" destOrd="0" presId="urn:microsoft.com/office/officeart/2005/8/layout/process4"/>
    <dgm:cxn modelId="{14092A09-721E-4794-B0A4-EFEC05C24900}" type="presParOf" srcId="{50E74625-EDF5-4320-8067-B2B768BB8ABA}" destId="{E25D085C-96B9-413C-83DA-864E2159D32F}" srcOrd="0" destOrd="0" presId="urn:microsoft.com/office/officeart/2005/8/layout/process4"/>
    <dgm:cxn modelId="{F61FB1B1-BD1C-4A25-803C-8BF66C01B0E6}" type="presParOf" srcId="{83AC7377-EE0D-4963-A2EB-601C0EDB2748}" destId="{26FF11DC-95D2-45EA-94A8-6D26AB20DD41}" srcOrd="3" destOrd="0" presId="urn:microsoft.com/office/officeart/2005/8/layout/process4"/>
    <dgm:cxn modelId="{83CF342C-A84C-4DF8-B7C6-D98FE7C93395}" type="presParOf" srcId="{83AC7377-EE0D-4963-A2EB-601C0EDB2748}" destId="{C1C88DBD-62E7-44B7-8488-754C472E5125}" srcOrd="4" destOrd="0" presId="urn:microsoft.com/office/officeart/2005/8/layout/process4"/>
    <dgm:cxn modelId="{9BA40BAA-BD5B-4725-95EE-941B061067A4}" type="presParOf" srcId="{C1C88DBD-62E7-44B7-8488-754C472E5125}" destId="{AE4BE9BD-25D5-48F9-84FB-A2BC1DC455D2}" srcOrd="0" destOrd="0" presId="urn:microsoft.com/office/officeart/2005/8/layout/process4"/>
    <dgm:cxn modelId="{DF5C98FC-CE43-4713-9D90-CE9A4EA8985F}" type="presParOf" srcId="{83AC7377-EE0D-4963-A2EB-601C0EDB2748}" destId="{F5274986-3EF6-48AB-A795-9CB37CE72586}" srcOrd="5" destOrd="0" presId="urn:microsoft.com/office/officeart/2005/8/layout/process4"/>
    <dgm:cxn modelId="{026671B0-CF9E-4930-A1A2-C1BE7BEF23D5}" type="presParOf" srcId="{83AC7377-EE0D-4963-A2EB-601C0EDB2748}" destId="{E2F65EC6-E2D8-4E59-93D8-91955C2380E1}" srcOrd="6" destOrd="0" presId="urn:microsoft.com/office/officeart/2005/8/layout/process4"/>
    <dgm:cxn modelId="{B97CF69E-C9F1-4DF0-B835-B67355676334}" type="presParOf" srcId="{E2F65EC6-E2D8-4E59-93D8-91955C2380E1}" destId="{04B0B0C8-D680-4A24-9875-A676B92AA452}" srcOrd="0" destOrd="0" presId="urn:microsoft.com/office/officeart/2005/8/layout/process4"/>
    <dgm:cxn modelId="{7A73B1F5-E080-42E2-B8E4-65DC3579071B}" type="presParOf" srcId="{83AC7377-EE0D-4963-A2EB-601C0EDB2748}" destId="{B7662807-1BB9-4E8D-94C2-A3CAE02CE9E4}" srcOrd="7" destOrd="0" presId="urn:microsoft.com/office/officeart/2005/8/layout/process4"/>
    <dgm:cxn modelId="{DA398FDB-D9F9-4568-947F-29169E93EB42}" type="presParOf" srcId="{83AC7377-EE0D-4963-A2EB-601C0EDB2748}" destId="{CE1C3680-6F93-4DC3-8C6F-4212CE868E67}" srcOrd="8" destOrd="0" presId="urn:microsoft.com/office/officeart/2005/8/layout/process4"/>
    <dgm:cxn modelId="{2176AFD3-5605-43B8-9896-BFA1AE33CFDA}" type="presParOf" srcId="{CE1C3680-6F93-4DC3-8C6F-4212CE868E67}" destId="{E7367390-037E-4D56-AE86-4327A3542A6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41F239-4042-46C6-BE90-029A6EDCF3C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0FF7B275-C5A0-4035-8451-B09167362970}">
      <dgm:prSet/>
      <dgm:spPr>
        <a:solidFill>
          <a:schemeClr val="accent1">
            <a:lumMod val="40000"/>
            <a:lumOff val="60000"/>
          </a:schemeClr>
        </a:solidFill>
      </dgm:spPr>
      <dgm:t>
        <a:bodyPr/>
        <a:lstStyle/>
        <a:p>
          <a:pPr rtl="0"/>
          <a:r>
            <a:rPr lang="en-US" b="1" i="0" dirty="0">
              <a:solidFill>
                <a:schemeClr val="accent1">
                  <a:lumMod val="50000"/>
                </a:schemeClr>
              </a:solidFill>
            </a:rPr>
            <a:t>For any follow up please contact: Nolwazi.dlamini@kzndsd.gov.za</a:t>
          </a:r>
          <a:endParaRPr lang="en-ZA" b="1" dirty="0">
            <a:solidFill>
              <a:schemeClr val="accent1">
                <a:lumMod val="50000"/>
              </a:schemeClr>
            </a:solidFill>
          </a:endParaRPr>
        </a:p>
      </dgm:t>
    </dgm:pt>
    <dgm:pt modelId="{1E4D4899-9E72-4EC3-86EB-85A40CB00190}" type="parTrans" cxnId="{71EE6020-2B7A-4573-9E1F-443449E2D311}">
      <dgm:prSet/>
      <dgm:spPr/>
      <dgm:t>
        <a:bodyPr/>
        <a:lstStyle/>
        <a:p>
          <a:endParaRPr lang="en-US"/>
        </a:p>
      </dgm:t>
    </dgm:pt>
    <dgm:pt modelId="{DEA33ED1-5D23-409E-9FC2-5ED00D635723}" type="sibTrans" cxnId="{71EE6020-2B7A-4573-9E1F-443449E2D311}">
      <dgm:prSet/>
      <dgm:spPr/>
      <dgm:t>
        <a:bodyPr/>
        <a:lstStyle/>
        <a:p>
          <a:endParaRPr lang="en-US"/>
        </a:p>
      </dgm:t>
    </dgm:pt>
    <dgm:pt modelId="{9DD4B59F-4084-4EF2-903C-3CE8781AA963}" type="pres">
      <dgm:prSet presAssocID="{5741F239-4042-46C6-BE90-029A6EDCF3CE}" presName="Name0" presStyleCnt="0">
        <dgm:presLayoutVars>
          <dgm:chMax val="7"/>
          <dgm:chPref val="7"/>
          <dgm:dir/>
        </dgm:presLayoutVars>
      </dgm:prSet>
      <dgm:spPr/>
      <dgm:t>
        <a:bodyPr/>
        <a:lstStyle/>
        <a:p>
          <a:endParaRPr lang="en-US"/>
        </a:p>
      </dgm:t>
    </dgm:pt>
    <dgm:pt modelId="{5467CA28-3565-4AAC-8D9E-FF06898B027F}" type="pres">
      <dgm:prSet presAssocID="{5741F239-4042-46C6-BE90-029A6EDCF3CE}" presName="Name1" presStyleCnt="0"/>
      <dgm:spPr/>
    </dgm:pt>
    <dgm:pt modelId="{EAAA8F53-2CAA-44C2-A390-68FD2BA3B449}" type="pres">
      <dgm:prSet presAssocID="{5741F239-4042-46C6-BE90-029A6EDCF3CE}" presName="cycle" presStyleCnt="0"/>
      <dgm:spPr/>
    </dgm:pt>
    <dgm:pt modelId="{DE9F65E8-4BA1-459E-80C2-62119666C70B}" type="pres">
      <dgm:prSet presAssocID="{5741F239-4042-46C6-BE90-029A6EDCF3CE}" presName="srcNode" presStyleLbl="node1" presStyleIdx="0" presStyleCnt="1"/>
      <dgm:spPr/>
    </dgm:pt>
    <dgm:pt modelId="{DBF23138-7851-4FFE-B318-4DA6838EB926}" type="pres">
      <dgm:prSet presAssocID="{5741F239-4042-46C6-BE90-029A6EDCF3CE}" presName="conn" presStyleLbl="parChTrans1D2" presStyleIdx="0" presStyleCnt="1"/>
      <dgm:spPr/>
      <dgm:t>
        <a:bodyPr/>
        <a:lstStyle/>
        <a:p>
          <a:endParaRPr lang="en-US"/>
        </a:p>
      </dgm:t>
    </dgm:pt>
    <dgm:pt modelId="{6B2080FE-4043-4F0B-97D2-8348E0CEB4BE}" type="pres">
      <dgm:prSet presAssocID="{5741F239-4042-46C6-BE90-029A6EDCF3CE}" presName="extraNode" presStyleLbl="node1" presStyleIdx="0" presStyleCnt="1"/>
      <dgm:spPr/>
    </dgm:pt>
    <dgm:pt modelId="{7D37D42B-72D5-4B36-BE64-35C4BCBC8C7A}" type="pres">
      <dgm:prSet presAssocID="{5741F239-4042-46C6-BE90-029A6EDCF3CE}" presName="dstNode" presStyleLbl="node1" presStyleIdx="0" presStyleCnt="1"/>
      <dgm:spPr/>
    </dgm:pt>
    <dgm:pt modelId="{E4D73EB5-8707-4974-BBB6-B1D68C4F4428}" type="pres">
      <dgm:prSet presAssocID="{0FF7B275-C5A0-4035-8451-B09167362970}" presName="text_1" presStyleLbl="node1" presStyleIdx="0" presStyleCnt="1">
        <dgm:presLayoutVars>
          <dgm:bulletEnabled val="1"/>
        </dgm:presLayoutVars>
      </dgm:prSet>
      <dgm:spPr/>
      <dgm:t>
        <a:bodyPr/>
        <a:lstStyle/>
        <a:p>
          <a:endParaRPr lang="en-US"/>
        </a:p>
      </dgm:t>
    </dgm:pt>
    <dgm:pt modelId="{2535F0ED-3B74-4BB9-90ED-8E6AAD8AA25B}" type="pres">
      <dgm:prSet presAssocID="{0FF7B275-C5A0-4035-8451-B09167362970}" presName="accent_1" presStyleCnt="0"/>
      <dgm:spPr/>
    </dgm:pt>
    <dgm:pt modelId="{FA6CD4B3-D302-42A2-BFC6-1E31A00DBC9F}" type="pres">
      <dgm:prSet presAssocID="{0FF7B275-C5A0-4035-8451-B09167362970}" presName="accentRepeatNode" presStyleLbl="solidFgAcc1" presStyleIdx="0" presStyleCnt="1"/>
      <dgm:spPr/>
    </dgm:pt>
  </dgm:ptLst>
  <dgm:cxnLst>
    <dgm:cxn modelId="{F9321FFE-35BF-4CB7-8C7C-AF7E71833D5B}" type="presOf" srcId="{DEA33ED1-5D23-409E-9FC2-5ED00D635723}" destId="{DBF23138-7851-4FFE-B318-4DA6838EB926}" srcOrd="0" destOrd="0" presId="urn:microsoft.com/office/officeart/2008/layout/VerticalCurvedList"/>
    <dgm:cxn modelId="{F775BFB2-A18D-43AF-ABE2-43152AE224B4}" type="presOf" srcId="{5741F239-4042-46C6-BE90-029A6EDCF3CE}" destId="{9DD4B59F-4084-4EF2-903C-3CE8781AA963}" srcOrd="0" destOrd="0" presId="urn:microsoft.com/office/officeart/2008/layout/VerticalCurvedList"/>
    <dgm:cxn modelId="{35BE36A3-7E7F-4F91-85D7-D7573B00075C}" type="presOf" srcId="{0FF7B275-C5A0-4035-8451-B09167362970}" destId="{E4D73EB5-8707-4974-BBB6-B1D68C4F4428}" srcOrd="0" destOrd="0" presId="urn:microsoft.com/office/officeart/2008/layout/VerticalCurvedList"/>
    <dgm:cxn modelId="{71EE6020-2B7A-4573-9E1F-443449E2D311}" srcId="{5741F239-4042-46C6-BE90-029A6EDCF3CE}" destId="{0FF7B275-C5A0-4035-8451-B09167362970}" srcOrd="0" destOrd="0" parTransId="{1E4D4899-9E72-4EC3-86EB-85A40CB00190}" sibTransId="{DEA33ED1-5D23-409E-9FC2-5ED00D635723}"/>
    <dgm:cxn modelId="{42BA7911-0DCA-42F4-993F-5B83AB30D6AA}" type="presParOf" srcId="{9DD4B59F-4084-4EF2-903C-3CE8781AA963}" destId="{5467CA28-3565-4AAC-8D9E-FF06898B027F}" srcOrd="0" destOrd="0" presId="urn:microsoft.com/office/officeart/2008/layout/VerticalCurvedList"/>
    <dgm:cxn modelId="{8AB4FE8C-0D7D-4A44-9834-2B0479E2C474}" type="presParOf" srcId="{5467CA28-3565-4AAC-8D9E-FF06898B027F}" destId="{EAAA8F53-2CAA-44C2-A390-68FD2BA3B449}" srcOrd="0" destOrd="0" presId="urn:microsoft.com/office/officeart/2008/layout/VerticalCurvedList"/>
    <dgm:cxn modelId="{1D45C1A5-D662-460C-A044-00EE9113A0BE}" type="presParOf" srcId="{EAAA8F53-2CAA-44C2-A390-68FD2BA3B449}" destId="{DE9F65E8-4BA1-459E-80C2-62119666C70B}" srcOrd="0" destOrd="0" presId="urn:microsoft.com/office/officeart/2008/layout/VerticalCurvedList"/>
    <dgm:cxn modelId="{AE4CDA36-6492-43F1-9E17-FAB4B551CCC2}" type="presParOf" srcId="{EAAA8F53-2CAA-44C2-A390-68FD2BA3B449}" destId="{DBF23138-7851-4FFE-B318-4DA6838EB926}" srcOrd="1" destOrd="0" presId="urn:microsoft.com/office/officeart/2008/layout/VerticalCurvedList"/>
    <dgm:cxn modelId="{C2A25938-9138-48C6-B843-54684EEA632C}" type="presParOf" srcId="{EAAA8F53-2CAA-44C2-A390-68FD2BA3B449}" destId="{6B2080FE-4043-4F0B-97D2-8348E0CEB4BE}" srcOrd="2" destOrd="0" presId="urn:microsoft.com/office/officeart/2008/layout/VerticalCurvedList"/>
    <dgm:cxn modelId="{59B1C61A-09DC-46FA-AD4E-A1D7F6B98222}" type="presParOf" srcId="{EAAA8F53-2CAA-44C2-A390-68FD2BA3B449}" destId="{7D37D42B-72D5-4B36-BE64-35C4BCBC8C7A}" srcOrd="3" destOrd="0" presId="urn:microsoft.com/office/officeart/2008/layout/VerticalCurvedList"/>
    <dgm:cxn modelId="{16204C50-E872-4B77-A325-399E9B8F92CF}" type="presParOf" srcId="{5467CA28-3565-4AAC-8D9E-FF06898B027F}" destId="{E4D73EB5-8707-4974-BBB6-B1D68C4F4428}" srcOrd="1" destOrd="0" presId="urn:microsoft.com/office/officeart/2008/layout/VerticalCurvedList"/>
    <dgm:cxn modelId="{0E585E07-E56E-4916-BF94-379FA09E9A7A}" type="presParOf" srcId="{5467CA28-3565-4AAC-8D9E-FF06898B027F}" destId="{2535F0ED-3B74-4BB9-90ED-8E6AAD8AA25B}" srcOrd="2" destOrd="0" presId="urn:microsoft.com/office/officeart/2008/layout/VerticalCurvedList"/>
    <dgm:cxn modelId="{052EB476-B3E7-4A3A-B536-9BFE34CBF414}" type="presParOf" srcId="{2535F0ED-3B74-4BB9-90ED-8E6AAD8AA25B}" destId="{FA6CD4B3-D302-42A2-BFC6-1E31A00DBC9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C62A-308F-4E0B-88C5-4358ECA9C9BB}">
      <dsp:nvSpPr>
        <dsp:cNvPr id="0" name=""/>
        <dsp:cNvSpPr/>
      </dsp:nvSpPr>
      <dsp:spPr>
        <a:xfrm>
          <a:off x="0" y="536"/>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E8FE55B-E89A-47E3-B421-799B6586EE80}">
      <dsp:nvSpPr>
        <dsp:cNvPr id="0" name=""/>
        <dsp:cNvSpPr/>
      </dsp:nvSpPr>
      <dsp:spPr>
        <a:xfrm>
          <a:off x="0" y="536"/>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a:t>UNFPA</a:t>
          </a:r>
        </a:p>
      </dsp:txBody>
      <dsp:txXfrm>
        <a:off x="0" y="536"/>
        <a:ext cx="8785225" cy="487948"/>
      </dsp:txXfrm>
    </dsp:sp>
    <dsp:sp modelId="{57F9103C-B0AE-47FF-BCBF-C4C78D205987}">
      <dsp:nvSpPr>
        <dsp:cNvPr id="0" name=""/>
        <dsp:cNvSpPr/>
      </dsp:nvSpPr>
      <dsp:spPr>
        <a:xfrm>
          <a:off x="0" y="488485"/>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65389A9-62EB-4C1F-B30C-0737B0B10230}">
      <dsp:nvSpPr>
        <dsp:cNvPr id="0" name=""/>
        <dsp:cNvSpPr/>
      </dsp:nvSpPr>
      <dsp:spPr>
        <a:xfrm>
          <a:off x="0" y="488485"/>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dirty="0"/>
            <a:t>Department of Social Development – KZN Population Unit</a:t>
          </a:r>
        </a:p>
      </dsp:txBody>
      <dsp:txXfrm>
        <a:off x="0" y="488485"/>
        <a:ext cx="8785225" cy="487948"/>
      </dsp:txXfrm>
    </dsp:sp>
    <dsp:sp modelId="{6001C923-984E-49AF-B759-6A1385E3440A}">
      <dsp:nvSpPr>
        <dsp:cNvPr id="0" name=""/>
        <dsp:cNvSpPr/>
      </dsp:nvSpPr>
      <dsp:spPr>
        <a:xfrm>
          <a:off x="0" y="976433"/>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831297E-AFD2-4DF1-A6A4-04D043064FD6}">
      <dsp:nvSpPr>
        <dsp:cNvPr id="0" name=""/>
        <dsp:cNvSpPr/>
      </dsp:nvSpPr>
      <dsp:spPr>
        <a:xfrm>
          <a:off x="0" y="976433"/>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a:t>Department of Cooperative Government and Traditional Affairs (CoGTA), </a:t>
          </a:r>
        </a:p>
      </dsp:txBody>
      <dsp:txXfrm>
        <a:off x="0" y="976433"/>
        <a:ext cx="8785225" cy="487948"/>
      </dsp:txXfrm>
    </dsp:sp>
    <dsp:sp modelId="{3E08012D-AD49-4382-9B2D-AF8A6EE80FD2}">
      <dsp:nvSpPr>
        <dsp:cNvPr id="0" name=""/>
        <dsp:cNvSpPr/>
      </dsp:nvSpPr>
      <dsp:spPr>
        <a:xfrm>
          <a:off x="0" y="1464382"/>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84ED3FB-B31E-44F4-96FC-F6CFCD21FCC4}">
      <dsp:nvSpPr>
        <dsp:cNvPr id="0" name=""/>
        <dsp:cNvSpPr/>
      </dsp:nvSpPr>
      <dsp:spPr>
        <a:xfrm>
          <a:off x="0" y="1464382"/>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dirty="0"/>
            <a:t>South Africa Local Government Association (SALGA)</a:t>
          </a:r>
        </a:p>
      </dsp:txBody>
      <dsp:txXfrm>
        <a:off x="0" y="1464382"/>
        <a:ext cx="8785225" cy="487948"/>
      </dsp:txXfrm>
    </dsp:sp>
    <dsp:sp modelId="{12E168C5-C9D5-46EA-B0E3-41CD7D02EEF7}">
      <dsp:nvSpPr>
        <dsp:cNvPr id="0" name=""/>
        <dsp:cNvSpPr/>
      </dsp:nvSpPr>
      <dsp:spPr>
        <a:xfrm>
          <a:off x="0" y="1952331"/>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B8F7F1-E4BB-4766-B270-7C6BC5568E21}">
      <dsp:nvSpPr>
        <dsp:cNvPr id="0" name=""/>
        <dsp:cNvSpPr/>
      </dsp:nvSpPr>
      <dsp:spPr>
        <a:xfrm>
          <a:off x="0" y="1952331"/>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dirty="0"/>
            <a:t>Statistics South Africa, </a:t>
          </a:r>
        </a:p>
      </dsp:txBody>
      <dsp:txXfrm>
        <a:off x="0" y="1952331"/>
        <a:ext cx="8785225" cy="487948"/>
      </dsp:txXfrm>
    </dsp:sp>
    <dsp:sp modelId="{A82D7E4F-1E33-40BB-9EFA-24A76FAC7306}">
      <dsp:nvSpPr>
        <dsp:cNvPr id="0" name=""/>
        <dsp:cNvSpPr/>
      </dsp:nvSpPr>
      <dsp:spPr>
        <a:xfrm>
          <a:off x="0" y="244028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36F898-10B5-4E26-803D-06103957E9E5}">
      <dsp:nvSpPr>
        <dsp:cNvPr id="0" name=""/>
        <dsp:cNvSpPr/>
      </dsp:nvSpPr>
      <dsp:spPr>
        <a:xfrm>
          <a:off x="0" y="2440280"/>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dirty="0"/>
            <a:t>Gender Commission (CGE)</a:t>
          </a:r>
          <a:endParaRPr lang="en-ZA" sz="2200" kern="1200" dirty="0"/>
        </a:p>
      </dsp:txBody>
      <dsp:txXfrm>
        <a:off x="0" y="2440280"/>
        <a:ext cx="8785225" cy="487948"/>
      </dsp:txXfrm>
    </dsp:sp>
    <dsp:sp modelId="{E6B3974A-1D71-4A2C-949C-083D4921628E}">
      <dsp:nvSpPr>
        <dsp:cNvPr id="0" name=""/>
        <dsp:cNvSpPr/>
      </dsp:nvSpPr>
      <dsp:spPr>
        <a:xfrm>
          <a:off x="0" y="2928229"/>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D7AC440-9691-426E-A4FE-4659E5F7763E}">
      <dsp:nvSpPr>
        <dsp:cNvPr id="0" name=""/>
        <dsp:cNvSpPr/>
      </dsp:nvSpPr>
      <dsp:spPr>
        <a:xfrm>
          <a:off x="0" y="2928229"/>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dirty="0"/>
            <a:t>Official Delegates </a:t>
          </a:r>
          <a:r>
            <a:rPr lang="en-ZA" sz="2200" kern="1200" dirty="0" smtClean="0"/>
            <a:t>from municipalities</a:t>
          </a:r>
          <a:r>
            <a:rPr lang="en-ZA" sz="2200" kern="1200" dirty="0"/>
            <a:t>, </a:t>
          </a:r>
        </a:p>
      </dsp:txBody>
      <dsp:txXfrm>
        <a:off x="0" y="2928229"/>
        <a:ext cx="8785225" cy="487948"/>
      </dsp:txXfrm>
    </dsp:sp>
    <dsp:sp modelId="{A5450BF8-5572-4D63-95E0-1E3AE72EF135}">
      <dsp:nvSpPr>
        <dsp:cNvPr id="0" name=""/>
        <dsp:cNvSpPr/>
      </dsp:nvSpPr>
      <dsp:spPr>
        <a:xfrm>
          <a:off x="0" y="3416178"/>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3B8B17-41D0-4C8E-94C2-5F3AB4ACFBFC}">
      <dsp:nvSpPr>
        <dsp:cNvPr id="0" name=""/>
        <dsp:cNvSpPr/>
      </dsp:nvSpPr>
      <dsp:spPr>
        <a:xfrm>
          <a:off x="0" y="3416178"/>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a:t>Office of the Premier, </a:t>
          </a:r>
        </a:p>
      </dsp:txBody>
      <dsp:txXfrm>
        <a:off x="0" y="3416178"/>
        <a:ext cx="8785225" cy="487948"/>
      </dsp:txXfrm>
    </dsp:sp>
    <dsp:sp modelId="{8E3D7E1A-9370-4B07-BAB5-30451A5A0A9F}">
      <dsp:nvSpPr>
        <dsp:cNvPr id="0" name=""/>
        <dsp:cNvSpPr/>
      </dsp:nvSpPr>
      <dsp:spPr>
        <a:xfrm>
          <a:off x="0" y="3904126"/>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23E512E-3B71-4E37-9136-6D4415767531}">
      <dsp:nvSpPr>
        <dsp:cNvPr id="0" name=""/>
        <dsp:cNvSpPr/>
      </dsp:nvSpPr>
      <dsp:spPr>
        <a:xfrm>
          <a:off x="0" y="3904126"/>
          <a:ext cx="8785225" cy="48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ZA" sz="2200" kern="1200"/>
            <a:t>Members of the Provincial Executive Council.            </a:t>
          </a:r>
        </a:p>
      </dsp:txBody>
      <dsp:txXfrm>
        <a:off x="0" y="3904126"/>
        <a:ext cx="8785225" cy="4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1309A-8309-4CE9-ADC7-B00E85F3FD3D}">
      <dsp:nvSpPr>
        <dsp:cNvPr id="0" name=""/>
        <dsp:cNvSpPr/>
      </dsp:nvSpPr>
      <dsp:spPr>
        <a:xfrm>
          <a:off x="0" y="232"/>
          <a:ext cx="8550275" cy="783168"/>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The challenges faced </a:t>
          </a:r>
          <a:r>
            <a:rPr lang="en-US" sz="1800" kern="1200" dirty="0" smtClean="0">
              <a:solidFill>
                <a:schemeClr val="tx1"/>
              </a:solidFill>
              <a:latin typeface="Arial" panose="020B0604020202020204" pitchFamily="34" charset="0"/>
              <a:cs typeface="Arial" panose="020B0604020202020204" pitchFamily="34" charset="0"/>
            </a:rPr>
            <a:t>were data </a:t>
          </a:r>
          <a:r>
            <a:rPr lang="en-US" sz="1800" kern="1200" dirty="0">
              <a:solidFill>
                <a:schemeClr val="tx1"/>
              </a:solidFill>
              <a:latin typeface="Arial" panose="020B0604020202020204" pitchFamily="34" charset="0"/>
              <a:cs typeface="Arial" panose="020B0604020202020204" pitchFamily="34" charset="0"/>
            </a:rPr>
            <a:t>related to </a:t>
          </a:r>
          <a:r>
            <a:rPr lang="en-US" sz="1800" kern="1200" dirty="0" smtClean="0">
              <a:solidFill>
                <a:schemeClr val="tx1"/>
              </a:solidFill>
              <a:latin typeface="Arial" panose="020B0604020202020204" pitchFamily="34" charset="0"/>
              <a:cs typeface="Arial" panose="020B0604020202020204" pitchFamily="34" charset="0"/>
            </a:rPr>
            <a:t>planning</a:t>
          </a:r>
          <a:r>
            <a:rPr lang="en-US" sz="1800" i="1" kern="1200" dirty="0" smtClean="0">
              <a:solidFill>
                <a:schemeClr val="tx1"/>
              </a:solidFill>
              <a:latin typeface="Arial" panose="020B0604020202020204" pitchFamily="34" charset="0"/>
              <a:cs typeface="Arial" panose="020B0604020202020204" pitchFamily="34" charset="0"/>
            </a:rPr>
            <a:t> </a:t>
          </a:r>
          <a:r>
            <a:rPr lang="en-US" sz="1800" i="1" kern="1200" dirty="0">
              <a:solidFill>
                <a:schemeClr val="tx1"/>
              </a:solidFill>
              <a:latin typeface="Arial" panose="020B0604020202020204" pitchFamily="34" charset="0"/>
              <a:cs typeface="Arial" panose="020B0604020202020204" pitchFamily="34" charset="0"/>
            </a:rPr>
            <a:t>needs</a:t>
          </a:r>
          <a:r>
            <a:rPr lang="en-US" sz="1800" kern="1200" dirty="0">
              <a:solidFill>
                <a:schemeClr val="tx1"/>
              </a:solidFill>
              <a:latin typeface="Arial" panose="020B0604020202020204" pitchFamily="34" charset="0"/>
              <a:cs typeface="Arial" panose="020B0604020202020204" pitchFamily="34" charset="0"/>
            </a:rPr>
            <a:t> by Municipalities</a:t>
          </a:r>
          <a:r>
            <a:rPr lang="en-US" sz="1800" kern="1200" dirty="0" smtClean="0">
              <a:solidFill>
                <a:schemeClr val="tx1"/>
              </a:solidFill>
              <a:latin typeface="Arial" panose="020B0604020202020204" pitchFamily="34" charset="0"/>
              <a:cs typeface="Arial" panose="020B0604020202020204" pitchFamily="34" charset="0"/>
            </a:rPr>
            <a:t>.</a:t>
          </a:r>
        </a:p>
        <a:p>
          <a:pPr lvl="0" algn="l" defTabSz="800100" rtl="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SOLUTION POPULATION COUNCIL </a:t>
          </a:r>
          <a:endParaRPr lang="en-ZA" sz="1800" b="1" kern="1200" dirty="0">
            <a:solidFill>
              <a:schemeClr val="tx1"/>
            </a:solidFill>
            <a:latin typeface="Arial" panose="020B0604020202020204" pitchFamily="34" charset="0"/>
            <a:cs typeface="Arial" panose="020B0604020202020204" pitchFamily="34" charset="0"/>
          </a:endParaRPr>
        </a:p>
      </dsp:txBody>
      <dsp:txXfrm>
        <a:off x="38231" y="38463"/>
        <a:ext cx="8473813" cy="706706"/>
      </dsp:txXfrm>
    </dsp:sp>
    <dsp:sp modelId="{54B51AD0-89E8-4AF3-B120-2496A2E126ED}">
      <dsp:nvSpPr>
        <dsp:cNvPr id="0" name=""/>
        <dsp:cNvSpPr/>
      </dsp:nvSpPr>
      <dsp:spPr>
        <a:xfrm>
          <a:off x="0" y="778537"/>
          <a:ext cx="8550275" cy="33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a:latin typeface="Arial" panose="020B0604020202020204" pitchFamily="34" charset="0"/>
              <a:cs typeface="Arial" panose="020B0604020202020204" pitchFamily="34" charset="0"/>
            </a:rPr>
            <a:t>More specifically, Municipalities require current population data and this is often a challenge for such indicators such as population density and migration</a:t>
          </a:r>
          <a:r>
            <a:rPr lang="en-US" sz="1200" kern="1200" dirty="0"/>
            <a:t>. </a:t>
          </a:r>
          <a:endParaRPr lang="en-ZA" sz="1200" kern="1200" dirty="0"/>
        </a:p>
      </dsp:txBody>
      <dsp:txXfrm>
        <a:off x="0" y="778537"/>
        <a:ext cx="8550275" cy="336213"/>
      </dsp:txXfrm>
    </dsp:sp>
    <dsp:sp modelId="{F33A8DD5-ED91-44B0-9080-759349B33C00}">
      <dsp:nvSpPr>
        <dsp:cNvPr id="0" name=""/>
        <dsp:cNvSpPr/>
      </dsp:nvSpPr>
      <dsp:spPr>
        <a:xfrm>
          <a:off x="0" y="1119614"/>
          <a:ext cx="8550275" cy="783168"/>
        </a:xfrm>
        <a:prstGeom prst="roundRec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Also critical is coordination and cooperation among key stakeholders and sector departments</a:t>
          </a:r>
          <a:r>
            <a:rPr lang="en-US" sz="1600" kern="1200" dirty="0">
              <a:solidFill>
                <a:schemeClr val="tx1"/>
              </a:solidFill>
            </a:rPr>
            <a:t>. </a:t>
          </a:r>
          <a:endParaRPr lang="en-ZA" sz="1600" kern="1200" dirty="0">
            <a:solidFill>
              <a:schemeClr val="tx1"/>
            </a:solidFill>
          </a:endParaRPr>
        </a:p>
      </dsp:txBody>
      <dsp:txXfrm>
        <a:off x="38231" y="1157845"/>
        <a:ext cx="8473813" cy="706706"/>
      </dsp:txXfrm>
    </dsp:sp>
    <dsp:sp modelId="{5C8D9930-0212-4D4D-98ED-2DE2939ECDF6}">
      <dsp:nvSpPr>
        <dsp:cNvPr id="0" name=""/>
        <dsp:cNvSpPr/>
      </dsp:nvSpPr>
      <dsp:spPr>
        <a:xfrm>
          <a:off x="0" y="1916958"/>
          <a:ext cx="8550275" cy="783168"/>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Mostly the appeared to be misalignment of the various stages of the IDP process</a:t>
          </a:r>
          <a:r>
            <a:rPr lang="en-US" sz="1600" kern="1200" dirty="0">
              <a:solidFill>
                <a:schemeClr val="tx1"/>
              </a:solidFill>
            </a:rPr>
            <a:t>.</a:t>
          </a:r>
          <a:endParaRPr lang="en-ZA" sz="1600" kern="1200" dirty="0">
            <a:solidFill>
              <a:schemeClr val="tx1"/>
            </a:solidFill>
          </a:endParaRPr>
        </a:p>
      </dsp:txBody>
      <dsp:txXfrm>
        <a:off x="38231" y="1955189"/>
        <a:ext cx="8473813" cy="706706"/>
      </dsp:txXfrm>
    </dsp:sp>
    <dsp:sp modelId="{BB7DA054-8684-40B8-A8D1-08E22486C4CA}">
      <dsp:nvSpPr>
        <dsp:cNvPr id="0" name=""/>
        <dsp:cNvSpPr/>
      </dsp:nvSpPr>
      <dsp:spPr>
        <a:xfrm>
          <a:off x="0" y="2700127"/>
          <a:ext cx="8550275" cy="60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latin typeface="Arial" panose="020B0604020202020204" pitchFamily="34" charset="0"/>
              <a:cs typeface="Arial" panose="020B0604020202020204" pitchFamily="34" charset="0"/>
            </a:rPr>
            <a:t>For instance, the situation analysis, development strategies and selected projects in the IDPs appear to be less informed by local demographic data. </a:t>
          </a:r>
          <a:endParaRPr lang="en-ZA" sz="1800" b="1" kern="1200" dirty="0">
            <a:latin typeface="Arial" panose="020B0604020202020204" pitchFamily="34" charset="0"/>
            <a:cs typeface="Arial" panose="020B0604020202020204" pitchFamily="34" charset="0"/>
          </a:endParaRPr>
        </a:p>
      </dsp:txBody>
      <dsp:txXfrm>
        <a:off x="0" y="2700127"/>
        <a:ext cx="8550275" cy="601108"/>
      </dsp:txXfrm>
    </dsp:sp>
    <dsp:sp modelId="{B1310E4F-8EFE-46C3-BDC6-469696E08321}">
      <dsp:nvSpPr>
        <dsp:cNvPr id="0" name=""/>
        <dsp:cNvSpPr/>
      </dsp:nvSpPr>
      <dsp:spPr>
        <a:xfrm>
          <a:off x="0" y="3301235"/>
          <a:ext cx="8550275" cy="783168"/>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Sometimes there was absence of sufficient demographic data in the situation analysis to inform the development strategies and projects that were adopted in all the municipalities</a:t>
          </a:r>
          <a:r>
            <a:rPr lang="en-US" sz="1500" kern="1200" dirty="0">
              <a:solidFill>
                <a:schemeClr val="tx1"/>
              </a:solidFill>
            </a:rPr>
            <a:t>.   </a:t>
          </a:r>
          <a:r>
            <a:rPr lang="en-ZA" sz="1500" kern="1200" dirty="0">
              <a:solidFill>
                <a:schemeClr val="tx1"/>
              </a:solidFill>
            </a:rPr>
            <a:t>    </a:t>
          </a:r>
          <a:r>
            <a:rPr lang="en-ZA" sz="1500" kern="1200" dirty="0"/>
            <a:t>     </a:t>
          </a:r>
        </a:p>
      </dsp:txBody>
      <dsp:txXfrm>
        <a:off x="38231" y="3339466"/>
        <a:ext cx="8473813" cy="706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7D89-326C-45C5-B241-D2725E98BA7E}">
      <dsp:nvSpPr>
        <dsp:cNvPr id="0" name=""/>
        <dsp:cNvSpPr/>
      </dsp:nvSpPr>
      <dsp:spPr>
        <a:xfrm>
          <a:off x="0" y="352805"/>
          <a:ext cx="8865140" cy="694980"/>
        </a:xfrm>
        <a:prstGeom prst="roundRec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Commendable strides were observed in the District Municipality IDPs after 2019 intervention by UNFPA, Population Unit (DSD), </a:t>
          </a:r>
          <a:r>
            <a:rPr lang="en-GB" sz="1600" kern="1200" dirty="0" err="1">
              <a:solidFill>
                <a:schemeClr val="tx1"/>
              </a:solidFill>
              <a:latin typeface="Arial" panose="020B0604020202020204" pitchFamily="34" charset="0"/>
              <a:cs typeface="Arial" panose="020B0604020202020204" pitchFamily="34" charset="0"/>
            </a:rPr>
            <a:t>CoGTA</a:t>
          </a:r>
          <a:r>
            <a:rPr lang="en-GB" sz="1600" kern="1200" dirty="0">
              <a:solidFill>
                <a:schemeClr val="tx1"/>
              </a:solidFill>
              <a:latin typeface="Arial" panose="020B0604020202020204" pitchFamily="34" charset="0"/>
              <a:cs typeface="Arial" panose="020B0604020202020204" pitchFamily="34" charset="0"/>
            </a:rPr>
            <a:t>, and </a:t>
          </a:r>
          <a:r>
            <a:rPr lang="en-GB" sz="1600" kern="1200" dirty="0" err="1">
              <a:solidFill>
                <a:schemeClr val="tx1"/>
              </a:solidFill>
              <a:latin typeface="Arial" panose="020B0604020202020204" pitchFamily="34" charset="0"/>
              <a:cs typeface="Arial" panose="020B0604020202020204" pitchFamily="34" charset="0"/>
            </a:rPr>
            <a:t>StatsSA</a:t>
          </a:r>
          <a:r>
            <a:rPr lang="en-GB" sz="1600" kern="1200" dirty="0">
              <a:solidFill>
                <a:schemeClr val="tx1"/>
              </a:solidFill>
              <a:latin typeface="Arial" panose="020B0604020202020204" pitchFamily="34" charset="0"/>
              <a:cs typeface="Arial" panose="020B0604020202020204" pitchFamily="34" charset="0"/>
            </a:rPr>
            <a:t>.  </a:t>
          </a:r>
          <a:r>
            <a:rPr lang="en-GB" sz="1600" b="1" kern="1200" dirty="0">
              <a:solidFill>
                <a:schemeClr val="tx1"/>
              </a:solidFill>
              <a:latin typeface="Arial" panose="020B0604020202020204" pitchFamily="34" charset="0"/>
              <a:cs typeface="Arial" panose="020B0604020202020204" pitchFamily="34" charset="0"/>
            </a:rPr>
            <a:t>Critical recommendations</a:t>
          </a:r>
          <a:r>
            <a:rPr lang="en-GB" sz="1600" b="1" kern="1200" dirty="0">
              <a:solidFill>
                <a:schemeClr val="tx1"/>
              </a:solidFill>
            </a:rPr>
            <a:t>.</a:t>
          </a:r>
          <a:endParaRPr lang="en-ZA" sz="1600" kern="1200" dirty="0">
            <a:solidFill>
              <a:schemeClr val="tx1"/>
            </a:solidFill>
          </a:endParaRPr>
        </a:p>
      </dsp:txBody>
      <dsp:txXfrm>
        <a:off x="33926" y="386731"/>
        <a:ext cx="8797288" cy="627128"/>
      </dsp:txXfrm>
    </dsp:sp>
    <dsp:sp modelId="{0F8E5DE8-FE57-462B-A6AA-2CA874DDD80E}">
      <dsp:nvSpPr>
        <dsp:cNvPr id="0" name=""/>
        <dsp:cNvSpPr/>
      </dsp:nvSpPr>
      <dsp:spPr>
        <a:xfrm>
          <a:off x="0" y="1093865"/>
          <a:ext cx="8865140" cy="694980"/>
        </a:xfrm>
        <a:prstGeom prst="roundRec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latin typeface="Arial" panose="020B0604020202020204" pitchFamily="34" charset="0"/>
              <a:cs typeface="Arial" panose="020B0604020202020204" pitchFamily="34" charset="0"/>
            </a:rPr>
            <a:t>District Municipalities needed access </a:t>
          </a:r>
          <a:r>
            <a:rPr lang="en-GB" sz="1800" b="1" kern="1200" dirty="0">
              <a:solidFill>
                <a:schemeClr val="tx1"/>
              </a:solidFill>
              <a:latin typeface="Arial" panose="020B0604020202020204" pitchFamily="34" charset="0"/>
              <a:cs typeface="Arial" panose="020B0604020202020204" pitchFamily="34" charset="0"/>
            </a:rPr>
            <a:t>to most recent </a:t>
          </a:r>
          <a:r>
            <a:rPr lang="en-GB" sz="1800" kern="1200" dirty="0">
              <a:solidFill>
                <a:schemeClr val="tx1"/>
              </a:solidFill>
              <a:latin typeface="Arial" panose="020B0604020202020204" pitchFamily="34" charset="0"/>
              <a:cs typeface="Arial" panose="020B0604020202020204" pitchFamily="34" charset="0"/>
            </a:rPr>
            <a:t>to data i.e. surveys and mid-year population estimates. </a:t>
          </a:r>
          <a:endParaRPr lang="en-ZA" sz="1800" kern="1200" dirty="0">
            <a:solidFill>
              <a:schemeClr val="tx1"/>
            </a:solidFill>
            <a:latin typeface="Arial" panose="020B0604020202020204" pitchFamily="34" charset="0"/>
            <a:cs typeface="Arial" panose="020B0604020202020204" pitchFamily="34" charset="0"/>
          </a:endParaRPr>
        </a:p>
      </dsp:txBody>
      <dsp:txXfrm>
        <a:off x="33926" y="1127791"/>
        <a:ext cx="8797288" cy="627128"/>
      </dsp:txXfrm>
    </dsp:sp>
    <dsp:sp modelId="{AC1D589B-2980-4A21-982D-17783DA42D75}">
      <dsp:nvSpPr>
        <dsp:cNvPr id="0" name=""/>
        <dsp:cNvSpPr/>
      </dsp:nvSpPr>
      <dsp:spPr>
        <a:xfrm>
          <a:off x="0" y="1834925"/>
          <a:ext cx="8865140" cy="694980"/>
        </a:xfrm>
        <a:prstGeom prst="roundRec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latin typeface="Arial" panose="020B0604020202020204" pitchFamily="34" charset="0"/>
              <a:cs typeface="Arial" panose="020B0604020202020204" pitchFamily="34" charset="0"/>
            </a:rPr>
            <a:t>The project team sourced provincial data from the national office and had to work with older IDPs for some District Municipalities</a:t>
          </a:r>
          <a:r>
            <a:rPr lang="en-GB" sz="1600" kern="1200" dirty="0">
              <a:solidFill>
                <a:schemeClr val="tx1"/>
              </a:solidFill>
            </a:rPr>
            <a:t>.  </a:t>
          </a:r>
          <a:endParaRPr lang="en-ZA" sz="1600" kern="1200" dirty="0">
            <a:solidFill>
              <a:schemeClr val="tx1"/>
            </a:solidFill>
          </a:endParaRPr>
        </a:p>
      </dsp:txBody>
      <dsp:txXfrm>
        <a:off x="33926" y="1868851"/>
        <a:ext cx="8797288" cy="627128"/>
      </dsp:txXfrm>
    </dsp:sp>
    <dsp:sp modelId="{19C8BBB2-D3A6-4792-83D0-563A74CB213A}">
      <dsp:nvSpPr>
        <dsp:cNvPr id="0" name=""/>
        <dsp:cNvSpPr/>
      </dsp:nvSpPr>
      <dsp:spPr>
        <a:xfrm>
          <a:off x="0" y="2575985"/>
          <a:ext cx="8865140" cy="6949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latin typeface="Arial" panose="020B0604020202020204" pitchFamily="34" charset="0"/>
              <a:cs typeface="Arial" panose="020B0604020202020204" pitchFamily="34" charset="0"/>
            </a:rPr>
            <a:t>Participation of sector departments during IDP processes is critical</a:t>
          </a:r>
          <a:endParaRPr lang="en-ZA" sz="1800" kern="1200" dirty="0">
            <a:solidFill>
              <a:schemeClr val="tx1"/>
            </a:solidFill>
            <a:latin typeface="Arial" panose="020B0604020202020204" pitchFamily="34" charset="0"/>
            <a:cs typeface="Arial" panose="020B0604020202020204" pitchFamily="34" charset="0"/>
          </a:endParaRPr>
        </a:p>
      </dsp:txBody>
      <dsp:txXfrm>
        <a:off x="33926" y="2609911"/>
        <a:ext cx="8797288" cy="627128"/>
      </dsp:txXfrm>
    </dsp:sp>
    <dsp:sp modelId="{83CB8513-B99C-431A-BC68-CFC6B45D1A8E}">
      <dsp:nvSpPr>
        <dsp:cNvPr id="0" name=""/>
        <dsp:cNvSpPr/>
      </dsp:nvSpPr>
      <dsp:spPr>
        <a:xfrm>
          <a:off x="0" y="3317045"/>
          <a:ext cx="8865140" cy="6949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latin typeface="Arial" panose="020B0604020202020204" pitchFamily="34" charset="0"/>
              <a:cs typeface="Arial" panose="020B0604020202020204" pitchFamily="34" charset="0"/>
            </a:rPr>
            <a:t>Data on educational outcomes, health and wellbeing and employment levels were not presented properly. </a:t>
          </a:r>
          <a:endParaRPr lang="en-ZA" sz="1800" kern="1200" dirty="0">
            <a:solidFill>
              <a:schemeClr val="tx1"/>
            </a:solidFill>
            <a:latin typeface="Arial" panose="020B0604020202020204" pitchFamily="34" charset="0"/>
            <a:cs typeface="Arial" panose="020B0604020202020204" pitchFamily="34" charset="0"/>
          </a:endParaRPr>
        </a:p>
      </dsp:txBody>
      <dsp:txXfrm>
        <a:off x="33926" y="3350971"/>
        <a:ext cx="8797288" cy="627128"/>
      </dsp:txXfrm>
    </dsp:sp>
    <dsp:sp modelId="{0BFDA84F-E5BE-4895-BA0C-0CA4C0C13961}">
      <dsp:nvSpPr>
        <dsp:cNvPr id="0" name=""/>
        <dsp:cNvSpPr/>
      </dsp:nvSpPr>
      <dsp:spPr>
        <a:xfrm>
          <a:off x="0" y="4012025"/>
          <a:ext cx="886514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46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b="1" kern="1200" dirty="0">
              <a:latin typeface="Arial" panose="020B0604020202020204" pitchFamily="34" charset="0"/>
              <a:cs typeface="Arial" panose="020B0604020202020204" pitchFamily="34" charset="0"/>
            </a:rPr>
            <a:t>In most cases, such data was presented as a tick-box approach, rather than surfacing issues faced by Municipalities in preparation of planning. More support should be provided in this regard</a:t>
          </a:r>
          <a:r>
            <a:rPr lang="en-GB" sz="1600" kern="1200" dirty="0">
              <a:latin typeface="Arial" panose="020B0604020202020204" pitchFamily="34" charset="0"/>
              <a:cs typeface="Arial" panose="020B0604020202020204" pitchFamily="34" charset="0"/>
            </a:rPr>
            <a:t>. </a:t>
          </a:r>
          <a:endParaRPr lang="en-ZA" sz="1600" kern="1200" dirty="0">
            <a:latin typeface="Arial" panose="020B0604020202020204" pitchFamily="34" charset="0"/>
            <a:cs typeface="Arial" panose="020B0604020202020204" pitchFamily="34" charset="0"/>
          </a:endParaRPr>
        </a:p>
      </dsp:txBody>
      <dsp:txXfrm>
        <a:off x="0" y="4012025"/>
        <a:ext cx="8865140" cy="678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9CFD-8E9E-44AC-B905-86E8235A6AFC}">
      <dsp:nvSpPr>
        <dsp:cNvPr id="0" name=""/>
        <dsp:cNvSpPr/>
      </dsp:nvSpPr>
      <dsp:spPr>
        <a:xfrm rot="5400000">
          <a:off x="5049094" y="-1992574"/>
          <a:ext cx="1149391" cy="527779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Implications of the age-sex composition of the District Municipalities were not well understood even when presented in the situational analysis section of the IDP. </a:t>
          </a:r>
          <a:endParaRPr lang="en-ZA"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More assistance and support is required to equip the profiling of these groups and linking such profiles to identified strategies and programmes</a:t>
          </a:r>
          <a:r>
            <a:rPr lang="en-GB" sz="1200" kern="1200" dirty="0">
              <a:latin typeface="Arial" panose="020B0604020202020204" pitchFamily="34" charset="0"/>
              <a:cs typeface="Arial" panose="020B0604020202020204" pitchFamily="34" charset="0"/>
            </a:rPr>
            <a:t>. </a:t>
          </a:r>
          <a:endParaRPr lang="en-ZA" sz="1200" kern="1200" dirty="0">
            <a:latin typeface="Arial" panose="020B0604020202020204" pitchFamily="34" charset="0"/>
            <a:cs typeface="Arial" panose="020B0604020202020204" pitchFamily="34" charset="0"/>
          </a:endParaRPr>
        </a:p>
      </dsp:txBody>
      <dsp:txXfrm rot="-5400000">
        <a:off x="2984892" y="127737"/>
        <a:ext cx="5221688" cy="1037173"/>
      </dsp:txXfrm>
    </dsp:sp>
    <dsp:sp modelId="{61B8C3D7-50CF-4553-9FD1-DA1A8BCD990A}">
      <dsp:nvSpPr>
        <dsp:cNvPr id="0" name=""/>
        <dsp:cNvSpPr/>
      </dsp:nvSpPr>
      <dsp:spPr>
        <a:xfrm>
          <a:off x="0" y="7155"/>
          <a:ext cx="2968761" cy="113572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1" kern="1200" dirty="0">
              <a:latin typeface="Arial" panose="020B0604020202020204" pitchFamily="34" charset="0"/>
              <a:cs typeface="Arial" panose="020B0604020202020204" pitchFamily="34" charset="0"/>
            </a:rPr>
            <a:t>Improve profiling vulnerable groups</a:t>
          </a:r>
          <a:r>
            <a:rPr lang="en-GB" sz="1900" b="1" kern="1200" dirty="0"/>
            <a:t>.</a:t>
          </a:r>
          <a:endParaRPr lang="en-ZA" sz="1900" kern="1200" dirty="0"/>
        </a:p>
      </dsp:txBody>
      <dsp:txXfrm>
        <a:off x="55442" y="62597"/>
        <a:ext cx="2857877" cy="1024842"/>
      </dsp:txXfrm>
    </dsp:sp>
    <dsp:sp modelId="{F4D6C310-B0CA-47D7-B26B-FAC23DA1702D}">
      <dsp:nvSpPr>
        <dsp:cNvPr id="0" name=""/>
        <dsp:cNvSpPr/>
      </dsp:nvSpPr>
      <dsp:spPr>
        <a:xfrm rot="5400000">
          <a:off x="5164338" y="-869696"/>
          <a:ext cx="908580" cy="5288120"/>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The silence of gender in IDPs is identified as a major concern. </a:t>
          </a:r>
          <a:endParaRPr lang="en-ZA"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Given the climate of gender based violence, and adverse impact from covid-19, and other negative outcomes experienced by women and girls – this call cannot be more urgent</a:t>
          </a:r>
          <a:r>
            <a:rPr lang="en-GB" sz="1400" kern="1200" dirty="0"/>
            <a:t>. </a:t>
          </a:r>
          <a:endParaRPr lang="en-ZA" sz="1400" b="0" kern="1200" dirty="0"/>
        </a:p>
      </dsp:txBody>
      <dsp:txXfrm rot="-5400000">
        <a:off x="2974569" y="1364426"/>
        <a:ext cx="5243767" cy="819874"/>
      </dsp:txXfrm>
    </dsp:sp>
    <dsp:sp modelId="{E0822AFF-CB06-4FE0-8DEC-C1042C9AD858}">
      <dsp:nvSpPr>
        <dsp:cNvPr id="0" name=""/>
        <dsp:cNvSpPr/>
      </dsp:nvSpPr>
      <dsp:spPr>
        <a:xfrm>
          <a:off x="0" y="1206500"/>
          <a:ext cx="2974568" cy="113572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1" kern="1200" dirty="0">
              <a:latin typeface="Arial" panose="020B0604020202020204" pitchFamily="34" charset="0"/>
              <a:cs typeface="Arial" panose="020B0604020202020204" pitchFamily="34" charset="0"/>
            </a:rPr>
            <a:t>Provide support on gender mainstreaming in the IDP.</a:t>
          </a:r>
          <a:r>
            <a:rPr lang="en-GB" sz="1900" kern="1200" dirty="0">
              <a:latin typeface="Arial" panose="020B0604020202020204" pitchFamily="34" charset="0"/>
              <a:cs typeface="Arial" panose="020B0604020202020204" pitchFamily="34" charset="0"/>
            </a:rPr>
            <a:t> </a:t>
          </a:r>
          <a:endParaRPr lang="en-ZA" sz="1900" kern="1200" dirty="0">
            <a:latin typeface="Arial" panose="020B0604020202020204" pitchFamily="34" charset="0"/>
            <a:cs typeface="Arial" panose="020B0604020202020204" pitchFamily="34" charset="0"/>
          </a:endParaRPr>
        </a:p>
      </dsp:txBody>
      <dsp:txXfrm>
        <a:off x="55442" y="1261942"/>
        <a:ext cx="2863684" cy="1024842"/>
      </dsp:txXfrm>
    </dsp:sp>
    <dsp:sp modelId="{05F763BE-1B9F-44A0-BC6D-471AA1BA5D86}">
      <dsp:nvSpPr>
        <dsp:cNvPr id="0" name=""/>
        <dsp:cNvSpPr/>
      </dsp:nvSpPr>
      <dsp:spPr>
        <a:xfrm rot="5400000">
          <a:off x="5164338" y="322815"/>
          <a:ext cx="908580" cy="5288120"/>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Political stakeholders need to be sensitized regarding the importance of mainstreaming the demographic dividend into plans in order to facilitate implementation</a:t>
          </a:r>
          <a:r>
            <a:rPr lang="en-GB" sz="1400" kern="1200" dirty="0"/>
            <a:t>.</a:t>
          </a:r>
          <a:endParaRPr lang="en-ZA" sz="1400" kern="1200" dirty="0"/>
        </a:p>
      </dsp:txBody>
      <dsp:txXfrm rot="-5400000">
        <a:off x="2974569" y="2556938"/>
        <a:ext cx="5243767" cy="819874"/>
      </dsp:txXfrm>
    </dsp:sp>
    <dsp:sp modelId="{7B0BDF14-C8E6-4E70-8594-6C14FC5FAFFE}">
      <dsp:nvSpPr>
        <dsp:cNvPr id="0" name=""/>
        <dsp:cNvSpPr/>
      </dsp:nvSpPr>
      <dsp:spPr>
        <a:xfrm>
          <a:off x="0" y="2399013"/>
          <a:ext cx="2974568" cy="113572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1" kern="1200" dirty="0">
              <a:latin typeface="Arial" panose="020B0604020202020204" pitchFamily="34" charset="0"/>
              <a:cs typeface="Arial" panose="020B0604020202020204" pitchFamily="34" charset="0"/>
            </a:rPr>
            <a:t>Political buy-in.</a:t>
          </a:r>
          <a:endParaRPr lang="en-ZA" sz="1900" kern="1200" dirty="0">
            <a:latin typeface="Arial" panose="020B0604020202020204" pitchFamily="34" charset="0"/>
            <a:cs typeface="Arial" panose="020B0604020202020204" pitchFamily="34" charset="0"/>
          </a:endParaRPr>
        </a:p>
      </dsp:txBody>
      <dsp:txXfrm>
        <a:off x="55442" y="2454455"/>
        <a:ext cx="2863684" cy="1024842"/>
      </dsp:txXfrm>
    </dsp:sp>
    <dsp:sp modelId="{E0EDE502-3DC5-41AD-991A-207A81EAA4BA}">
      <dsp:nvSpPr>
        <dsp:cNvPr id="0" name=""/>
        <dsp:cNvSpPr/>
      </dsp:nvSpPr>
      <dsp:spPr>
        <a:xfrm rot="5400000">
          <a:off x="5164338" y="1539060"/>
          <a:ext cx="908580" cy="5288120"/>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Urgent support to LMs is required, especially given their proximity to service delivery and meeting other basic needs of communities</a:t>
          </a:r>
          <a:r>
            <a:rPr lang="en-GB" sz="1400" kern="1200" dirty="0"/>
            <a:t>.</a:t>
          </a:r>
          <a:endParaRPr lang="en-ZA" sz="1400" kern="1200" dirty="0"/>
        </a:p>
      </dsp:txBody>
      <dsp:txXfrm rot="-5400000">
        <a:off x="2974569" y="3773183"/>
        <a:ext cx="5243767" cy="819874"/>
      </dsp:txXfrm>
    </dsp:sp>
    <dsp:sp modelId="{4599E193-A457-4350-88E2-CFD07D096AE0}">
      <dsp:nvSpPr>
        <dsp:cNvPr id="0" name=""/>
        <dsp:cNvSpPr/>
      </dsp:nvSpPr>
      <dsp:spPr>
        <a:xfrm>
          <a:off x="0" y="3591525"/>
          <a:ext cx="2974568" cy="113572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1" kern="1200" dirty="0">
              <a:latin typeface="Arial" panose="020B0604020202020204" pitchFamily="34" charset="0"/>
              <a:cs typeface="Arial" panose="020B0604020202020204" pitchFamily="34" charset="0"/>
            </a:rPr>
            <a:t>Local Municipalities are left behind.</a:t>
          </a:r>
          <a:endParaRPr lang="en-ZA" sz="1900" kern="1200" dirty="0">
            <a:latin typeface="Arial" panose="020B0604020202020204" pitchFamily="34" charset="0"/>
            <a:cs typeface="Arial" panose="020B0604020202020204" pitchFamily="34" charset="0"/>
          </a:endParaRPr>
        </a:p>
      </dsp:txBody>
      <dsp:txXfrm>
        <a:off x="55442" y="3646967"/>
        <a:ext cx="2863684" cy="1024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5BC4-4082-43FD-A7B4-5284C906AAFB}">
      <dsp:nvSpPr>
        <dsp:cNvPr id="0" name=""/>
        <dsp:cNvSpPr/>
      </dsp:nvSpPr>
      <dsp:spPr>
        <a:xfrm>
          <a:off x="0" y="3081219"/>
          <a:ext cx="8229600" cy="32127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Engagements allowed for a platform for: </a:t>
          </a:r>
          <a:endParaRPr lang="en-ZA" sz="1800" kern="1200" dirty="0">
            <a:solidFill>
              <a:schemeClr val="tx1"/>
            </a:solidFill>
            <a:latin typeface="Arial" panose="020B0604020202020204" pitchFamily="34" charset="0"/>
            <a:cs typeface="Arial" panose="020B0604020202020204" pitchFamily="34" charset="0"/>
          </a:endParaRPr>
        </a:p>
      </dsp:txBody>
      <dsp:txXfrm>
        <a:off x="0" y="3081219"/>
        <a:ext cx="8229600" cy="173490"/>
      </dsp:txXfrm>
    </dsp:sp>
    <dsp:sp modelId="{7E0ED235-C899-4C4F-83A5-D70F792A265C}">
      <dsp:nvSpPr>
        <dsp:cNvPr id="0" name=""/>
        <dsp:cNvSpPr/>
      </dsp:nvSpPr>
      <dsp:spPr>
        <a:xfrm>
          <a:off x="1004" y="3411657"/>
          <a:ext cx="1645518" cy="518513"/>
        </a:xfrm>
        <a:prstGeom prst="rect">
          <a:avLst/>
        </a:prstGeom>
        <a:solidFill>
          <a:srgbClr val="00B050">
            <a:alpha val="90000"/>
          </a:srgb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dirty="0"/>
            <a:t>District-specific attention</a:t>
          </a:r>
          <a:endParaRPr lang="en-ZA" sz="1600" kern="1200" dirty="0"/>
        </a:p>
      </dsp:txBody>
      <dsp:txXfrm>
        <a:off x="1004" y="3411657"/>
        <a:ext cx="1645518" cy="518513"/>
      </dsp:txXfrm>
    </dsp:sp>
    <dsp:sp modelId="{8F50752B-F330-45EA-9C7A-C39CB2660F50}">
      <dsp:nvSpPr>
        <dsp:cNvPr id="0" name=""/>
        <dsp:cNvSpPr/>
      </dsp:nvSpPr>
      <dsp:spPr>
        <a:xfrm>
          <a:off x="1646522" y="3401009"/>
          <a:ext cx="1645518" cy="539810"/>
        </a:xfrm>
        <a:prstGeom prst="rect">
          <a:avLst/>
        </a:prstGeom>
        <a:solidFill>
          <a:srgbClr val="00B050">
            <a:alpha val="90000"/>
          </a:srgbClr>
        </a:solidFill>
        <a:ln w="9525" cap="flat" cmpd="sng" algn="ctr">
          <a:solidFill>
            <a:srgbClr val="00B05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a:t>Frank discussions on improvements and gaps</a:t>
          </a:r>
          <a:endParaRPr lang="en-ZA" sz="1400" kern="1200" dirty="0"/>
        </a:p>
      </dsp:txBody>
      <dsp:txXfrm>
        <a:off x="1646522" y="3401009"/>
        <a:ext cx="1645518" cy="539810"/>
      </dsp:txXfrm>
    </dsp:sp>
    <dsp:sp modelId="{78472EF8-AED5-4DAD-A99F-BF9BBF5CC027}">
      <dsp:nvSpPr>
        <dsp:cNvPr id="0" name=""/>
        <dsp:cNvSpPr/>
      </dsp:nvSpPr>
      <dsp:spPr>
        <a:xfrm>
          <a:off x="3292040" y="3402920"/>
          <a:ext cx="1645518" cy="535987"/>
        </a:xfrm>
        <a:prstGeom prst="rect">
          <a:avLst/>
        </a:prstGeom>
        <a:solidFill>
          <a:srgbClr val="00B050">
            <a:alpha val="90000"/>
          </a:srgb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a:t>Sharing resource</a:t>
          </a:r>
          <a:r>
            <a:rPr lang="en-US" sz="1100" kern="1200" dirty="0"/>
            <a:t>s </a:t>
          </a:r>
          <a:endParaRPr lang="en-ZA" sz="1100" kern="1200" dirty="0"/>
        </a:p>
      </dsp:txBody>
      <dsp:txXfrm>
        <a:off x="3292040" y="3402920"/>
        <a:ext cx="1645518" cy="535987"/>
      </dsp:txXfrm>
    </dsp:sp>
    <dsp:sp modelId="{33F1BADF-BFB2-42F7-8B4A-41FC9D0963BF}">
      <dsp:nvSpPr>
        <dsp:cNvPr id="0" name=""/>
        <dsp:cNvSpPr/>
      </dsp:nvSpPr>
      <dsp:spPr>
        <a:xfrm>
          <a:off x="4937559" y="3411657"/>
          <a:ext cx="1645518" cy="518513"/>
        </a:xfrm>
        <a:prstGeom prst="rect">
          <a:avLst/>
        </a:prstGeom>
        <a:solidFill>
          <a:srgbClr val="00B050">
            <a:alpha val="90000"/>
          </a:srgb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a:t>Seeking specialized assistance</a:t>
          </a:r>
          <a:endParaRPr lang="en-ZA" sz="1400" kern="1200" dirty="0"/>
        </a:p>
      </dsp:txBody>
      <dsp:txXfrm>
        <a:off x="4937559" y="3411657"/>
        <a:ext cx="1645518" cy="518513"/>
      </dsp:txXfrm>
    </dsp:sp>
    <dsp:sp modelId="{1326613A-8928-4A3A-A6D8-F83468BD2758}">
      <dsp:nvSpPr>
        <dsp:cNvPr id="0" name=""/>
        <dsp:cNvSpPr/>
      </dsp:nvSpPr>
      <dsp:spPr>
        <a:xfrm>
          <a:off x="6583077" y="3405161"/>
          <a:ext cx="1645518" cy="531505"/>
        </a:xfrm>
        <a:prstGeom prst="rect">
          <a:avLst/>
        </a:prstGeom>
        <a:solidFill>
          <a:srgbClr val="00B050">
            <a:alpha val="90000"/>
          </a:srgb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n-US" sz="1400" kern="1200" dirty="0"/>
            <a:t>Learning from best practice. </a:t>
          </a:r>
          <a:endParaRPr lang="en-ZA" sz="1400" kern="1200" dirty="0"/>
        </a:p>
      </dsp:txBody>
      <dsp:txXfrm>
        <a:off x="6583077" y="3405161"/>
        <a:ext cx="1645518" cy="531505"/>
      </dsp:txXfrm>
    </dsp:sp>
    <dsp:sp modelId="{E25D085C-96B9-413C-83DA-864E2159D32F}">
      <dsp:nvSpPr>
        <dsp:cNvPr id="0" name=""/>
        <dsp:cNvSpPr/>
      </dsp:nvSpPr>
      <dsp:spPr>
        <a:xfrm rot="10800000">
          <a:off x="0" y="2278086"/>
          <a:ext cx="8229600" cy="851049"/>
        </a:xfrm>
        <a:prstGeom prst="upArrowCallou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Although the scope of the work was to focus on District Municipality IDPs, we were able to train some local municipalities who attended</a:t>
          </a:r>
          <a:endParaRPr lang="en-ZA" sz="1800" kern="1200" dirty="0">
            <a:solidFill>
              <a:schemeClr val="tx1"/>
            </a:solidFill>
            <a:latin typeface="Arial" panose="020B0604020202020204" pitchFamily="34" charset="0"/>
            <a:cs typeface="Arial" panose="020B0604020202020204" pitchFamily="34" charset="0"/>
          </a:endParaRPr>
        </a:p>
      </dsp:txBody>
      <dsp:txXfrm rot="10800000">
        <a:off x="0" y="2278086"/>
        <a:ext cx="8229600" cy="552986"/>
      </dsp:txXfrm>
    </dsp:sp>
    <dsp:sp modelId="{AE4BE9BD-25D5-48F9-84FB-A2BC1DC455D2}">
      <dsp:nvSpPr>
        <dsp:cNvPr id="0" name=""/>
        <dsp:cNvSpPr/>
      </dsp:nvSpPr>
      <dsp:spPr>
        <a:xfrm rot="10800000">
          <a:off x="0" y="1492468"/>
          <a:ext cx="8229600" cy="851049"/>
        </a:xfrm>
        <a:prstGeom prst="upArrowCallou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Relevant stakeholders in the province acknowledged the insight gained in the mainstreaming of the DD and also set out strategies to implement this in Municipalities.</a:t>
          </a:r>
          <a:endParaRPr lang="en-ZA" sz="1800" kern="1200" dirty="0">
            <a:solidFill>
              <a:schemeClr val="tx1"/>
            </a:solidFill>
            <a:latin typeface="Arial" panose="020B0604020202020204" pitchFamily="34" charset="0"/>
            <a:cs typeface="Arial" panose="020B0604020202020204" pitchFamily="34" charset="0"/>
          </a:endParaRPr>
        </a:p>
      </dsp:txBody>
      <dsp:txXfrm rot="10800000">
        <a:off x="0" y="1492468"/>
        <a:ext cx="8229600" cy="552986"/>
      </dsp:txXfrm>
    </dsp:sp>
    <dsp:sp modelId="{04B0B0C8-D680-4A24-9875-A676B92AA452}">
      <dsp:nvSpPr>
        <dsp:cNvPr id="0" name=""/>
        <dsp:cNvSpPr/>
      </dsp:nvSpPr>
      <dsp:spPr>
        <a:xfrm rot="10800000">
          <a:off x="0" y="728569"/>
          <a:ext cx="8229600" cy="851049"/>
        </a:xfrm>
        <a:prstGeom prst="upArrowCallou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Strengthened knowledge of integration of demographic issues and started a process of engaging with other critical plans such as the Spatial Planning and Land Use Management Act 16 of 2013 (SPLUMA).</a:t>
          </a:r>
          <a:endParaRPr lang="en-ZA" sz="1800" kern="1200" dirty="0">
            <a:solidFill>
              <a:schemeClr val="tx1"/>
            </a:solidFill>
            <a:latin typeface="Arial" panose="020B0604020202020204" pitchFamily="34" charset="0"/>
            <a:cs typeface="Arial" panose="020B0604020202020204" pitchFamily="34" charset="0"/>
          </a:endParaRPr>
        </a:p>
      </dsp:txBody>
      <dsp:txXfrm rot="10800000">
        <a:off x="0" y="728569"/>
        <a:ext cx="8229600" cy="552986"/>
      </dsp:txXfrm>
    </dsp:sp>
    <dsp:sp modelId="{E7367390-037E-4D56-AE86-4327A3542A65}">
      <dsp:nvSpPr>
        <dsp:cNvPr id="0" name=""/>
        <dsp:cNvSpPr/>
      </dsp:nvSpPr>
      <dsp:spPr>
        <a:xfrm rot="10800000">
          <a:off x="0" y="15410"/>
          <a:ext cx="8229600" cy="851049"/>
        </a:xfrm>
        <a:prstGeom prst="upArrowCallou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The engagements allowed for resources to be brought to Municipalities through data sharing from </a:t>
          </a:r>
          <a:r>
            <a:rPr lang="en-US" sz="1800" kern="1200" dirty="0" err="1">
              <a:solidFill>
                <a:schemeClr val="tx1"/>
              </a:solidFill>
              <a:latin typeface="Arial" panose="020B0604020202020204" pitchFamily="34" charset="0"/>
              <a:cs typeface="Arial" panose="020B0604020202020204" pitchFamily="34" charset="0"/>
            </a:rPr>
            <a:t>StatsSA</a:t>
          </a:r>
          <a:r>
            <a:rPr lang="en-US" sz="1800" kern="1200" dirty="0">
              <a:solidFill>
                <a:schemeClr val="tx1"/>
              </a:solidFill>
              <a:latin typeface="Arial" panose="020B0604020202020204" pitchFamily="34" charset="0"/>
              <a:cs typeface="Arial" panose="020B0604020202020204" pitchFamily="34" charset="0"/>
            </a:rPr>
            <a:t> and coordination of sector departments by DSD</a:t>
          </a:r>
          <a:r>
            <a:rPr lang="en-US" sz="1800" kern="1200" dirty="0">
              <a:solidFill>
                <a:schemeClr val="tx1"/>
              </a:solidFill>
            </a:rPr>
            <a:t>.</a:t>
          </a:r>
          <a:endParaRPr lang="en-ZA" sz="1800" kern="1200" dirty="0">
            <a:solidFill>
              <a:schemeClr val="tx1"/>
            </a:solidFill>
          </a:endParaRPr>
        </a:p>
      </dsp:txBody>
      <dsp:txXfrm rot="10800000">
        <a:off x="0" y="15410"/>
        <a:ext cx="8229600" cy="552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23138-7851-4FFE-B318-4DA6838EB926}">
      <dsp:nvSpPr>
        <dsp:cNvPr id="0" name=""/>
        <dsp:cNvSpPr/>
      </dsp:nvSpPr>
      <dsp:spPr>
        <a:xfrm>
          <a:off x="-1396570" y="-237385"/>
          <a:ext cx="1823526" cy="1823526"/>
        </a:xfrm>
        <a:prstGeom prst="blockArc">
          <a:avLst>
            <a:gd name="adj1" fmla="val 18900000"/>
            <a:gd name="adj2" fmla="val 2700000"/>
            <a:gd name="adj3" fmla="val 118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73EB5-8707-4974-BBB6-B1D68C4F4428}">
      <dsp:nvSpPr>
        <dsp:cNvPr id="0" name=""/>
        <dsp:cNvSpPr/>
      </dsp:nvSpPr>
      <dsp:spPr>
        <a:xfrm>
          <a:off x="415547" y="341939"/>
          <a:ext cx="7814052" cy="664875"/>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287" tIns="50800" rIns="50800" bIns="50800" numCol="1" spcCol="1270" anchor="ctr" anchorCtr="0">
          <a:noAutofit/>
        </a:bodyPr>
        <a:lstStyle/>
        <a:p>
          <a:pPr lvl="0" algn="l" defTabSz="889000" rtl="0">
            <a:lnSpc>
              <a:spcPct val="90000"/>
            </a:lnSpc>
            <a:spcBef>
              <a:spcPct val="0"/>
            </a:spcBef>
            <a:spcAft>
              <a:spcPct val="35000"/>
            </a:spcAft>
          </a:pPr>
          <a:r>
            <a:rPr lang="en-US" sz="2000" b="1" i="0" kern="1200" dirty="0">
              <a:solidFill>
                <a:schemeClr val="accent1">
                  <a:lumMod val="50000"/>
                </a:schemeClr>
              </a:solidFill>
            </a:rPr>
            <a:t>For any follow up please contact: Nolwazi.dlamini@kzndsd.gov.za</a:t>
          </a:r>
          <a:endParaRPr lang="en-ZA" sz="2000" b="1" kern="1200" dirty="0">
            <a:solidFill>
              <a:schemeClr val="accent1">
                <a:lumMod val="50000"/>
              </a:schemeClr>
            </a:solidFill>
          </a:endParaRPr>
        </a:p>
      </dsp:txBody>
      <dsp:txXfrm>
        <a:off x="415547" y="341939"/>
        <a:ext cx="7814052" cy="664875"/>
      </dsp:txXfrm>
    </dsp:sp>
    <dsp:sp modelId="{FA6CD4B3-D302-42A2-BFC6-1E31A00DBC9F}">
      <dsp:nvSpPr>
        <dsp:cNvPr id="0" name=""/>
        <dsp:cNvSpPr/>
      </dsp:nvSpPr>
      <dsp:spPr>
        <a:xfrm>
          <a:off x="0" y="258830"/>
          <a:ext cx="831094" cy="83109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1D632C3-DDC3-4689-9697-C01AF4F78162}" type="datetimeFigureOut">
              <a:rPr lang="en-US" smtClean="0"/>
              <a:t>10/12/2021</a:t>
            </a:fld>
            <a:endParaRPr lang="en-US"/>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331AF105-D2EC-444C-9E56-C30D6B7F19FF}" type="slidenum">
              <a:rPr lang="en-US" smtClean="0"/>
              <a:t>‹#›</a:t>
            </a:fld>
            <a:endParaRPr lang="en-US"/>
          </a:p>
        </p:txBody>
      </p:sp>
    </p:spTree>
    <p:extLst>
      <p:ext uri="{BB962C8B-B14F-4D97-AF65-F5344CB8AC3E}">
        <p14:creationId xmlns:p14="http://schemas.microsoft.com/office/powerpoint/2010/main" val="24235587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5EAF9828-A280-487D-9CEF-D1ADD89527F9}" type="datetimeFigureOut">
              <a:rPr lang="en-US" smtClean="0"/>
              <a:t>10/12/2021</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9A0140A-6FEE-449E-AA68-105F7346AC00}" type="slidenum">
              <a:rPr lang="en-US" smtClean="0"/>
              <a:t>‹#›</a:t>
            </a:fld>
            <a:endParaRPr lang="en-US"/>
          </a:p>
        </p:txBody>
      </p:sp>
    </p:spTree>
    <p:extLst>
      <p:ext uri="{BB962C8B-B14F-4D97-AF65-F5344CB8AC3E}">
        <p14:creationId xmlns:p14="http://schemas.microsoft.com/office/powerpoint/2010/main" val="13058971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41B2FAB-F995-42E5-B0B1-19E0DEFE4322}" type="datetime1">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425527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7622209-48D9-4DB6-8E75-03244B51302D}" type="datetime1">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426070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B5679F-588F-4438-B641-8663D3C18876}" type="datetime1">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407605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1D9B67C-88A4-4B13-A21C-539C149FD2E6}" type="datetime1">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71780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0BA1-3E15-434B-83E0-3FA3A7047CF6}" type="datetime1">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20907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6CAE414-3870-4ACF-9D62-8B64EEC4863F}" type="datetime1">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275365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52FF7DF-3434-494F-AF71-C412684F09A1}" type="datetime1">
              <a:rPr lang="en-ZA" smtClean="0"/>
              <a:t>2021/10/12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390469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06A19D3-171D-4B21-92DB-2EB3FA45A958}" type="datetime1">
              <a:rPr lang="en-ZA" smtClean="0"/>
              <a:t>2021/10/12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40646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37465-21F2-4A69-9877-301C72B7E095}" type="datetime1">
              <a:rPr lang="en-ZA" smtClean="0"/>
              <a:t>2021/10/12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155041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136FF-2139-43DE-9C75-761B12CC8BF9}" type="datetime1">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117609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2B4962-F323-4237-89F3-2AD89A51AE92}" type="datetime1">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C74C21-18B1-42AB-97D5-99A86097F4B1}" type="slidenum">
              <a:rPr lang="en-ZA" smtClean="0"/>
              <a:t>‹#›</a:t>
            </a:fld>
            <a:endParaRPr lang="en-ZA"/>
          </a:p>
        </p:txBody>
      </p:sp>
    </p:spTree>
    <p:extLst>
      <p:ext uri="{BB962C8B-B14F-4D97-AF65-F5344CB8AC3E}">
        <p14:creationId xmlns:p14="http://schemas.microsoft.com/office/powerpoint/2010/main" val="15731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2CE1E-0B23-41B8-853F-50E7BA94C729}" type="datetime1">
              <a:rPr lang="en-ZA" smtClean="0"/>
              <a:t>2021/10/12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74C21-18B1-42AB-97D5-99A86097F4B1}" type="slidenum">
              <a:rPr lang="en-ZA" smtClean="0"/>
              <a:t>‹#›</a:t>
            </a:fld>
            <a:endParaRPr lang="en-ZA"/>
          </a:p>
        </p:txBody>
      </p:sp>
    </p:spTree>
    <p:extLst>
      <p:ext uri="{BB962C8B-B14F-4D97-AF65-F5344CB8AC3E}">
        <p14:creationId xmlns:p14="http://schemas.microsoft.com/office/powerpoint/2010/main" val="115784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png"/><Relationship Id="rId4" Type="http://schemas.openxmlformats.org/officeDocument/2006/relationships/image" Target="../media/image2.jp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2.jpg"/><Relationship Id="rId10"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7671"/>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395536" y="1407785"/>
            <a:ext cx="7992888" cy="1569660"/>
          </a:xfrm>
          <a:prstGeom prst="rect">
            <a:avLst/>
          </a:prstGeom>
        </p:spPr>
        <p:txBody>
          <a:bodyPr wrap="square">
            <a:spAutoFit/>
          </a:bodyPr>
          <a:lstStyle/>
          <a:p>
            <a:pPr algn="ctr"/>
            <a:endParaRPr lang="en-ZA" sz="3200" b="1" dirty="0">
              <a:cs typeface="Arial" panose="020B0604020202020204" pitchFamily="34" charset="0"/>
            </a:endParaRPr>
          </a:p>
          <a:p>
            <a:pPr algn="ctr" eaLnBrk="1" fontAlgn="auto" hangingPunct="1">
              <a:spcAft>
                <a:spcPts val="0"/>
              </a:spcAft>
              <a:buFont typeface="Arial" charset="0"/>
              <a:buNone/>
              <a:defRPr/>
            </a:pPr>
            <a:r>
              <a:rPr lang="en-ZA" sz="3200" b="1" dirty="0">
                <a:ea typeface="Verdana" panose="020B0604030504040204" pitchFamily="34" charset="0"/>
                <a:cs typeface="Arial" panose="020B0604020202020204" pitchFamily="34" charset="0"/>
              </a:rPr>
              <a:t>DIRECTORATE: </a:t>
            </a:r>
          </a:p>
          <a:p>
            <a:pPr algn="ctr" eaLnBrk="1" fontAlgn="auto" hangingPunct="1">
              <a:spcAft>
                <a:spcPts val="0"/>
              </a:spcAft>
              <a:buFont typeface="Arial" charset="0"/>
              <a:buNone/>
              <a:defRPr/>
            </a:pPr>
            <a:r>
              <a:rPr lang="en-US" sz="3200" b="1" dirty="0">
                <a:latin typeface="Arial" pitchFamily="34" charset="0"/>
                <a:cs typeface="Arial" pitchFamily="34" charset="0"/>
              </a:rPr>
              <a:t>POPULATION UNIT</a:t>
            </a:r>
          </a:p>
        </p:txBody>
      </p:sp>
      <p:sp>
        <p:nvSpPr>
          <p:cNvPr id="10" name="Title 5"/>
          <p:cNvSpPr txBox="1">
            <a:spLocks/>
          </p:cNvSpPr>
          <p:nvPr/>
        </p:nvSpPr>
        <p:spPr bwMode="auto">
          <a:xfrm>
            <a:off x="2040962" y="5284558"/>
            <a:ext cx="446449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n-US" altLang="en-US" sz="2800" dirty="0" smtClean="0">
                <a:solidFill>
                  <a:schemeClr val="bg1"/>
                </a:solidFill>
              </a:rPr>
              <a:t>13 OCTOBER</a:t>
            </a:r>
            <a:r>
              <a:rPr lang="en-US" altLang="en-US" sz="2800" dirty="0" smtClean="0">
                <a:solidFill>
                  <a:schemeClr val="bg1"/>
                </a:solidFill>
              </a:rPr>
              <a:t> </a:t>
            </a:r>
            <a:r>
              <a:rPr lang="en-US" altLang="en-US" sz="2800" dirty="0">
                <a:solidFill>
                  <a:schemeClr val="bg1"/>
                </a:solidFill>
              </a:rPr>
              <a:t>2021  </a:t>
            </a:r>
            <a:endParaRPr lang="en-US" altLang="en-US" sz="2800" i="1" dirty="0">
              <a:solidFill>
                <a:schemeClr val="bg1"/>
              </a:solidFill>
              <a:latin typeface="Arial" panose="020B0604020202020204" pitchFamily="34" charset="0"/>
              <a:cs typeface="Arial" panose="020B0604020202020204" pitchFamily="34" charset="0"/>
            </a:endParaRPr>
          </a:p>
        </p:txBody>
      </p:sp>
      <p:pic>
        <p:nvPicPr>
          <p:cNvPr id="13" name="Picture 12" descr="ND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904" y="-65278"/>
            <a:ext cx="869208" cy="800457"/>
          </a:xfrm>
          <a:prstGeom prst="rect">
            <a:avLst/>
          </a:prstGeom>
        </p:spPr>
      </p:pic>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3" name="Picture 2" descr="Social Development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7" y="15099"/>
            <a:ext cx="2858804" cy="720080"/>
          </a:xfrm>
          <a:prstGeom prst="rect">
            <a:avLst/>
          </a:prstGeom>
        </p:spPr>
      </p:pic>
      <p:pic>
        <p:nvPicPr>
          <p:cNvPr id="12" name="Picture 11"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89784"/>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570524494"/>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052737"/>
            <a:ext cx="9144000" cy="792088"/>
          </a:xfrm>
          <a:solidFill>
            <a:srgbClr val="167409"/>
          </a:solidFill>
        </p:spPr>
        <p:txBody>
          <a:bodyPr/>
          <a:lstStyle/>
          <a:p>
            <a:r>
              <a:rPr lang="en-US" sz="2800" b="1" dirty="0" smtClean="0">
                <a:latin typeface="Arial" panose="020B0604020202020204" pitchFamily="34" charset="0"/>
                <a:cs typeface="Arial" panose="020B0604020202020204" pitchFamily="34" charset="0"/>
              </a:rPr>
              <a:t>T</a:t>
            </a:r>
            <a:r>
              <a:rPr lang="en-GB" sz="2800" b="1" dirty="0">
                <a:latin typeface="Arial" panose="020B0604020202020204" pitchFamily="34" charset="0"/>
                <a:cs typeface="Arial" panose="020B0604020202020204" pitchFamily="34" charset="0"/>
              </a:rPr>
              <a:t>DEMOGRAPHI DIVIDEND BENEFITS</a:t>
            </a:r>
            <a:r>
              <a:rPr lang="en-ZA" sz="2800" b="1" dirty="0" smtClean="0">
                <a:latin typeface="Arial" panose="020B0604020202020204" pitchFamily="34" charset="0"/>
                <a:cs typeface="Arial" panose="020B0604020202020204" pitchFamily="34" charset="0"/>
              </a:rPr>
              <a:t> OF VIOLENCE</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10</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75241"/>
            <a:ext cx="38511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59388"/>
            <a:ext cx="869208" cy="800457"/>
          </a:xfrm>
          <a:prstGeom prst="rect">
            <a:avLst/>
          </a:prstGeom>
        </p:spPr>
      </p:pic>
      <p:sp>
        <p:nvSpPr>
          <p:cNvPr id="2" name="Content Placeholder 1"/>
          <p:cNvSpPr>
            <a:spLocks noGrp="1"/>
          </p:cNvSpPr>
          <p:nvPr>
            <p:ph idx="1"/>
          </p:nvPr>
        </p:nvSpPr>
        <p:spPr>
          <a:xfrm>
            <a:off x="428625" y="2132856"/>
            <a:ext cx="8258175" cy="3993307"/>
          </a:xfrm>
        </p:spPr>
        <p:txBody>
          <a:bodyPr>
            <a:normAutofit fontScale="92500" lnSpcReduction="10000"/>
          </a:bodyPr>
          <a:lstStyle/>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As mortality and fertility rates decline, the working-age population increases substantially in relation to the non-working-age population, indicating that more people have potential to contribute to growth of the economy for a limited period of time. The demographic dividend refers to this additional increase in growth and per capita income arising from the growing number of people in the workforce relative to the number of dependents. </a:t>
            </a:r>
          </a:p>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It is a window of opportunity that countries can harness through adequate investments in health and education, especially on youth and more specifically on girls’ education, maternal, new-born and child health and comprehensive reproductive health services including family planning</a:t>
            </a:r>
          </a:p>
          <a:p>
            <a:pPr marL="171450" lvl="0" indent="-171450" defTabSz="685800">
              <a:lnSpc>
                <a:spcPct val="90000"/>
              </a:lnSpc>
              <a:spcBef>
                <a:spcPts val="750"/>
              </a:spcBef>
            </a:pPr>
            <a:endParaRPr lang="en-GB" sz="2400" dirty="0">
              <a:solidFill>
                <a:prstClr val="black"/>
              </a:solidFill>
              <a:latin typeface="Arial" panose="020B0604020202020204" pitchFamily="34" charset="0"/>
              <a:cs typeface="Arial" panose="020B0604020202020204" pitchFamily="34" charset="0"/>
            </a:endParaRPr>
          </a:p>
          <a:p>
            <a:endParaRPr lang="en-ZA" dirty="0"/>
          </a:p>
        </p:txBody>
      </p:sp>
      <p:pic>
        <p:nvPicPr>
          <p:cNvPr id="8" name="Picture 7"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3468" y="351563"/>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86448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092332"/>
            <a:ext cx="9144000" cy="809981"/>
          </a:xfrm>
          <a:solidFill>
            <a:srgbClr val="167409"/>
          </a:solidFill>
        </p:spPr>
        <p:txBody>
          <a:bodyPr>
            <a:noAutofit/>
          </a:bodyPr>
          <a:lstStyle/>
          <a:p>
            <a:r>
              <a:rPr lang="en-US" sz="2400" b="1" dirty="0" smtClean="0">
                <a:latin typeface="Arial" panose="020B0604020202020204" pitchFamily="34" charset="0"/>
                <a:cs typeface="Arial" panose="020B0604020202020204" pitchFamily="34" charset="0"/>
              </a:rPr>
              <a:t>DEMOGRAPHIC DIVIDEND AN INTEGRATED APPROACH</a:t>
            </a: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endParaRPr lang="en-US" altLang="en-US" sz="2400" b="1" dirty="0">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251520" y="1923909"/>
            <a:ext cx="6301680" cy="4173538"/>
          </a:xfrm>
        </p:spPr>
        <p:txBody>
          <a:bodyPr>
            <a:normAutofit/>
          </a:bodyPr>
          <a:lstStyle/>
          <a:p>
            <a:pPr algn="ctr">
              <a:buNone/>
            </a:pPr>
            <a:r>
              <a:rPr lang="en-US" altLang="en-US" sz="2800" b="1" dirty="0" smtClean="0">
                <a:latin typeface="Arial" panose="020B0604020202020204" pitchFamily="34" charset="0"/>
                <a:cs typeface="Arial" panose="020B0604020202020204" pitchFamily="34" charset="0"/>
              </a:rPr>
              <a:t>WHEELS OF THE DD ~ PILLARS</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11</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3" y="65671"/>
            <a:ext cx="381642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21" y="75635"/>
            <a:ext cx="869208" cy="800457"/>
          </a:xfrm>
          <a:prstGeom prst="rect">
            <a:avLst/>
          </a:prstGeom>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t="31377" b="30968"/>
          <a:stretch>
            <a:fillRect/>
          </a:stretch>
        </p:blipFill>
        <p:spPr bwMode="auto">
          <a:xfrm>
            <a:off x="-654744" y="2420887"/>
            <a:ext cx="6378872" cy="3656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099693" y="5929313"/>
            <a:ext cx="5720779" cy="923330"/>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Focus on simultaneously fertility decline, human capital development, job creation and improve governance to harness a maximum DD</a:t>
            </a:r>
            <a:endParaRPr lang="en-US" dirty="0">
              <a:latin typeface="Arial" panose="020B0604020202020204" pitchFamily="34" charset="0"/>
              <a:cs typeface="Arial" panose="020B0604020202020204" pitchFamily="34" charset="0"/>
            </a:endParaRPr>
          </a:p>
        </p:txBody>
      </p:sp>
      <p:sp>
        <p:nvSpPr>
          <p:cNvPr id="10" name="Content Placeholder 6"/>
          <p:cNvSpPr txBox="1">
            <a:spLocks/>
          </p:cNvSpPr>
          <p:nvPr/>
        </p:nvSpPr>
        <p:spPr>
          <a:xfrm>
            <a:off x="5371902" y="2201635"/>
            <a:ext cx="417512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sz="2800" dirty="0" smtClean="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Demographic variables</a:t>
            </a:r>
          </a:p>
          <a:p>
            <a:r>
              <a:rPr lang="en-US" altLang="en-US" sz="2800" dirty="0" smtClean="0">
                <a:latin typeface="Arial" panose="020B0604020202020204" pitchFamily="34" charset="0"/>
                <a:cs typeface="Arial" panose="020B0604020202020204" pitchFamily="34" charset="0"/>
              </a:rPr>
              <a:t>Health and wellbeing</a:t>
            </a:r>
          </a:p>
          <a:p>
            <a:r>
              <a:rPr lang="en-US" altLang="en-US" sz="2800" dirty="0" smtClean="0">
                <a:latin typeface="Arial" panose="020B0604020202020204" pitchFamily="34" charset="0"/>
                <a:cs typeface="Arial" panose="020B0604020202020204" pitchFamily="34" charset="0"/>
              </a:rPr>
              <a:t>Education and skills development</a:t>
            </a:r>
          </a:p>
          <a:p>
            <a:r>
              <a:rPr lang="en-ZA" altLang="en-US" sz="2800" dirty="0" smtClean="0">
                <a:latin typeface="Arial" panose="020B0604020202020204" pitchFamily="34" charset="0"/>
                <a:cs typeface="Arial" panose="020B0604020202020204" pitchFamily="34" charset="0"/>
              </a:rPr>
              <a:t>Entrepreneurship and youth empowerment</a:t>
            </a:r>
            <a:endParaRPr lang="en-ZA" altLang="en-US" sz="2800" dirty="0" smtClean="0">
              <a:latin typeface="Arial" panose="020B0604020202020204" pitchFamily="34" charset="0"/>
              <a:cs typeface="Arial" panose="020B0604020202020204" pitchFamily="34" charset="0"/>
            </a:endParaRPr>
          </a:p>
        </p:txBody>
      </p:sp>
      <p:pic>
        <p:nvPicPr>
          <p:cNvPr id="11" name="Picture 10" descr="UNFPA-Logo_Intro-page.gif                                      00059BBFMuschi                         ABA781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1694" y="335682"/>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4039694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781051"/>
            <a:ext cx="9144000" cy="703734"/>
          </a:xfrm>
          <a:solidFill>
            <a:srgbClr val="167409"/>
          </a:solidFill>
        </p:spPr>
        <p:txBody>
          <a:bodyPr>
            <a:normAutofit/>
          </a:bodyPr>
          <a:lstStyle/>
          <a:p>
            <a:r>
              <a:rPr lang="en-GB" sz="2800" b="1" dirty="0" smtClean="0"/>
              <a:t>PROJECT ON MAINSTREAMING DD INTO  KZN IDPS</a:t>
            </a:r>
            <a:endParaRPr lang="en-US" altLang="en-US" sz="2800" b="1" dirty="0">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07504" y="1484785"/>
            <a:ext cx="8856983" cy="4248471"/>
          </a:xfrm>
        </p:spPr>
        <p:txBody>
          <a:bodyPr>
            <a:normAutofit/>
          </a:bodyPr>
          <a:lstStyle/>
          <a:p>
            <a:pPr lvl="0" algn="ctr">
              <a:buNone/>
            </a:pPr>
            <a:r>
              <a:rPr lang="en-ZA" sz="2400" dirty="0">
                <a:latin typeface="Arial" panose="020B0604020202020204" pitchFamily="34" charset="0"/>
                <a:cs typeface="Arial" panose="020B0604020202020204" pitchFamily="34" charset="0"/>
              </a:rPr>
              <a:t>Strengthened capacity on mainstreaming the demographic dividend (DD) into the IDPs in KZN, using provincial specific evidence</a:t>
            </a:r>
            <a:r>
              <a:rPr lang="en-ZA" sz="2800" dirty="0"/>
              <a:t>.</a:t>
            </a:r>
          </a:p>
          <a:p>
            <a:pPr eaLnBrk="1" hangingPunct="1">
              <a:buFont typeface="Arial" panose="020B0604020202020204" pitchFamily="34" charset="0"/>
              <a:buNone/>
            </a:pPr>
            <a:endParaRPr lang="en-US" altLang="en-US" sz="2800" dirty="0" smtClean="0"/>
          </a:p>
          <a:p>
            <a:pPr eaLnBrk="1" hangingPunct="1">
              <a:buFont typeface="Arial" panose="020B0604020202020204" pitchFamily="34" charset="0"/>
              <a:buNone/>
            </a:pPr>
            <a:endParaRPr lang="en-US" altLang="en-US" sz="2800" dirty="0"/>
          </a:p>
          <a:p>
            <a:pPr eaLnBrk="1" hangingPunct="1">
              <a:buFont typeface="Arial" panose="020B0604020202020204" pitchFamily="34" charset="0"/>
              <a:buNone/>
            </a:pPr>
            <a:endParaRPr lang="en-US" altLang="en-US" sz="2800" dirty="0"/>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12</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52" y="0"/>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196" y="1"/>
            <a:ext cx="869208" cy="781050"/>
          </a:xfrm>
          <a:prstGeom prst="rect">
            <a:avLst/>
          </a:prstGeom>
        </p:spPr>
      </p:pic>
      <p:pic>
        <p:nvPicPr>
          <p:cNvPr id="2" name="Picture 1"/>
          <p:cNvPicPr>
            <a:picLocks noChangeAspect="1"/>
          </p:cNvPicPr>
          <p:nvPr/>
        </p:nvPicPr>
        <p:blipFill>
          <a:blip r:embed="rId5"/>
          <a:stretch>
            <a:fillRect/>
          </a:stretch>
        </p:blipFill>
        <p:spPr>
          <a:xfrm>
            <a:off x="179512" y="3410479"/>
            <a:ext cx="2048434" cy="2322777"/>
          </a:xfrm>
          <a:prstGeom prst="rect">
            <a:avLst/>
          </a:prstGeom>
        </p:spPr>
      </p:pic>
      <p:pic>
        <p:nvPicPr>
          <p:cNvPr id="3" name="Picture 2"/>
          <p:cNvPicPr>
            <a:picLocks noChangeAspect="1"/>
          </p:cNvPicPr>
          <p:nvPr/>
        </p:nvPicPr>
        <p:blipFill>
          <a:blip r:embed="rId6"/>
          <a:stretch>
            <a:fillRect/>
          </a:stretch>
        </p:blipFill>
        <p:spPr>
          <a:xfrm>
            <a:off x="2227946" y="3599252"/>
            <a:ext cx="2048434" cy="2322777"/>
          </a:xfrm>
          <a:prstGeom prst="rect">
            <a:avLst/>
          </a:prstGeom>
        </p:spPr>
      </p:pic>
      <p:pic>
        <p:nvPicPr>
          <p:cNvPr id="4" name="Picture 3"/>
          <p:cNvPicPr>
            <a:picLocks noChangeAspect="1"/>
          </p:cNvPicPr>
          <p:nvPr/>
        </p:nvPicPr>
        <p:blipFill>
          <a:blip r:embed="rId7"/>
          <a:stretch>
            <a:fillRect/>
          </a:stretch>
        </p:blipFill>
        <p:spPr>
          <a:xfrm>
            <a:off x="4314103" y="3410478"/>
            <a:ext cx="2048434" cy="2322777"/>
          </a:xfrm>
          <a:prstGeom prst="rect">
            <a:avLst/>
          </a:prstGeom>
        </p:spPr>
      </p:pic>
      <p:pic>
        <p:nvPicPr>
          <p:cNvPr id="5" name="Picture 4"/>
          <p:cNvPicPr>
            <a:picLocks noChangeAspect="1"/>
          </p:cNvPicPr>
          <p:nvPr/>
        </p:nvPicPr>
        <p:blipFill>
          <a:blip r:embed="rId8"/>
          <a:stretch>
            <a:fillRect/>
          </a:stretch>
        </p:blipFill>
        <p:spPr>
          <a:xfrm>
            <a:off x="6638366" y="3861048"/>
            <a:ext cx="2048434" cy="2322777"/>
          </a:xfrm>
          <a:prstGeom prst="rect">
            <a:avLst/>
          </a:prstGeom>
        </p:spPr>
      </p:pic>
      <p:pic>
        <p:nvPicPr>
          <p:cNvPr id="12" name="Picture 11" descr="UNFPA-Logo_Intro-page.gif                                      00059BBFMuschi                         ABA7815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1639" y="157957"/>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0849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904329"/>
            <a:ext cx="9144000" cy="1012503"/>
          </a:xfrm>
          <a:solidFill>
            <a:srgbClr val="167409"/>
          </a:solidFill>
        </p:spPr>
        <p:txBody>
          <a:bodyPr/>
          <a:lstStyle/>
          <a:p>
            <a:r>
              <a:rPr lang="en-GB" sz="2800" b="1" dirty="0" smtClean="0">
                <a:latin typeface="Arial" panose="020B0604020202020204" pitchFamily="34" charset="0"/>
                <a:cs typeface="Arial" panose="020B0604020202020204" pitchFamily="34" charset="0"/>
              </a:rPr>
              <a:t>KZN IDPS &amp; DDM PROJECT STAKEHOLDERS</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13</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89" y="123279"/>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1" y="6666"/>
            <a:ext cx="971599" cy="800457"/>
          </a:xfrm>
          <a:prstGeom prst="rect">
            <a:avLst/>
          </a:prstGeom>
        </p:spPr>
      </p:pic>
      <p:graphicFrame>
        <p:nvGraphicFramePr>
          <p:cNvPr id="8" name="Content Placeholder 5"/>
          <p:cNvGraphicFramePr>
            <a:graphicFrameLocks noGrp="1"/>
          </p:cNvGraphicFramePr>
          <p:nvPr>
            <p:ph idx="1"/>
            <p:extLst>
              <p:ext uri="{D42A27DB-BD31-4B8C-83A1-F6EECF244321}">
                <p14:modId xmlns:p14="http://schemas.microsoft.com/office/powerpoint/2010/main" val="358152115"/>
              </p:ext>
            </p:extLst>
          </p:nvPr>
        </p:nvGraphicFramePr>
        <p:xfrm>
          <a:off x="107950" y="1773238"/>
          <a:ext cx="8785225" cy="4392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1960" y="56307"/>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58234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975741"/>
            <a:ext cx="9144000" cy="797076"/>
          </a:xfrm>
          <a:solidFill>
            <a:srgbClr val="167409"/>
          </a:solidFill>
        </p:spPr>
        <p:txBody>
          <a:bodyPr/>
          <a:lstStyle/>
          <a:p>
            <a:r>
              <a:rPr lang="en-US" sz="2800" b="1" dirty="0" smtClean="0">
                <a:latin typeface="Arial" panose="020B0604020202020204" pitchFamily="34" charset="0"/>
                <a:cs typeface="Arial" panose="020B0604020202020204" pitchFamily="34" charset="0"/>
              </a:rPr>
              <a:t>CHALLENGES OF THE PROJECT</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14</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75" y="123252"/>
            <a:ext cx="361963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21" y="25841"/>
            <a:ext cx="869208" cy="800457"/>
          </a:xfrm>
          <a:prstGeom prst="rect">
            <a:avLst/>
          </a:prstGeom>
        </p:spPr>
      </p:pic>
      <p:graphicFrame>
        <p:nvGraphicFramePr>
          <p:cNvPr id="8" name="Content Placeholder 3"/>
          <p:cNvGraphicFramePr>
            <a:graphicFrameLocks noGrp="1"/>
          </p:cNvGraphicFramePr>
          <p:nvPr>
            <p:ph idx="1"/>
            <p:extLst>
              <p:ext uri="{D42A27DB-BD31-4B8C-83A1-F6EECF244321}">
                <p14:modId xmlns:p14="http://schemas.microsoft.com/office/powerpoint/2010/main" val="1512666390"/>
              </p:ext>
            </p:extLst>
          </p:nvPr>
        </p:nvGraphicFramePr>
        <p:xfrm>
          <a:off x="107950" y="1773238"/>
          <a:ext cx="8550275" cy="40846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2163" y="199846"/>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14107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903288"/>
            <a:ext cx="9144000" cy="769437"/>
          </a:xfrm>
          <a:solidFill>
            <a:srgbClr val="167409"/>
          </a:solidFill>
        </p:spPr>
        <p:txBody>
          <a:bodyPr/>
          <a:lstStyle/>
          <a:p>
            <a:r>
              <a:rPr lang="en-ZA" sz="2800" b="1" dirty="0" smtClean="0"/>
              <a:t>FINDINGS </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15</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22238"/>
            <a:ext cx="363589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p:cNvSpPr txBox="1">
            <a:spLocks/>
          </p:cNvSpPr>
          <p:nvPr/>
        </p:nvSpPr>
        <p:spPr>
          <a:xfrm>
            <a:off x="222068" y="1867988"/>
            <a:ext cx="8670411" cy="4729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ZA" smtClean="0"/>
          </a:p>
          <a:p>
            <a:pPr marL="0" indent="0" algn="just">
              <a:buFont typeface="Arial" pitchFamily="34" charset="0"/>
              <a:buNone/>
            </a:pPr>
            <a:endParaRPr lang="en-GB" dirty="0"/>
          </a:p>
        </p:txBody>
      </p:sp>
      <p:sp>
        <p:nvSpPr>
          <p:cNvPr id="8" name="Content Placeholder 8"/>
          <p:cNvSpPr>
            <a:spLocks noGrp="1"/>
          </p:cNvSpPr>
          <p:nvPr>
            <p:ph idx="1"/>
          </p:nvPr>
        </p:nvSpPr>
        <p:spPr>
          <a:xfrm>
            <a:off x="428625" y="2071688"/>
            <a:ext cx="8229600" cy="3786187"/>
          </a:xfrm>
        </p:spPr>
        <p:txBody>
          <a:bodyPr>
            <a:normAutofit/>
          </a:bodyPr>
          <a:lstStyle/>
          <a:p>
            <a:pPr marL="0" indent="0" algn="just">
              <a:buNone/>
            </a:pPr>
            <a:endParaRPr lang="en-ZA" dirty="0"/>
          </a:p>
          <a:p>
            <a:pPr marL="0" indent="0" algn="just">
              <a:buNone/>
            </a:pPr>
            <a:endParaRPr lang="en-GB" dirty="0"/>
          </a:p>
        </p:txBody>
      </p:sp>
      <p:pic>
        <p:nvPicPr>
          <p:cNvPr id="10" name="Picture 9"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21" y="-6654"/>
            <a:ext cx="869208" cy="800457"/>
          </a:xfrm>
          <a:prstGeom prst="rect">
            <a:avLst/>
          </a:prstGeom>
        </p:spPr>
      </p:pic>
      <p:graphicFrame>
        <p:nvGraphicFramePr>
          <p:cNvPr id="9" name="Content Placeholder 7"/>
          <p:cNvGraphicFramePr>
            <a:graphicFrameLocks/>
          </p:cNvGraphicFramePr>
          <p:nvPr>
            <p:extLst>
              <p:ext uri="{D42A27DB-BD31-4B8C-83A1-F6EECF244321}">
                <p14:modId xmlns:p14="http://schemas.microsoft.com/office/powerpoint/2010/main" val="370335490"/>
              </p:ext>
            </p:extLst>
          </p:nvPr>
        </p:nvGraphicFramePr>
        <p:xfrm>
          <a:off x="126460" y="1600200"/>
          <a:ext cx="8865140" cy="50437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1960" y="189011"/>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561871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16</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13192"/>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21" y="22349"/>
            <a:ext cx="869208" cy="800457"/>
          </a:xfrm>
          <a:prstGeom prst="rect">
            <a:avLst/>
          </a:prstGeom>
        </p:spPr>
      </p:pic>
      <p:sp>
        <p:nvSpPr>
          <p:cNvPr id="9" name="Title 1">
            <a:extLst>
              <a:ext uri="{FF2B5EF4-FFF2-40B4-BE49-F238E27FC236}">
                <a16:creationId xmlns:a16="http://schemas.microsoft.com/office/drawing/2014/main" id="{41D98CB6-8FDB-42D8-9C86-A87635BC28C2}"/>
              </a:ext>
            </a:extLst>
          </p:cNvPr>
          <p:cNvSpPr>
            <a:spLocks noGrp="1"/>
          </p:cNvSpPr>
          <p:nvPr>
            <p:ph type="title"/>
          </p:nvPr>
        </p:nvSpPr>
        <p:spPr>
          <a:xfrm>
            <a:off x="0" y="893763"/>
            <a:ext cx="9144000" cy="735012"/>
          </a:xfrm>
          <a:solidFill>
            <a:srgbClr val="388842"/>
          </a:solidFill>
        </p:spPr>
        <p:txBody>
          <a:bodyPr>
            <a:normAutofit/>
          </a:bodyPr>
          <a:lstStyle/>
          <a:p>
            <a:r>
              <a:rPr lang="en-ZA" sz="3200" b="1" dirty="0" smtClean="0">
                <a:latin typeface="Arial" panose="020B0604020202020204" pitchFamily="34" charset="0"/>
                <a:cs typeface="Arial" panose="020B0604020202020204" pitchFamily="34" charset="0"/>
              </a:rPr>
              <a:t>FINDINGS </a:t>
            </a:r>
            <a:endParaRPr lang="en-ZA" sz="3200" b="1" dirty="0">
              <a:latin typeface="Arial" panose="020B0604020202020204" pitchFamily="34" charset="0"/>
              <a:cs typeface="Arial" panose="020B0604020202020204" pitchFamily="34" charset="0"/>
            </a:endParaRP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1322102115"/>
              </p:ext>
            </p:extLst>
          </p:nvPr>
        </p:nvGraphicFramePr>
        <p:xfrm>
          <a:off x="395536" y="1628774"/>
          <a:ext cx="8262689" cy="4727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1960" y="153130"/>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13036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002191"/>
            <a:ext cx="9144000" cy="842633"/>
          </a:xfrm>
          <a:solidFill>
            <a:srgbClr val="167409"/>
          </a:solidFill>
        </p:spPr>
        <p:txBody>
          <a:bodyPr>
            <a:normAutofit fontScale="90000"/>
          </a:bodyPr>
          <a:lstStyle/>
          <a:p>
            <a:r>
              <a:rPr lang="en-US" sz="2800" b="1" dirty="0" smtClean="0">
                <a:latin typeface="Arial" panose="020B0604020202020204" pitchFamily="34" charset="0"/>
                <a:cs typeface="Arial" panose="020B0604020202020204" pitchFamily="34" charset="0"/>
              </a:rPr>
              <a:t>SUCCESSES OF THE PROJECT </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17</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49702"/>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0"/>
            <a:ext cx="869208" cy="800457"/>
          </a:xfrm>
          <a:prstGeom prst="rect">
            <a:avLst/>
          </a:prstGeom>
        </p:spPr>
      </p:pic>
      <p:graphicFrame>
        <p:nvGraphicFramePr>
          <p:cNvPr id="8" name="Content Placeholder 5"/>
          <p:cNvGraphicFramePr>
            <a:graphicFrameLocks noGrp="1"/>
          </p:cNvGraphicFramePr>
          <p:nvPr>
            <p:ph idx="1"/>
            <p:extLst>
              <p:ext uri="{D42A27DB-BD31-4B8C-83A1-F6EECF244321}">
                <p14:modId xmlns:p14="http://schemas.microsoft.com/office/powerpoint/2010/main" val="2859205083"/>
              </p:ext>
            </p:extLst>
          </p:nvPr>
        </p:nvGraphicFramePr>
        <p:xfrm>
          <a:off x="428625" y="1916113"/>
          <a:ext cx="8229600" cy="3941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3688" y="300867"/>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645646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975519"/>
            <a:ext cx="9144000" cy="869305"/>
          </a:xfrm>
          <a:solidFill>
            <a:srgbClr val="167409"/>
          </a:solidFill>
        </p:spPr>
        <p:txBody>
          <a:bodyPr>
            <a:normAutofit/>
          </a:bodyPr>
          <a:lstStyle/>
          <a:p>
            <a:r>
              <a:rPr lang="en-GB" sz="2400" b="1" dirty="0" smtClean="0">
                <a:latin typeface="Arial" panose="020B0604020202020204" pitchFamily="34" charset="0"/>
                <a:cs typeface="Arial" panose="020B0604020202020204" pitchFamily="34" charset="0"/>
              </a:rPr>
              <a:t>RECOMMENDATIONS</a:t>
            </a:r>
            <a:endParaRPr lang="en-ZA" sz="2300" b="1" dirty="0">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428625" y="1484784"/>
            <a:ext cx="8229600" cy="4373091"/>
          </a:xfrm>
        </p:spPr>
        <p:txBody>
          <a:bodyPr>
            <a:noAutofit/>
          </a:bodyPr>
          <a:lstStyle/>
          <a:p>
            <a:pPr algn="ctr" eaLnBrk="1" hangingPunct="1">
              <a:buFont typeface="Wingdings" panose="05000000000000000000" pitchFamily="2" charset="2"/>
              <a:buChar char="q"/>
            </a:pPr>
            <a:endParaRPr lang="en-US" altLang="en-US" sz="2000" dirty="0"/>
          </a:p>
          <a:p>
            <a:pPr marL="0" indent="0">
              <a:buNone/>
            </a:pPr>
            <a:endParaRPr lang="en-ZA"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0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Support </a:t>
            </a:r>
            <a:r>
              <a:rPr lang="en-US" sz="2000" dirty="0">
                <a:latin typeface="Arial" panose="020B0604020202020204" pitchFamily="34" charset="0"/>
                <a:cs typeface="Arial" panose="020B0604020202020204" pitchFamily="34" charset="0"/>
              </a:rPr>
              <a:t>the implementation of mainstreaming of Demographic Dividend into all government planning's</a:t>
            </a:r>
          </a:p>
          <a:p>
            <a:pPr lvl="0" algn="ctr">
              <a:buFont typeface="Wingdings" panose="05000000000000000000" pitchFamily="2" charset="2"/>
              <a:buChar char="q"/>
            </a:pPr>
            <a:endParaRPr lang="en-ZA" sz="2000"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18</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94469"/>
            <a:ext cx="331236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791" y="85851"/>
            <a:ext cx="869208" cy="800457"/>
          </a:xfrm>
          <a:prstGeom prst="rect">
            <a:avLst/>
          </a:prstGeom>
        </p:spPr>
      </p:pic>
      <p:pic>
        <p:nvPicPr>
          <p:cNvPr id="8" name="Picture 7"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9391" y="310064"/>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781300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124744"/>
            <a:ext cx="9144000" cy="875507"/>
          </a:xfrm>
          <a:solidFill>
            <a:srgbClr val="167409"/>
          </a:solidFill>
        </p:spPr>
        <p:txBody>
          <a:bodyPr/>
          <a:lstStyle/>
          <a:p>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19</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22238"/>
            <a:ext cx="281508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0" y="85851"/>
            <a:ext cx="971599" cy="800457"/>
          </a:xfrm>
          <a:prstGeom prst="rect">
            <a:avLst/>
          </a:prstGeom>
        </p:spPr>
      </p:pic>
      <p:sp>
        <p:nvSpPr>
          <p:cNvPr id="8" name="Google Shape;369;p13"/>
          <p:cNvSpPr txBox="1">
            <a:spLocks/>
          </p:cNvSpPr>
          <p:nvPr/>
        </p:nvSpPr>
        <p:spPr>
          <a:xfrm>
            <a:off x="607039" y="2502471"/>
            <a:ext cx="3789116" cy="1764050"/>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685800" rtl="0" eaLnBrk="1" latinLnBrk="0" hangingPunct="1">
              <a:lnSpc>
                <a:spcPct val="100000"/>
              </a:lnSpc>
              <a:spcBef>
                <a:spcPts val="0"/>
              </a:spcBef>
              <a:spcAft>
                <a:spcPts val="0"/>
              </a:spcAft>
              <a:buClr>
                <a:srgbClr val="262626"/>
              </a:buClr>
              <a:buSzPts val="2200"/>
              <a:buFont typeface="Arial"/>
              <a:buNone/>
              <a:defRPr sz="2200" b="0" i="0" u="none" strike="noStrike" kern="1200" cap="none">
                <a:solidFill>
                  <a:srgbClr val="262626"/>
                </a:solidFill>
                <a:latin typeface="Arial"/>
                <a:ea typeface="Arial"/>
                <a:cs typeface="Arial"/>
                <a:sym typeface="Arial"/>
              </a:defRPr>
            </a:lvl1pPr>
            <a:lvl2pPr marL="914400" marR="0" lvl="1" indent="-228600" algn="l" defTabSz="685800" rtl="0" eaLnBrk="1" latinLnBrk="0" hangingPunct="1">
              <a:lnSpc>
                <a:spcPct val="150000"/>
              </a:lnSpc>
              <a:spcBef>
                <a:spcPts val="0"/>
              </a:spcBef>
              <a:spcAft>
                <a:spcPts val="0"/>
              </a:spcAft>
              <a:buClr>
                <a:srgbClr val="53585F"/>
              </a:buClr>
              <a:buSzPts val="781"/>
              <a:buFont typeface="Arial"/>
              <a:buNone/>
              <a:defRPr sz="781" b="0" i="0" u="none" strike="noStrike" kern="1200" cap="none">
                <a:solidFill>
                  <a:srgbClr val="53585F"/>
                </a:solidFill>
                <a:latin typeface="Arial"/>
                <a:ea typeface="Arial"/>
                <a:cs typeface="Arial"/>
                <a:sym typeface="Arial"/>
              </a:defRPr>
            </a:lvl2pPr>
            <a:lvl3pPr marL="1371600" marR="0" lvl="2" indent="-228600" algn="l" defTabSz="685800" rtl="0" eaLnBrk="1" latinLnBrk="0" hangingPunct="1">
              <a:lnSpc>
                <a:spcPct val="150000"/>
              </a:lnSpc>
              <a:spcBef>
                <a:spcPts val="0"/>
              </a:spcBef>
              <a:spcAft>
                <a:spcPts val="0"/>
              </a:spcAft>
              <a:buClr>
                <a:srgbClr val="53585F"/>
              </a:buClr>
              <a:buSzPts val="781"/>
              <a:buFont typeface="Arial"/>
              <a:buNone/>
              <a:defRPr sz="781" b="0" i="0" u="none" strike="noStrike" kern="1200" cap="none">
                <a:solidFill>
                  <a:srgbClr val="53585F"/>
                </a:solidFill>
                <a:latin typeface="Arial"/>
                <a:ea typeface="Arial"/>
                <a:cs typeface="Arial"/>
                <a:sym typeface="Arial"/>
              </a:defRPr>
            </a:lvl3pPr>
            <a:lvl4pPr marL="1828800" marR="0" lvl="3" indent="-228600" algn="l" defTabSz="685800" rtl="0" eaLnBrk="1" latinLnBrk="0" hangingPunct="1">
              <a:lnSpc>
                <a:spcPct val="150000"/>
              </a:lnSpc>
              <a:spcBef>
                <a:spcPts val="0"/>
              </a:spcBef>
              <a:spcAft>
                <a:spcPts val="0"/>
              </a:spcAft>
              <a:buClr>
                <a:srgbClr val="53585F"/>
              </a:buClr>
              <a:buSzPts val="781"/>
              <a:buFont typeface="Arial"/>
              <a:buNone/>
              <a:defRPr sz="781" b="0" i="0" u="none" strike="noStrike" kern="1200" cap="none">
                <a:solidFill>
                  <a:srgbClr val="53585F"/>
                </a:solidFill>
                <a:latin typeface="Arial"/>
                <a:ea typeface="Arial"/>
                <a:cs typeface="Arial"/>
                <a:sym typeface="Arial"/>
              </a:defRPr>
            </a:lvl4pPr>
            <a:lvl5pPr marL="2286000" marR="0" lvl="4" indent="-228600" algn="l" defTabSz="685800" rtl="0" eaLnBrk="1" latinLnBrk="0" hangingPunct="1">
              <a:lnSpc>
                <a:spcPct val="150000"/>
              </a:lnSpc>
              <a:spcBef>
                <a:spcPts val="0"/>
              </a:spcBef>
              <a:spcAft>
                <a:spcPts val="0"/>
              </a:spcAft>
              <a:buClr>
                <a:srgbClr val="53585F"/>
              </a:buClr>
              <a:buSzPts val="781"/>
              <a:buFont typeface="Arial"/>
              <a:buNone/>
              <a:defRPr sz="781" b="0" i="0" u="none" strike="noStrike" kern="1200" cap="none">
                <a:solidFill>
                  <a:srgbClr val="53585F"/>
                </a:solidFill>
                <a:latin typeface="Arial"/>
                <a:ea typeface="Arial"/>
                <a:cs typeface="Arial"/>
                <a:sym typeface="Arial"/>
              </a:defRPr>
            </a:lvl5pPr>
            <a:lvl6pPr marL="2743200" marR="0" lvl="5" indent="-228600" algn="l" defTabSz="685800" rtl="0" eaLnBrk="1" latinLnBrk="0" hangingPunct="1">
              <a:lnSpc>
                <a:spcPct val="150000"/>
              </a:lnSpc>
              <a:spcBef>
                <a:spcPts val="0"/>
              </a:spcBef>
              <a:spcAft>
                <a:spcPts val="0"/>
              </a:spcAft>
              <a:buClr>
                <a:srgbClr val="53585F"/>
              </a:buClr>
              <a:buSzPts val="781"/>
              <a:buFont typeface="Helvetica Neue"/>
              <a:buNone/>
              <a:defRPr sz="781" b="0" i="0" u="none" strike="noStrike" kern="1200" cap="none">
                <a:solidFill>
                  <a:srgbClr val="53585F"/>
                </a:solidFill>
                <a:latin typeface="Helvetica Neue"/>
                <a:ea typeface="Helvetica Neue"/>
                <a:cs typeface="Helvetica Neue"/>
                <a:sym typeface="Helvetica Neue"/>
              </a:defRPr>
            </a:lvl6pPr>
            <a:lvl7pPr marL="3200400" marR="0" lvl="6" indent="-228600" algn="l" defTabSz="685800" rtl="0" eaLnBrk="1" latinLnBrk="0" hangingPunct="1">
              <a:lnSpc>
                <a:spcPct val="150000"/>
              </a:lnSpc>
              <a:spcBef>
                <a:spcPts val="0"/>
              </a:spcBef>
              <a:spcAft>
                <a:spcPts val="0"/>
              </a:spcAft>
              <a:buClr>
                <a:srgbClr val="53585F"/>
              </a:buClr>
              <a:buSzPts val="781"/>
              <a:buFont typeface="Helvetica Neue"/>
              <a:buNone/>
              <a:defRPr sz="781" b="0" i="0" u="none" strike="noStrike" kern="1200" cap="none">
                <a:solidFill>
                  <a:srgbClr val="53585F"/>
                </a:solidFill>
                <a:latin typeface="Helvetica Neue"/>
                <a:ea typeface="Helvetica Neue"/>
                <a:cs typeface="Helvetica Neue"/>
                <a:sym typeface="Helvetica Neue"/>
              </a:defRPr>
            </a:lvl7pPr>
            <a:lvl8pPr marL="3657600" marR="0" lvl="7" indent="-228600" algn="l" defTabSz="685800" rtl="0" eaLnBrk="1" latinLnBrk="0" hangingPunct="1">
              <a:lnSpc>
                <a:spcPct val="150000"/>
              </a:lnSpc>
              <a:spcBef>
                <a:spcPts val="0"/>
              </a:spcBef>
              <a:spcAft>
                <a:spcPts val="0"/>
              </a:spcAft>
              <a:buClr>
                <a:srgbClr val="53585F"/>
              </a:buClr>
              <a:buSzPts val="781"/>
              <a:buFont typeface="Helvetica Neue"/>
              <a:buNone/>
              <a:defRPr sz="781" b="0" i="0" u="none" strike="noStrike" kern="1200" cap="none">
                <a:solidFill>
                  <a:srgbClr val="53585F"/>
                </a:solidFill>
                <a:latin typeface="Helvetica Neue"/>
                <a:ea typeface="Helvetica Neue"/>
                <a:cs typeface="Helvetica Neue"/>
                <a:sym typeface="Helvetica Neue"/>
              </a:defRPr>
            </a:lvl8pPr>
            <a:lvl9pPr marL="4114800" marR="0" lvl="8" indent="-228600" algn="l" defTabSz="685800" rtl="0" eaLnBrk="1" latinLnBrk="0" hangingPunct="1">
              <a:lnSpc>
                <a:spcPct val="150000"/>
              </a:lnSpc>
              <a:spcBef>
                <a:spcPts val="0"/>
              </a:spcBef>
              <a:spcAft>
                <a:spcPts val="0"/>
              </a:spcAft>
              <a:buClr>
                <a:srgbClr val="53585F"/>
              </a:buClr>
              <a:buSzPts val="781"/>
              <a:buFont typeface="Helvetica Neue"/>
              <a:buNone/>
              <a:defRPr sz="781" b="0" i="0" u="none" strike="noStrike" kern="1200" cap="none">
                <a:solidFill>
                  <a:srgbClr val="53585F"/>
                </a:solidFill>
                <a:latin typeface="Helvetica Neue"/>
                <a:ea typeface="Helvetica Neue"/>
                <a:cs typeface="Helvetica Neue"/>
                <a:sym typeface="Helvetica Neue"/>
              </a:defRPr>
            </a:lvl9pPr>
          </a:lstStyle>
          <a:p>
            <a:pPr marL="0" marR="0" lvl="0" indent="0" algn="l" defTabSz="685800" rtl="0" eaLnBrk="1" fontAlgn="auto" latinLnBrk="0" hangingPunct="1">
              <a:lnSpc>
                <a:spcPct val="100000"/>
              </a:lnSpc>
              <a:spcBef>
                <a:spcPts val="0"/>
              </a:spcBef>
              <a:spcAft>
                <a:spcPts val="0"/>
              </a:spcAft>
              <a:buClr>
                <a:srgbClr val="EB8B2D"/>
              </a:buClr>
              <a:buSzPts val="2200"/>
              <a:buFont typeface="Arial"/>
              <a:buNone/>
              <a:tabLst/>
              <a:defRPr/>
            </a:pPr>
            <a:r>
              <a:rPr kumimoji="0" lang="en-ZA" sz="2200" b="0" i="0" u="none" strike="noStrike" kern="1200" cap="none" spc="0" normalizeH="0" baseline="0" noProof="0" smtClean="0">
                <a:ln>
                  <a:noFill/>
                </a:ln>
                <a:solidFill>
                  <a:srgbClr val="EB8B2D"/>
                </a:solidFill>
                <a:effectLst/>
                <a:uLnTx/>
                <a:uFillTx/>
                <a:latin typeface="Arial"/>
                <a:cs typeface="Arial"/>
                <a:sym typeface="Arial"/>
              </a:rPr>
              <a:t>Delivering a world where</a:t>
            </a:r>
            <a:endParaRPr kumimoji="0" lang="en-ZA" sz="2200" b="0" i="0" u="none" strike="noStrike" kern="1200" cap="none" spc="0" normalizeH="0" baseline="0" noProof="0" smtClean="0">
              <a:ln>
                <a:noFill/>
              </a:ln>
              <a:solidFill>
                <a:srgbClr val="262626"/>
              </a:solidFill>
              <a:effectLst/>
              <a:uLnTx/>
              <a:uFillTx/>
              <a:latin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EB8B2D"/>
              </a:buClr>
              <a:buSzPts val="2200"/>
              <a:buFont typeface="Arial"/>
              <a:buNone/>
              <a:tabLst/>
              <a:defRPr/>
            </a:pPr>
            <a:r>
              <a:rPr kumimoji="0" lang="en-ZA" sz="2200" b="0" i="0" u="none" strike="noStrike" kern="1200" cap="none" spc="0" normalizeH="0" baseline="0" noProof="0" smtClean="0">
                <a:ln>
                  <a:noFill/>
                </a:ln>
                <a:solidFill>
                  <a:srgbClr val="EB8B2D"/>
                </a:solidFill>
                <a:effectLst/>
                <a:uLnTx/>
                <a:uFillTx/>
                <a:latin typeface="Arial"/>
                <a:cs typeface="Arial"/>
                <a:sym typeface="Arial"/>
              </a:rPr>
              <a:t>every pregnancy is wanted</a:t>
            </a:r>
            <a:endParaRPr kumimoji="0" lang="en-ZA" sz="2200" b="0" i="0" u="none" strike="noStrike" kern="1200" cap="none" spc="0" normalizeH="0" baseline="0" noProof="0" smtClean="0">
              <a:ln>
                <a:noFill/>
              </a:ln>
              <a:solidFill>
                <a:srgbClr val="262626"/>
              </a:solidFill>
              <a:effectLst/>
              <a:uLnTx/>
              <a:uFillTx/>
              <a:latin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EB8B2D"/>
              </a:buClr>
              <a:buSzPts val="2200"/>
              <a:buFont typeface="Arial"/>
              <a:buNone/>
              <a:tabLst/>
              <a:defRPr/>
            </a:pPr>
            <a:r>
              <a:rPr kumimoji="0" lang="en-ZA" sz="2200" b="0" i="0" u="none" strike="noStrike" kern="1200" cap="none" spc="0" normalizeH="0" baseline="0" noProof="0" smtClean="0">
                <a:ln>
                  <a:noFill/>
                </a:ln>
                <a:solidFill>
                  <a:srgbClr val="EB8B2D"/>
                </a:solidFill>
                <a:effectLst/>
                <a:uLnTx/>
                <a:uFillTx/>
                <a:latin typeface="Arial"/>
                <a:cs typeface="Arial"/>
                <a:sym typeface="Arial"/>
              </a:rPr>
              <a:t>every childbirth is safe and</a:t>
            </a:r>
            <a:endParaRPr kumimoji="0" lang="en-ZA" sz="2200" b="0" i="0" u="none" strike="noStrike" kern="1200" cap="none" spc="0" normalizeH="0" baseline="0" noProof="0" smtClean="0">
              <a:ln>
                <a:noFill/>
              </a:ln>
              <a:solidFill>
                <a:srgbClr val="262626"/>
              </a:solidFill>
              <a:effectLst/>
              <a:uLnTx/>
              <a:uFillTx/>
              <a:latin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EB8B2D"/>
              </a:buClr>
              <a:buSzPts val="2200"/>
              <a:buFont typeface="Arial"/>
              <a:buNone/>
              <a:tabLst/>
              <a:defRPr/>
            </a:pPr>
            <a:r>
              <a:rPr kumimoji="0" lang="en-ZA" sz="2200" b="0" i="0" u="none" strike="noStrike" kern="1200" cap="none" spc="0" normalizeH="0" baseline="0" noProof="0" smtClean="0">
                <a:ln>
                  <a:noFill/>
                </a:ln>
                <a:solidFill>
                  <a:srgbClr val="EB8B2D"/>
                </a:solidFill>
                <a:effectLst/>
                <a:uLnTx/>
                <a:uFillTx/>
                <a:latin typeface="Arial"/>
                <a:cs typeface="Arial"/>
                <a:sym typeface="Arial"/>
              </a:rPr>
              <a:t>every young person’s</a:t>
            </a:r>
            <a:endParaRPr kumimoji="0" lang="en-ZA" sz="2200" b="0" i="0" u="none" strike="noStrike" kern="1200" cap="none" spc="0" normalizeH="0" baseline="0" noProof="0" smtClean="0">
              <a:ln>
                <a:noFill/>
              </a:ln>
              <a:solidFill>
                <a:srgbClr val="262626"/>
              </a:solidFill>
              <a:effectLst/>
              <a:uLnTx/>
              <a:uFillTx/>
              <a:latin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EB8B2D"/>
              </a:buClr>
              <a:buSzPts val="2200"/>
              <a:buFont typeface="Arial"/>
              <a:buNone/>
              <a:tabLst/>
              <a:defRPr/>
            </a:pPr>
            <a:r>
              <a:rPr kumimoji="0" lang="en-ZA" sz="2200" b="0" i="0" u="none" strike="noStrike" kern="1200" cap="none" spc="0" normalizeH="0" baseline="0" noProof="0" smtClean="0">
                <a:ln>
                  <a:noFill/>
                </a:ln>
                <a:solidFill>
                  <a:srgbClr val="EB8B2D"/>
                </a:solidFill>
                <a:effectLst/>
                <a:uLnTx/>
                <a:uFillTx/>
                <a:latin typeface="Arial"/>
                <a:cs typeface="Arial"/>
                <a:sym typeface="Arial"/>
              </a:rPr>
              <a:t>potential is fulfilled</a:t>
            </a:r>
            <a:endParaRPr kumimoji="0" lang="en-ZA" sz="2200" b="0" i="0" u="none" strike="noStrike" kern="1200" cap="none" spc="0" normalizeH="0" baseline="0" noProof="0" smtClean="0">
              <a:ln>
                <a:noFill/>
              </a:ln>
              <a:solidFill>
                <a:srgbClr val="262626"/>
              </a:solidFill>
              <a:effectLst/>
              <a:uLnTx/>
              <a:uFillTx/>
              <a:latin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262626"/>
              </a:buClr>
              <a:buSzPts val="2200"/>
              <a:buFont typeface="Arial"/>
              <a:buNone/>
              <a:tabLst/>
              <a:defRPr/>
            </a:pPr>
            <a:endParaRPr kumimoji="0" lang="en-ZA" sz="2200" b="0" i="0" u="none" strike="noStrike" kern="1200" cap="none" spc="0" normalizeH="0" baseline="0" noProof="0" dirty="0">
              <a:ln>
                <a:noFill/>
              </a:ln>
              <a:solidFill>
                <a:srgbClr val="262626"/>
              </a:solidFill>
              <a:effectLst/>
              <a:uLnTx/>
              <a:uFillTx/>
              <a:latin typeface="Arial"/>
              <a:cs typeface="Arial"/>
              <a:sym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7685424"/>
              </p:ext>
            </p:extLst>
          </p:nvPr>
        </p:nvGraphicFramePr>
        <p:xfrm>
          <a:off x="428625" y="4509120"/>
          <a:ext cx="8229600" cy="13487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UNFPA-Logo_Intro-page.gif                                      00059BBFMuschi                         ABA781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1920" y="271937"/>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20195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7672"/>
            <a:ext cx="9143999" cy="7695671"/>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2</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395536" y="1407785"/>
            <a:ext cx="7992888" cy="1569660"/>
          </a:xfrm>
          <a:prstGeom prst="rect">
            <a:avLst/>
          </a:prstGeom>
        </p:spPr>
        <p:txBody>
          <a:bodyPr wrap="square">
            <a:spAutoFit/>
          </a:bodyPr>
          <a:lstStyle/>
          <a:p>
            <a:pPr algn="ctr"/>
            <a:endParaRPr lang="en-ZA" sz="3200" b="1" dirty="0">
              <a:cs typeface="Arial" panose="020B0604020202020204" pitchFamily="34" charset="0"/>
            </a:endParaRPr>
          </a:p>
          <a:p>
            <a:pPr algn="ctr" eaLnBrk="1" fontAlgn="auto" hangingPunct="1">
              <a:spcAft>
                <a:spcPts val="0"/>
              </a:spcAft>
              <a:buFont typeface="Arial" charset="0"/>
              <a:buNone/>
              <a:defRPr/>
            </a:pPr>
            <a:r>
              <a:rPr lang="en-ZA" sz="3200" b="1" dirty="0">
                <a:ea typeface="Verdana" panose="020B0604030504040204" pitchFamily="34" charset="0"/>
                <a:cs typeface="Arial" panose="020B0604020202020204" pitchFamily="34" charset="0"/>
              </a:rPr>
              <a:t>DIRECTORATE: </a:t>
            </a:r>
          </a:p>
          <a:p>
            <a:pPr algn="ctr" eaLnBrk="1" fontAlgn="auto" hangingPunct="1">
              <a:spcAft>
                <a:spcPts val="0"/>
              </a:spcAft>
              <a:buFont typeface="Arial" charset="0"/>
              <a:buNone/>
              <a:defRPr/>
            </a:pPr>
            <a:r>
              <a:rPr lang="en-US" sz="3200" b="1" dirty="0">
                <a:latin typeface="Arial" pitchFamily="34" charset="0"/>
                <a:cs typeface="Arial" pitchFamily="34" charset="0"/>
              </a:rPr>
              <a:t>POPULATION UNIT</a:t>
            </a:r>
          </a:p>
        </p:txBody>
      </p:sp>
      <p:pic>
        <p:nvPicPr>
          <p:cNvPr id="13" name="Picture 12" descr="ND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791" y="85851"/>
            <a:ext cx="869208" cy="800457"/>
          </a:xfrm>
          <a:prstGeom prst="rect">
            <a:avLst/>
          </a:prstGeom>
        </p:spPr>
      </p:pic>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3" name="Picture 2" descr="Social Development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7" y="15099"/>
            <a:ext cx="2858804" cy="720080"/>
          </a:xfrm>
          <a:prstGeom prst="rect">
            <a:avLst/>
          </a:prstGeom>
        </p:spPr>
      </p:pic>
      <p:pic>
        <p:nvPicPr>
          <p:cNvPr id="11" name="Picture 10"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331" y="85851"/>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
        <p:nvSpPr>
          <p:cNvPr id="4" name="Rectangle 3"/>
          <p:cNvSpPr/>
          <p:nvPr/>
        </p:nvSpPr>
        <p:spPr>
          <a:xfrm>
            <a:off x="2285999" y="3967609"/>
            <a:ext cx="4572000" cy="646331"/>
          </a:xfrm>
          <a:prstGeom prst="rect">
            <a:avLst/>
          </a:prstGeom>
        </p:spPr>
        <p:txBody>
          <a:bodyPr>
            <a:spAutoFit/>
          </a:bodyPr>
          <a:lstStyle/>
          <a:p>
            <a:pPr algn="ctr"/>
            <a:r>
              <a:rPr lang="en-US" dirty="0">
                <a:latin typeface="Arial" panose="020B0604020202020204" pitchFamily="34" charset="0"/>
                <a:cs typeface="Arial" panose="020B0604020202020204" pitchFamily="34" charset="0"/>
              </a:rPr>
              <a:t>Dr. Nolwazi  Dlamini</a:t>
            </a:r>
          </a:p>
          <a:p>
            <a:pPr algn="ctr"/>
            <a:r>
              <a:rPr lang="en-US" dirty="0">
                <a:latin typeface="Arial" panose="020B0604020202020204" pitchFamily="34" charset="0"/>
                <a:cs typeface="Arial" panose="020B0604020202020204" pitchFamily="34" charset="0"/>
              </a:rPr>
              <a:t>Director: </a:t>
            </a:r>
            <a:r>
              <a:rPr lang="en-GB" dirty="0">
                <a:latin typeface="Arial" panose="020B0604020202020204" pitchFamily="34" charset="0"/>
                <a:cs typeface="Arial" panose="020B0604020202020204" pitchFamily="34" charset="0"/>
              </a:rPr>
              <a:t>DSD Population Unit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66993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0266"/>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20</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395536" y="1407785"/>
            <a:ext cx="7992888" cy="3046988"/>
          </a:xfrm>
          <a:prstGeom prst="rect">
            <a:avLst/>
          </a:prstGeom>
        </p:spPr>
        <p:txBody>
          <a:bodyPr wrap="square">
            <a:spAutoFit/>
          </a:bodyPr>
          <a:lstStyle/>
          <a:p>
            <a:pPr algn="ctr"/>
            <a:endParaRPr lang="en-US" sz="3200" b="1" dirty="0"/>
          </a:p>
          <a:p>
            <a:pPr algn="ctr"/>
            <a:endParaRPr lang="en-US" sz="3200" b="1" dirty="0"/>
          </a:p>
          <a:p>
            <a:pPr algn="ctr"/>
            <a:r>
              <a:rPr lang="en-US" sz="3200" b="1" dirty="0"/>
              <a:t>END </a:t>
            </a:r>
          </a:p>
          <a:p>
            <a:pPr algn="ctr"/>
            <a:endParaRPr lang="en-US" sz="3200" b="1" dirty="0"/>
          </a:p>
          <a:p>
            <a:pPr algn="ctr"/>
            <a:endParaRPr lang="en-US" sz="3200" b="1" dirty="0"/>
          </a:p>
          <a:p>
            <a:pPr algn="ctr"/>
            <a:r>
              <a:rPr lang="en-US" sz="3200" b="1" dirty="0"/>
              <a:t>SIYABONGA</a:t>
            </a:r>
            <a:endParaRPr lang="en-ZA" sz="3200" b="1" dirty="0"/>
          </a:p>
        </p:txBody>
      </p:sp>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3" name="Picture 2" descr="Social Development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1" y="-28447"/>
            <a:ext cx="2858804" cy="720080"/>
          </a:xfrm>
          <a:prstGeom prst="rect">
            <a:avLst/>
          </a:prstGeom>
        </p:spPr>
      </p:pic>
      <p:pic>
        <p:nvPicPr>
          <p:cNvPr id="10" name="Picture 9" descr="&lt;strong&gt;Thank You Gif&lt;/strong&gt; - Zhenqi Wa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265" y="2276872"/>
            <a:ext cx="6845571" cy="1584176"/>
          </a:xfrm>
          <a:prstGeom prst="rect">
            <a:avLst/>
          </a:prstGeom>
        </p:spPr>
      </p:pic>
      <p:pic>
        <p:nvPicPr>
          <p:cNvPr id="11" name="Picture 10" descr="NDP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58275"/>
            <a:ext cx="1080119" cy="895513"/>
          </a:xfrm>
          <a:prstGeom prst="rect">
            <a:avLst/>
          </a:prstGeom>
        </p:spPr>
      </p:pic>
      <p:pic>
        <p:nvPicPr>
          <p:cNvPr id="12" name="Picture 11" descr="UNFPA-Logo_Intro-page.gif                                      00059BBFMuschi                         ABA781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208" y="371953"/>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32245797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401763"/>
            <a:ext cx="9144000" cy="938212"/>
          </a:xfrm>
          <a:solidFill>
            <a:srgbClr val="167409"/>
          </a:solidFill>
        </p:spPr>
        <p:txBody>
          <a:bodyPr/>
          <a:lstStyle/>
          <a:p>
            <a:r>
              <a:rPr lang="en-ZA" sz="2800" b="1" dirty="0">
                <a:latin typeface="Arial" panose="020B0604020202020204" pitchFamily="34" charset="0"/>
                <a:cs typeface="Arial" panose="020B0604020202020204" pitchFamily="34" charset="0"/>
              </a:rPr>
              <a:t>STRUCTURE OF PRESENTATION</a:t>
            </a:r>
            <a:endParaRPr lang="en-US" altLang="en-US" sz="2800" b="1" dirty="0">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428625" y="2339975"/>
            <a:ext cx="8229600" cy="3517900"/>
          </a:xfrm>
        </p:spPr>
        <p:txBody>
          <a:bodyPr>
            <a:normAutofit/>
          </a:bodyPr>
          <a:lstStyle/>
          <a:p>
            <a:pPr marL="0" indent="0">
              <a:buNone/>
            </a:pPr>
            <a:endParaRPr lang="en-US" sz="2800" dirty="0" smtClean="0"/>
          </a:p>
          <a:p>
            <a:pPr marL="0" indent="0" algn="ctr">
              <a:buNone/>
            </a:pPr>
            <a:r>
              <a:rPr lang="en-US" sz="2800" dirty="0">
                <a:latin typeface="Arial" panose="020B0604020202020204" pitchFamily="34" charset="0"/>
                <a:cs typeface="Arial" panose="020B0604020202020204" pitchFamily="34" charset="0"/>
              </a:rPr>
              <a:t>KwaZulu-Natal case study on the Demographic dividend mainstreaming into </a:t>
            </a:r>
            <a:r>
              <a:rPr lang="en-US" sz="2800" b="1" dirty="0">
                <a:latin typeface="Arial" panose="020B0604020202020204" pitchFamily="34" charset="0"/>
                <a:cs typeface="Arial" panose="020B0604020202020204" pitchFamily="34" charset="0"/>
              </a:rPr>
              <a:t>governmental planning </a:t>
            </a:r>
            <a:r>
              <a:rPr lang="en-US" sz="2800" dirty="0">
                <a:latin typeface="Arial" panose="020B0604020202020204" pitchFamily="34" charset="0"/>
                <a:cs typeface="Arial" panose="020B0604020202020204" pitchFamily="34" charset="0"/>
              </a:rPr>
              <a:t>and Municipality </a:t>
            </a:r>
            <a:r>
              <a:rPr lang="en-ZA" sz="2800" b="1" dirty="0">
                <a:latin typeface="Arial" panose="020B0604020202020204" pitchFamily="34" charset="0"/>
                <a:cs typeface="Arial" panose="020B0604020202020204" pitchFamily="34" charset="0"/>
              </a:rPr>
              <a:t>Integrated Development </a:t>
            </a:r>
            <a:r>
              <a:rPr lang="en-ZA" sz="2800" b="1" dirty="0" smtClean="0">
                <a:latin typeface="Arial" panose="020B0604020202020204" pitchFamily="34" charset="0"/>
                <a:cs typeface="Arial" panose="020B0604020202020204" pitchFamily="34" charset="0"/>
              </a:rPr>
              <a:t>Plans &amp; District one plan (DDM)</a:t>
            </a: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2800" dirty="0"/>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3</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576"/>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791" y="85851"/>
            <a:ext cx="869208" cy="800457"/>
          </a:xfrm>
          <a:prstGeom prst="rect">
            <a:avLst/>
          </a:prstGeom>
        </p:spPr>
      </p:pic>
      <p:pic>
        <p:nvPicPr>
          <p:cNvPr id="8" name="Picture 7"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86048"/>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051809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401763"/>
            <a:ext cx="9144000" cy="938212"/>
          </a:xfrm>
          <a:solidFill>
            <a:srgbClr val="167409"/>
          </a:solidFill>
        </p:spPr>
        <p:txBody>
          <a:bodyPr/>
          <a:lstStyle/>
          <a:p>
            <a:pPr eaLnBrk="1" hangingPunct="1"/>
            <a:r>
              <a:rPr lang="en-US" altLang="en-US" sz="2800" b="1" dirty="0">
                <a:latin typeface="Arial" panose="020B0604020202020204" pitchFamily="34" charset="0"/>
                <a:cs typeface="Arial" panose="020B0604020202020204" pitchFamily="34" charset="0"/>
              </a:rPr>
              <a:t>PURPOSE OF THE PRESENTATION</a:t>
            </a:r>
          </a:p>
        </p:txBody>
      </p:sp>
      <p:sp>
        <p:nvSpPr>
          <p:cNvPr id="5123" name="Content Placeholder 2"/>
          <p:cNvSpPr>
            <a:spLocks noGrp="1"/>
          </p:cNvSpPr>
          <p:nvPr>
            <p:ph idx="1"/>
          </p:nvPr>
        </p:nvSpPr>
        <p:spPr>
          <a:xfrm>
            <a:off x="428625" y="1916832"/>
            <a:ext cx="8229600" cy="3941043"/>
          </a:xfrm>
        </p:spPr>
        <p:txBody>
          <a:bodyPr>
            <a:normAutofit/>
          </a:bodyPr>
          <a:lstStyle/>
          <a:p>
            <a:pPr algn="ctr" eaLnBrk="1" hangingPunct="1">
              <a:buFont typeface="Arial" panose="020B0604020202020204" pitchFamily="34" charset="0"/>
              <a:buNone/>
            </a:pPr>
            <a:endParaRPr lang="en-US" altLang="en-US" sz="2800" dirty="0"/>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Demographic dividend</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Why demographics matter</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Demographic dividend  pillars - integration </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Project on mainstreaming demographic dividend into IDPs</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KZN key stakeholders</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Challenges of the project </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Findings of the project</a:t>
            </a:r>
          </a:p>
          <a:p>
            <a:pPr marL="171450" lvl="0" indent="-171450" defTabSz="685800">
              <a:lnSpc>
                <a:spcPct val="90000"/>
              </a:lnSpc>
              <a:spcBef>
                <a:spcPts val="750"/>
              </a:spcBef>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Successes</a:t>
            </a:r>
            <a:endParaRPr lang="en-ZA" sz="2000"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800" dirty="0"/>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4</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2238"/>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93080"/>
            <a:ext cx="869208" cy="800457"/>
          </a:xfrm>
          <a:prstGeom prst="rect">
            <a:avLst/>
          </a:prstGeom>
        </p:spPr>
      </p:pic>
      <p:pic>
        <p:nvPicPr>
          <p:cNvPr id="8" name="Picture 7"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3646" y="569259"/>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99756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1401763"/>
            <a:ext cx="9144000" cy="938212"/>
          </a:xfrm>
          <a:solidFill>
            <a:srgbClr val="167409"/>
          </a:solidFill>
        </p:spPr>
        <p:txBody>
          <a:bodyPr/>
          <a:lstStyle/>
          <a:p>
            <a:r>
              <a:rPr lang="en-GB" sz="2800" b="1" dirty="0"/>
              <a:t>ALIGNMENT OF SDGS WITH DEMOGRAPHIC DIVIDEND</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5</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40" y="260648"/>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543759"/>
            <a:ext cx="869208" cy="800457"/>
          </a:xfrm>
          <a:prstGeom prst="rect">
            <a:avLst/>
          </a:prstGeom>
        </p:spPr>
      </p:pic>
      <p:sp>
        <p:nvSpPr>
          <p:cNvPr id="3" name="Content Placeholder 2"/>
          <p:cNvSpPr>
            <a:spLocks noGrp="1"/>
          </p:cNvSpPr>
          <p:nvPr>
            <p:ph idx="1"/>
          </p:nvPr>
        </p:nvSpPr>
        <p:spPr>
          <a:xfrm>
            <a:off x="539552" y="2492896"/>
            <a:ext cx="8147248" cy="3633267"/>
          </a:xfrm>
        </p:spPr>
        <p:txBody>
          <a:bodyPr>
            <a:normAutofit/>
          </a:bodyPr>
          <a:lstStyle/>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Goal 3: Ensure healthy lives and promote well-being for all at all ages </a:t>
            </a:r>
          </a:p>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 Goal 4:  Ensure inclusive and quality education for all and promote lifelong learning </a:t>
            </a:r>
          </a:p>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 Goal 5: Achieve gender equality and empower all women and girls</a:t>
            </a:r>
          </a:p>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 Goal 8: Promote sustained, inclusive and sustainable economic growth, full and productive employment and decent work for all </a:t>
            </a:r>
          </a:p>
          <a:p>
            <a:endParaRPr lang="en-ZA" sz="2400" dirty="0">
              <a:latin typeface="Arial" panose="020B0604020202020204" pitchFamily="34" charset="0"/>
              <a:cs typeface="Arial" panose="020B0604020202020204" pitchFamily="34" charset="0"/>
            </a:endParaRPr>
          </a:p>
        </p:txBody>
      </p:sp>
      <p:pic>
        <p:nvPicPr>
          <p:cNvPr id="9" name="Picture 8"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585496"/>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38524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6" y="1070053"/>
            <a:ext cx="9172575" cy="774771"/>
          </a:xfrm>
          <a:solidFill>
            <a:srgbClr val="167409"/>
          </a:solidFill>
        </p:spPr>
        <p:txBody>
          <a:bodyPr>
            <a:normAutofit fontScale="90000"/>
          </a:bodyPr>
          <a:lstStyle/>
          <a:p>
            <a:r>
              <a:rPr lang="en-GB" sz="2800" b="1" i="1" dirty="0" smtClean="0"/>
              <a:t>CONT</a:t>
            </a:r>
            <a:r>
              <a:rPr lang="en-GB" sz="2800" b="1" dirty="0" smtClean="0"/>
              <a:t> :ALIGNMENT </a:t>
            </a:r>
            <a:r>
              <a:rPr lang="en-GB" sz="2800" b="1" dirty="0"/>
              <a:t>OF SDGS WITH DEMOGRAPHIC DIVIDEND</a:t>
            </a:r>
            <a:endParaRPr lang="en-US" altLang="en-US" sz="2800" b="1" dirty="0">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07504" y="2043840"/>
            <a:ext cx="9007921" cy="3885473"/>
          </a:xfrm>
        </p:spPr>
        <p:txBody>
          <a:bodyPr>
            <a:noAutofit/>
          </a:bodyPr>
          <a:lstStyle/>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Goal 10: Reduce inequality within and among countries </a:t>
            </a:r>
          </a:p>
          <a:p>
            <a:pPr marL="171450" lvl="0" indent="-171450" defTabSz="685800">
              <a:lnSpc>
                <a:spcPct val="90000"/>
              </a:lnSpc>
              <a:spcBef>
                <a:spcPts val="750"/>
              </a:spcBef>
            </a:pPr>
            <a:r>
              <a:rPr lang="en-ZA" sz="2400" dirty="0">
                <a:solidFill>
                  <a:prstClr val="black"/>
                </a:solidFill>
                <a:latin typeface="Arial" panose="020B0604020202020204" pitchFamily="34" charset="0"/>
                <a:cs typeface="Arial" panose="020B0604020202020204" pitchFamily="34" charset="0"/>
              </a:rPr>
              <a:t>As a result, the number of children as a share of the population declines, while the number of older persons remains stable; thus, leading to a declining dependency ratio; • The working-age population, aged between 15 and 64 (and particularly the young working-age population, 15-24 years of age) grows faster than any other segment of the population; • Economic growth accelerates in response to the changing age structure of the population </a:t>
            </a:r>
          </a:p>
          <a:p>
            <a:pPr algn="ctr"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6</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844"/>
            <a:ext cx="4103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217" y="70580"/>
            <a:ext cx="869208" cy="800457"/>
          </a:xfrm>
          <a:prstGeom prst="rect">
            <a:avLst/>
          </a:prstGeom>
        </p:spPr>
      </p:pic>
      <p:pic>
        <p:nvPicPr>
          <p:cNvPr id="8" name="Picture 7" descr="UNFPA-Logo_Intro-page.gif                                      00059BBFMuschi                         ABA78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001" y="292429"/>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44647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401763"/>
            <a:ext cx="9144000" cy="938212"/>
          </a:xfrm>
          <a:solidFill>
            <a:srgbClr val="167409"/>
          </a:solidFill>
        </p:spPr>
        <p:txBody>
          <a:bodyPr>
            <a:noAutofit/>
          </a:bodyPr>
          <a:lstStyle/>
          <a:p>
            <a:r>
              <a:rPr lang="en-US" sz="2800" b="1" dirty="0" smtClean="0">
                <a:latin typeface="Arial" panose="020B0604020202020204" pitchFamily="34" charset="0"/>
                <a:cs typeface="Arial" panose="020B0604020202020204" pitchFamily="34" charset="0"/>
              </a:rPr>
              <a:t>WHY DEMOGRAPHICS MATTERS?</a:t>
            </a:r>
            <a:br>
              <a:rPr lang="en-US"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7</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94469"/>
            <a:ext cx="381642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791" y="85851"/>
            <a:ext cx="869208" cy="800457"/>
          </a:xfrm>
          <a:prstGeom prst="rect">
            <a:avLst/>
          </a:prstGeom>
        </p:spPr>
      </p:pic>
      <p:pic>
        <p:nvPicPr>
          <p:cNvPr id="12" name="Picture 1"/>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84584" y="2132856"/>
            <a:ext cx="11104345" cy="524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UNFPA-Logo_Intro-page.gif                                      00059BBFMuschi                         ABA781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461312"/>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46770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974726"/>
            <a:ext cx="9143999" cy="1365249"/>
          </a:xfrm>
          <a:solidFill>
            <a:srgbClr val="167409"/>
          </a:solidFill>
        </p:spPr>
        <p:txBody>
          <a:bodyPr>
            <a:normAutofit/>
          </a:bodyPr>
          <a:lstStyle/>
          <a:p>
            <a:r>
              <a:rPr lang="en-US" altLang="en-US" sz="2400" b="1" dirty="0" smtClean="0">
                <a:latin typeface="Arial" panose="020B0604020202020204" pitchFamily="34" charset="0"/>
                <a:cs typeface="Arial" panose="020B0604020202020204" pitchFamily="34" charset="0"/>
              </a:rPr>
              <a:t>KZN AGE-SEX STRUCTURE TRANSI</a:t>
            </a:r>
            <a:r>
              <a:rPr lang="en-US" altLang="en-US" sz="2800" b="1" dirty="0" smtClean="0"/>
              <a:t>TION</a:t>
            </a: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8</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2238"/>
            <a:ext cx="3600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2196" y="16374"/>
            <a:ext cx="869208" cy="800457"/>
          </a:xfrm>
          <a:prstGeom prst="rect">
            <a:avLst/>
          </a:prstGeom>
        </p:spPr>
      </p:pic>
      <p:graphicFrame>
        <p:nvGraphicFramePr>
          <p:cNvPr id="16" name="Chart 6"/>
          <p:cNvGraphicFramePr>
            <a:graphicFrameLocks/>
          </p:cNvGraphicFramePr>
          <p:nvPr>
            <p:extLst>
              <p:ext uri="{D42A27DB-BD31-4B8C-83A1-F6EECF244321}">
                <p14:modId xmlns:p14="http://schemas.microsoft.com/office/powerpoint/2010/main" val="61807826"/>
              </p:ext>
            </p:extLst>
          </p:nvPr>
        </p:nvGraphicFramePr>
        <p:xfrm>
          <a:off x="5346329" y="2386191"/>
          <a:ext cx="3775075" cy="2268538"/>
        </p:xfrm>
        <a:graphic>
          <a:graphicData uri="http://schemas.openxmlformats.org/presentationml/2006/ole">
            <mc:AlternateContent xmlns:mc="http://schemas.openxmlformats.org/markup-compatibility/2006">
              <mc:Choice xmlns:v="urn:schemas-microsoft-com:vml" Requires="v">
                <p:oleObj spid="_x0000_s1056" name="Chart" r:id="rId6" imgW="3779848" imgH="2274005" progId="Excel.Chart.8">
                  <p:embed/>
                </p:oleObj>
              </mc:Choice>
              <mc:Fallback>
                <p:oleObj name="Chart" r:id="rId6" imgW="3779848" imgH="2274005" progId="Excel.Chart.8">
                  <p:embed/>
                  <p:pic>
                    <p:nvPicPr>
                      <p:cNvPr id="13318" name="Char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6329" y="2386191"/>
                        <a:ext cx="3775075" cy="226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Chart 2"/>
          <p:cNvGraphicFramePr>
            <a:graphicFrameLocks noGrp="1"/>
          </p:cNvGraphicFramePr>
          <p:nvPr>
            <p:ph idx="1"/>
            <p:extLst>
              <p:ext uri="{D42A27DB-BD31-4B8C-83A1-F6EECF244321}">
                <p14:modId xmlns:p14="http://schemas.microsoft.com/office/powerpoint/2010/main" val="4034783863"/>
              </p:ext>
            </p:extLst>
          </p:nvPr>
        </p:nvGraphicFramePr>
        <p:xfrm>
          <a:off x="112728" y="2350088"/>
          <a:ext cx="3687763" cy="2627313"/>
        </p:xfrm>
        <a:graphic>
          <a:graphicData uri="http://schemas.openxmlformats.org/presentationml/2006/ole">
            <mc:AlternateContent xmlns:mc="http://schemas.openxmlformats.org/markup-compatibility/2006">
              <mc:Choice xmlns:v="urn:schemas-microsoft-com:vml" Requires="v">
                <p:oleObj spid="_x0000_s1057" name="Chart" r:id="rId8" imgW="3688400" imgH="2627604" progId="Excel.Chart.8">
                  <p:embed/>
                </p:oleObj>
              </mc:Choice>
              <mc:Fallback>
                <p:oleObj name="Chart" r:id="rId8" imgW="3688400" imgH="2627604" progId="Excel.Chart.8">
                  <p:embed/>
                  <p:pic>
                    <p:nvPicPr>
                      <p:cNvPr id="13315" name="Char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28" y="2350088"/>
                        <a:ext cx="3687763" cy="2627313"/>
                      </a:xfrm>
                      <a:prstGeom prst="rect">
                        <a:avLst/>
                      </a:prstGeom>
                      <a:noFill/>
                    </p:spPr>
                  </p:pic>
                </p:oleObj>
              </mc:Fallback>
            </mc:AlternateContent>
          </a:graphicData>
        </a:graphic>
      </p:graphicFrame>
      <p:sp>
        <p:nvSpPr>
          <p:cNvPr id="2" name="Rectangle 1"/>
          <p:cNvSpPr/>
          <p:nvPr/>
        </p:nvSpPr>
        <p:spPr>
          <a:xfrm>
            <a:off x="755576" y="2497870"/>
            <a:ext cx="792088" cy="369332"/>
          </a:xfrm>
          <a:prstGeom prst="rect">
            <a:avLst/>
          </a:prstGeom>
        </p:spPr>
        <p:txBody>
          <a:bodyPr wrap="square">
            <a:spAutoFit/>
          </a:bodyPr>
          <a:lstStyle/>
          <a:p>
            <a:pPr algn="ctr">
              <a:defRPr/>
            </a:pPr>
            <a:r>
              <a:rPr lang="en-US" dirty="0">
                <a:ln>
                  <a:solidFill>
                    <a:sysClr val="windowText" lastClr="000000"/>
                  </a:solidFill>
                </a:ln>
              </a:rPr>
              <a:t>1996</a:t>
            </a:r>
            <a:endParaRPr lang="en-ZA" dirty="0">
              <a:ln>
                <a:solidFill>
                  <a:sysClr val="windowText" lastClr="000000"/>
                </a:solidFill>
              </a:ln>
            </a:endParaRPr>
          </a:p>
        </p:txBody>
      </p:sp>
      <p:sp>
        <p:nvSpPr>
          <p:cNvPr id="3" name="Rectangle 2"/>
          <p:cNvSpPr/>
          <p:nvPr/>
        </p:nvSpPr>
        <p:spPr>
          <a:xfrm>
            <a:off x="5900457" y="3006119"/>
            <a:ext cx="652743" cy="369332"/>
          </a:xfrm>
          <a:prstGeom prst="rect">
            <a:avLst/>
          </a:prstGeom>
        </p:spPr>
        <p:txBody>
          <a:bodyPr wrap="none">
            <a:spAutoFit/>
          </a:bodyPr>
          <a:lstStyle/>
          <a:p>
            <a:pPr algn="ctr">
              <a:defRPr/>
            </a:pPr>
            <a:r>
              <a:rPr lang="en-US" dirty="0">
                <a:ln>
                  <a:solidFill>
                    <a:sysClr val="windowText" lastClr="000000"/>
                  </a:solidFill>
                </a:ln>
              </a:rPr>
              <a:t>2001</a:t>
            </a:r>
            <a:endParaRPr lang="en-ZA" dirty="0">
              <a:ln>
                <a:solidFill>
                  <a:sysClr val="windowText" lastClr="000000"/>
                </a:solidFill>
              </a:ln>
            </a:endParaRPr>
          </a:p>
        </p:txBody>
      </p:sp>
      <p:graphicFrame>
        <p:nvGraphicFramePr>
          <p:cNvPr id="19" name="Chart 5"/>
          <p:cNvGraphicFramePr>
            <a:graphicFrameLocks/>
          </p:cNvGraphicFramePr>
          <p:nvPr>
            <p:extLst>
              <p:ext uri="{D42A27DB-BD31-4B8C-83A1-F6EECF244321}">
                <p14:modId xmlns:p14="http://schemas.microsoft.com/office/powerpoint/2010/main" val="3276190026"/>
              </p:ext>
            </p:extLst>
          </p:nvPr>
        </p:nvGraphicFramePr>
        <p:xfrm>
          <a:off x="179512" y="4869160"/>
          <a:ext cx="3711575" cy="2292350"/>
        </p:xfrm>
        <a:graphic>
          <a:graphicData uri="http://schemas.openxmlformats.org/presentationml/2006/ole">
            <mc:AlternateContent xmlns:mc="http://schemas.openxmlformats.org/markup-compatibility/2006">
              <mc:Choice xmlns:v="urn:schemas-microsoft-com:vml" Requires="v">
                <p:oleObj spid="_x0000_s1058" name="Chart" r:id="rId10" imgW="3718882" imgH="2298391" progId="Excel.Chart.8">
                  <p:embed/>
                </p:oleObj>
              </mc:Choice>
              <mc:Fallback>
                <p:oleObj name="Chart" r:id="rId10" imgW="3718882" imgH="2298391" progId="Excel.Chart.8">
                  <p:embed/>
                  <p:pic>
                    <p:nvPicPr>
                      <p:cNvPr id="13317" name="Chart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4869160"/>
                        <a:ext cx="3711575" cy="229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Chart 4"/>
          <p:cNvGraphicFramePr>
            <a:graphicFrameLocks/>
          </p:cNvGraphicFramePr>
          <p:nvPr>
            <p:extLst>
              <p:ext uri="{D42A27DB-BD31-4B8C-83A1-F6EECF244321}">
                <p14:modId xmlns:p14="http://schemas.microsoft.com/office/powerpoint/2010/main" val="3475130319"/>
              </p:ext>
            </p:extLst>
          </p:nvPr>
        </p:nvGraphicFramePr>
        <p:xfrm>
          <a:off x="4610107" y="4581128"/>
          <a:ext cx="4062412" cy="2432050"/>
        </p:xfrm>
        <a:graphic>
          <a:graphicData uri="http://schemas.openxmlformats.org/presentationml/2006/ole">
            <mc:AlternateContent xmlns:mc="http://schemas.openxmlformats.org/markup-compatibility/2006">
              <mc:Choice xmlns:v="urn:schemas-microsoft-com:vml" Requires="v">
                <p:oleObj spid="_x0000_s1059" name="Chart" r:id="rId12" imgW="4066384" imgH="2438611" progId="Excel.Chart.8">
                  <p:embed/>
                </p:oleObj>
              </mc:Choice>
              <mc:Fallback>
                <p:oleObj name="Chart" r:id="rId12" imgW="4066384" imgH="2438611" progId="Excel.Chart.8">
                  <p:embed/>
                  <p:pic>
                    <p:nvPicPr>
                      <p:cNvPr id="13316" name="Chart 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0107" y="4581128"/>
                        <a:ext cx="4062412" cy="243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755576" y="5386274"/>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ysClr val="windowText" lastClr="000000"/>
                  </a:solidFill>
                </a:ln>
              </a:rPr>
              <a:t>2011</a:t>
            </a:r>
            <a:endParaRPr lang="en-ZA" dirty="0">
              <a:ln>
                <a:solidFill>
                  <a:sysClr val="windowText" lastClr="000000"/>
                </a:solidFill>
              </a:ln>
            </a:endParaRPr>
          </a:p>
        </p:txBody>
      </p:sp>
      <p:sp>
        <p:nvSpPr>
          <p:cNvPr id="4" name="Rectangle 3"/>
          <p:cNvSpPr/>
          <p:nvPr/>
        </p:nvSpPr>
        <p:spPr>
          <a:xfrm>
            <a:off x="5436096" y="5180101"/>
            <a:ext cx="652743" cy="369332"/>
          </a:xfrm>
          <a:prstGeom prst="rect">
            <a:avLst/>
          </a:prstGeom>
        </p:spPr>
        <p:txBody>
          <a:bodyPr wrap="none">
            <a:spAutoFit/>
          </a:bodyPr>
          <a:lstStyle/>
          <a:p>
            <a:pPr algn="ctr">
              <a:defRPr/>
            </a:pPr>
            <a:r>
              <a:rPr lang="en-US" dirty="0">
                <a:ln>
                  <a:solidFill>
                    <a:sysClr val="windowText" lastClr="000000"/>
                  </a:solidFill>
                </a:ln>
              </a:rPr>
              <a:t>2019</a:t>
            </a:r>
            <a:endParaRPr lang="en-ZA" dirty="0">
              <a:ln>
                <a:solidFill>
                  <a:sysClr val="windowText" lastClr="000000"/>
                </a:solidFill>
              </a:ln>
            </a:endParaRPr>
          </a:p>
        </p:txBody>
      </p:sp>
      <p:pic>
        <p:nvPicPr>
          <p:cNvPr id="23" name="Picture 22" descr="UNFPA-Logo_Intro-page.gif                                      00059BBFMuschi                         ABA7815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16102" y="236962"/>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400613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114115"/>
            <a:ext cx="9144000" cy="938212"/>
          </a:xfrm>
          <a:solidFill>
            <a:srgbClr val="167409"/>
          </a:solidFill>
        </p:spPr>
        <p:txBody>
          <a:bodyPr/>
          <a:lstStyle/>
          <a:p>
            <a:r>
              <a:rPr lang="en-US" altLang="en-US" sz="2800" b="1" dirty="0" smtClean="0">
                <a:latin typeface="Arial" panose="020B0604020202020204" pitchFamily="34" charset="0"/>
                <a:cs typeface="Arial" panose="020B0604020202020204" pitchFamily="34" charset="0"/>
              </a:rPr>
              <a:t>DISTRICT VARIATIONS IN AGE-SEX STRUCTURE</a:t>
            </a:r>
            <a:endParaRPr lang="en-US" altLang="en-US" sz="2800" b="1"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16413-0DAA-4341-9ED0-C174C1E60018}" type="slidenum">
              <a:rPr lang="en-GB" altLang="en-US" sz="1200" smtClean="0">
                <a:solidFill>
                  <a:srgbClr val="898989"/>
                </a:solidFill>
                <a:latin typeface="Times New Roman" panose="02020603050405020304" pitchFamily="18" charset="0"/>
              </a:rPr>
              <a:pPr>
                <a:spcBef>
                  <a:spcPct val="0"/>
                </a:spcBef>
                <a:buFontTx/>
                <a:buNone/>
              </a:pPr>
              <a:t>9</a:t>
            </a:fld>
            <a:endParaRPr lang="en-GB" altLang="en-US" sz="1200">
              <a:solidFill>
                <a:srgbClr val="898989"/>
              </a:solidFill>
              <a:latin typeface="Times New Roman" panose="02020603050405020304" pitchFamily="18" charset="0"/>
            </a:endParaRPr>
          </a:p>
        </p:txBody>
      </p:sp>
      <p:pic>
        <p:nvPicPr>
          <p:cNvPr id="5125" name="Picture 5"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29313"/>
            <a:ext cx="24939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93676"/>
            <a:ext cx="3600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21" y="23278"/>
            <a:ext cx="869208" cy="800457"/>
          </a:xfrm>
          <a:prstGeom prst="rect">
            <a:avLst/>
          </a:prstGeom>
        </p:spPr>
      </p:pic>
      <p:pic>
        <p:nvPicPr>
          <p:cNvPr id="1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2938463"/>
            <a:ext cx="529125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2996952"/>
            <a:ext cx="3600400" cy="335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286562" y="2493698"/>
            <a:ext cx="1944793" cy="530398"/>
          </a:xfrm>
          <a:prstGeom prst="rect">
            <a:avLst/>
          </a:prstGeom>
        </p:spPr>
      </p:pic>
      <p:sp>
        <p:nvSpPr>
          <p:cNvPr id="16" name="Rectangle 15"/>
          <p:cNvSpPr/>
          <p:nvPr/>
        </p:nvSpPr>
        <p:spPr>
          <a:xfrm>
            <a:off x="6052799" y="2181387"/>
            <a:ext cx="1934945" cy="499320"/>
          </a:xfrm>
          <a:prstGeom prst="rect">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Franklin Gothic Book"/>
                <a:ea typeface="+mn-ea"/>
                <a:cs typeface="+mn-cs"/>
              </a:rPr>
              <a:t>UMkhanyakude</a:t>
            </a:r>
            <a:endParaRPr kumimoji="0" lang="en-ZA" sz="1800" b="1" i="0" u="none" strike="noStrike" kern="0" cap="none" spc="0" normalizeH="0" baseline="0" noProof="0" dirty="0">
              <a:ln>
                <a:noFill/>
              </a:ln>
              <a:solidFill>
                <a:prstClr val="black"/>
              </a:solidFill>
              <a:effectLst/>
              <a:uLnTx/>
              <a:uFillTx/>
              <a:latin typeface="Franklin Gothic Book"/>
              <a:ea typeface="+mn-ea"/>
              <a:cs typeface="+mn-cs"/>
            </a:endParaRPr>
          </a:p>
        </p:txBody>
      </p:sp>
      <p:pic>
        <p:nvPicPr>
          <p:cNvPr id="17" name="Picture 16" descr="UNFPA-Logo_Intro-page.gif                                      00059BBFMuschi                         ABA7815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273552"/>
            <a:ext cx="2133600" cy="701174"/>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250213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1132</Words>
  <Application>Microsoft Office PowerPoint</Application>
  <PresentationFormat>On-screen Show (4:3)</PresentationFormat>
  <Paragraphs>144</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Black</vt:lpstr>
      <vt:lpstr>Calibri</vt:lpstr>
      <vt:lpstr>Franklin Gothic Book</vt:lpstr>
      <vt:lpstr>Times New Roman</vt:lpstr>
      <vt:lpstr>Verdana</vt:lpstr>
      <vt:lpstr>Wingdings</vt:lpstr>
      <vt:lpstr>Office Theme</vt:lpstr>
      <vt:lpstr>Chart</vt:lpstr>
      <vt:lpstr>PowerPoint Presentation</vt:lpstr>
      <vt:lpstr>PowerPoint Presentation</vt:lpstr>
      <vt:lpstr>STRUCTURE OF PRESENTATION</vt:lpstr>
      <vt:lpstr>PURPOSE OF THE PRESENTATION</vt:lpstr>
      <vt:lpstr>ALIGNMENT OF SDGS WITH DEMOGRAPHIC DIVIDEND</vt:lpstr>
      <vt:lpstr>CONT :ALIGNMENT OF SDGS WITH DEMOGRAPHIC DIVIDEND</vt:lpstr>
      <vt:lpstr>WHY DEMOGRAPHICS MATTERS? </vt:lpstr>
      <vt:lpstr>KZN AGE-SEX STRUCTURE TRANSITION </vt:lpstr>
      <vt:lpstr>DISTRICT VARIATIONS IN AGE-SEX STRUCTURE</vt:lpstr>
      <vt:lpstr>TDEMOGRAPHI DIVIDEND BENEFITS OF VIOLENCE</vt:lpstr>
      <vt:lpstr>DEMOGRAPHIC DIVIDEND AN INTEGRATED APPROACH </vt:lpstr>
      <vt:lpstr>PROJECT ON MAINSTREAMING DD INTO  KZN IDPS</vt:lpstr>
      <vt:lpstr>KZN IDPS &amp; DDM PROJECT STAKEHOLDERS</vt:lpstr>
      <vt:lpstr>CHALLENGES OF THE PROJECT</vt:lpstr>
      <vt:lpstr>FINDINGS </vt:lpstr>
      <vt:lpstr>FINDINGS </vt:lpstr>
      <vt:lpstr>SUCCESSES OF THE PROJECT  </vt:lpstr>
      <vt:lpstr>RECOMMENDATIONS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BACK SUMMIT ON 22ND INTERNATIONAL HIV AND AIDS CONFERENCE HELD IN AMSTERDAM,NETHERLANDS</dc:title>
  <dc:creator>user</dc:creator>
  <cp:lastModifiedBy>Nolwazi Dlamini</cp:lastModifiedBy>
  <cp:revision>141</cp:revision>
  <cp:lastPrinted>2021-07-21T05:43:53Z</cp:lastPrinted>
  <dcterms:created xsi:type="dcterms:W3CDTF">2019-04-10T15:36:37Z</dcterms:created>
  <dcterms:modified xsi:type="dcterms:W3CDTF">2021-10-12T18:06:21Z</dcterms:modified>
</cp:coreProperties>
</file>