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CB"/>
          </a:solidFill>
        </a:fill>
      </a:tcStyle>
    </a:wholeTbl>
    <a:band2H>
      <a:tcTxStyle b="def" i="def"/>
      <a:tcStyle>
        <a:tcBdr/>
        <a:fill>
          <a:solidFill>
            <a:srgbClr val="E6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CA"/>
          </a:solidFill>
        </a:fill>
      </a:tcStyle>
    </a:wholeTbl>
    <a:band2H>
      <a:tcTxStyle b="def" i="def"/>
      <a:tcStyle>
        <a:tcBdr/>
        <a:fill>
          <a:solidFill>
            <a:srgbClr val="FFFF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6" name="Shape 4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0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1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4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1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6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9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8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9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1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2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8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3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7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3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28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7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8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9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0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0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1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8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2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1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2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3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4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0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3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6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3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7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7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7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9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9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5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3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0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0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9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4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7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traight Connector 6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Straight Connector 5"/>
          <p:cNvSpPr/>
          <p:nvPr/>
        </p:nvSpPr>
        <p:spPr>
          <a:xfrm>
            <a:off x="3352800" y="2667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Straight Connector 7"/>
          <p:cNvSpPr/>
          <p:nvPr/>
        </p:nvSpPr>
        <p:spPr>
          <a:xfrm>
            <a:off x="3352800" y="4191000"/>
            <a:ext cx="8534401" cy="1589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3352800" y="2852738"/>
            <a:ext cx="8534400" cy="12239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9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l="0" t="0" r="2692" b="1624"/>
          <a:stretch>
            <a:fillRect/>
          </a:stretch>
        </p:blipFill>
        <p:spPr>
          <a:xfrm>
            <a:off x="304821" y="1233154"/>
            <a:ext cx="2091580" cy="140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rcRect l="2929" t="0" r="646" b="1432"/>
          <a:stretch>
            <a:fillRect/>
          </a:stretch>
        </p:blipFill>
        <p:spPr>
          <a:xfrm flipH="1">
            <a:off x="304800" y="2803544"/>
            <a:ext cx="2091601" cy="1412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11562" t="2" r="19645" b="30328"/>
          <a:stretch>
            <a:fillRect/>
          </a:stretch>
        </p:blipFill>
        <p:spPr>
          <a:xfrm>
            <a:off x="304800" y="4376404"/>
            <a:ext cx="2091601" cy="141220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2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ext Placeholder 13"/>
          <p:cNvSpPr/>
          <p:nvPr>
            <p:ph type="body" sz="quarter" idx="13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Rectangle 7"/>
          <p:cNvSpPr/>
          <p:nvPr/>
        </p:nvSpPr>
        <p:spPr>
          <a:xfrm>
            <a:off x="0" y="0"/>
            <a:ext cx="12192000" cy="598370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Title Text"/>
          <p:cNvSpPr txBox="1"/>
          <p:nvPr>
            <p:ph type="title"/>
          </p:nvPr>
        </p:nvSpPr>
        <p:spPr>
          <a:xfrm>
            <a:off x="344786" y="2465484"/>
            <a:ext cx="11407825" cy="10527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76" y="6080006"/>
            <a:ext cx="1956363" cy="6330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14"/>
          <p:cNvSpPr/>
          <p:nvPr/>
        </p:nvSpPr>
        <p:spPr>
          <a:xfrm>
            <a:off x="-1" y="5949279"/>
            <a:ext cx="12192002" cy="1589"/>
          </a:xfrm>
          <a:prstGeom prst="line">
            <a:avLst/>
          </a:prstGeom>
          <a:ln>
            <a:solidFill>
              <a:srgbClr val="BFBFB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0" t="3091" r="0" b="2606"/>
          <a:stretch>
            <a:fillRect/>
          </a:stretch>
        </p:blipFill>
        <p:spPr>
          <a:xfrm>
            <a:off x="10760475" y="6080006"/>
            <a:ext cx="1015521" cy="6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344786" y="0"/>
            <a:ext cx="11407825" cy="10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44389" y="1277840"/>
            <a:ext cx="11512650" cy="4599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933376" y="6609695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82562" marR="0" indent="-18256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55600" marR="0" indent="-17303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39750" marR="0" indent="-1841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808037" marR="0" indent="-18256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981075" marR="0" indent="-17303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446020" marR="0" indent="-16002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03220" marR="0" indent="-16002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360420" marR="0" indent="-16002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17620" marR="0" indent="-16002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 Placeholder 4"/>
          <p:cNvSpPr txBox="1"/>
          <p:nvPr>
            <p:ph type="body" sz="quarter" idx="1"/>
          </p:nvPr>
        </p:nvSpPr>
        <p:spPr>
          <a:xfrm>
            <a:off x="3287688" y="2853109"/>
            <a:ext cx="8534401" cy="1223963"/>
          </a:xfrm>
          <a:prstGeom prst="rect">
            <a:avLst/>
          </a:prstGeom>
        </p:spPr>
        <p:txBody>
          <a:bodyPr/>
          <a:lstStyle/>
          <a:p>
            <a:pPr algn="ctr">
              <a:defRPr b="1"/>
            </a:pPr>
            <a:r>
              <a:t>SEXUAL AND REPRODUCTIVE HEALTH AND RIGHTS </a:t>
            </a:r>
          </a:p>
          <a:p>
            <a:pPr algn="ctr">
              <a:defRPr b="1"/>
            </a:pPr>
            <a:r>
              <a:t>PROGRAM</a:t>
            </a:r>
          </a:p>
        </p:txBody>
      </p:sp>
      <p:sp>
        <p:nvSpPr>
          <p:cNvPr id="419" name="Title 1"/>
          <p:cNvSpPr txBox="1"/>
          <p:nvPr/>
        </p:nvSpPr>
        <p:spPr>
          <a:xfrm>
            <a:off x="883919" y="290284"/>
            <a:ext cx="10424162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National Department of Health</a:t>
            </a:r>
          </a:p>
        </p:txBody>
      </p:sp>
      <p:sp>
        <p:nvSpPr>
          <p:cNvPr id="420" name="Text Placeholder 4"/>
          <p:cNvSpPr txBox="1"/>
          <p:nvPr/>
        </p:nvSpPr>
        <p:spPr>
          <a:xfrm>
            <a:off x="2829937" y="3567372"/>
            <a:ext cx="8442961" cy="2459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spcBef>
                <a:spcPts val="500"/>
              </a:spcBef>
              <a:defRPr b="1" sz="2400"/>
            </a:pPr>
          </a:p>
          <a:p>
            <a:pPr algn="ctr">
              <a:spcBef>
                <a:spcPts val="500"/>
              </a:spcBef>
              <a:defRPr b="1" sz="2400"/>
            </a:pPr>
          </a:p>
          <a:p>
            <a:pPr algn="ctr">
              <a:spcBef>
                <a:spcPts val="500"/>
              </a:spcBef>
              <a:defRPr b="1" sz="2400"/>
            </a:pPr>
            <a:r>
              <a:t>Presenter:</a:t>
            </a:r>
          </a:p>
          <a:p>
            <a:pPr algn="ctr">
              <a:spcBef>
                <a:spcPts val="500"/>
              </a:spcBef>
              <a:defRPr b="1" sz="2400"/>
            </a:pPr>
            <a:r>
              <a:t>MS THEMBI ZULU</a:t>
            </a:r>
          </a:p>
          <a:p>
            <a:pPr algn="ctr">
              <a:spcBef>
                <a:spcPts val="400"/>
              </a:spcBef>
              <a:defRPr b="1" sz="2000"/>
            </a:pPr>
            <a:r>
              <a:t>Deputy Director : Women, Sexual and Reproductive Health</a:t>
            </a:r>
            <a:endParaRPr sz="2400"/>
          </a:p>
          <a:p>
            <a:pPr algn="ctr">
              <a:spcBef>
                <a:spcPts val="400"/>
              </a:spcBef>
              <a:defRPr b="1" sz="2000"/>
            </a:pPr>
            <a:r>
              <a:t>National  Department   of Health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Title 1"/>
          <p:cNvSpPr txBox="1"/>
          <p:nvPr>
            <p:ph type="title"/>
          </p:nvPr>
        </p:nvSpPr>
        <p:spPr>
          <a:xfrm>
            <a:off x="343312" y="116632"/>
            <a:ext cx="11409299" cy="774038"/>
          </a:xfrm>
          <a:prstGeom prst="rect">
            <a:avLst/>
          </a:prstGeom>
        </p:spPr>
        <p:txBody>
          <a:bodyPr/>
          <a:lstStyle>
            <a:lvl1pPr>
              <a:defRPr b="1" sz="2400"/>
            </a:lvl1pPr>
          </a:lstStyle>
          <a:p>
            <a:pPr/>
            <a:r>
              <a:t>                                Key Issues that affect women</a:t>
            </a:r>
          </a:p>
        </p:txBody>
      </p:sp>
      <p:sp>
        <p:nvSpPr>
          <p:cNvPr id="424" name="Text Placeholder 2"/>
          <p:cNvSpPr txBox="1"/>
          <p:nvPr>
            <p:ph type="body" sz="quarter" idx="1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None/>
              <a:defRPr sz="1000">
                <a:solidFill>
                  <a:srgbClr val="808080"/>
                </a:solidFill>
              </a:defRPr>
            </a:pPr>
          </a:p>
        </p:txBody>
      </p:sp>
      <p:sp>
        <p:nvSpPr>
          <p:cNvPr id="425" name="Rectangle 15"/>
          <p:cNvSpPr/>
          <p:nvPr/>
        </p:nvSpPr>
        <p:spPr>
          <a:xfrm>
            <a:off x="1561657" y="2444176"/>
            <a:ext cx="1828801" cy="1650152"/>
          </a:xfrm>
          <a:prstGeom prst="rect">
            <a:avLst/>
          </a:prstGeom>
          <a:solidFill>
            <a:srgbClr val="531A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26" name="Rectangle 16"/>
          <p:cNvSpPr/>
          <p:nvPr/>
        </p:nvSpPr>
        <p:spPr>
          <a:xfrm>
            <a:off x="3366449" y="2436702"/>
            <a:ext cx="1828801" cy="1618203"/>
          </a:xfrm>
          <a:prstGeom prst="rect">
            <a:avLst/>
          </a:prstGeom>
          <a:solidFill>
            <a:srgbClr val="FBAC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27" name="Rectangle 17"/>
          <p:cNvSpPr/>
          <p:nvPr/>
        </p:nvSpPr>
        <p:spPr>
          <a:xfrm>
            <a:off x="5195765" y="2414501"/>
            <a:ext cx="1828801" cy="1618203"/>
          </a:xfrm>
          <a:prstGeom prst="rect">
            <a:avLst/>
          </a:prstGeom>
          <a:solidFill>
            <a:srgbClr val="825B3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28" name="Rectangle 18"/>
          <p:cNvSpPr/>
          <p:nvPr/>
        </p:nvSpPr>
        <p:spPr>
          <a:xfrm>
            <a:off x="8756639" y="2389134"/>
            <a:ext cx="1828801" cy="1618203"/>
          </a:xfrm>
          <a:prstGeom prst="rect">
            <a:avLst/>
          </a:prstGeom>
          <a:solidFill>
            <a:srgbClr val="531A1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29" name="Rectangle 21"/>
          <p:cNvSpPr/>
          <p:nvPr/>
        </p:nvSpPr>
        <p:spPr>
          <a:xfrm>
            <a:off x="1555634" y="4093747"/>
            <a:ext cx="1870531" cy="1618203"/>
          </a:xfrm>
          <a:prstGeom prst="rect">
            <a:avLst/>
          </a:prstGeom>
          <a:solidFill>
            <a:srgbClr val="D8A85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30" name="Rectangle 28"/>
          <p:cNvSpPr/>
          <p:nvPr/>
        </p:nvSpPr>
        <p:spPr>
          <a:xfrm>
            <a:off x="3383991" y="4043820"/>
            <a:ext cx="1828801" cy="1618204"/>
          </a:xfrm>
          <a:prstGeom prst="rect">
            <a:avLst/>
          </a:prstGeom>
          <a:solidFill>
            <a:srgbClr val="1C4A0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31" name="Rectangle 29"/>
          <p:cNvSpPr/>
          <p:nvPr/>
        </p:nvSpPr>
        <p:spPr>
          <a:xfrm>
            <a:off x="5212348" y="4024676"/>
            <a:ext cx="1828801" cy="1618203"/>
          </a:xfrm>
          <a:prstGeom prst="rect">
            <a:avLst/>
          </a:prstGeom>
          <a:solidFill>
            <a:srgbClr val="F967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32" name="Rectangle 30"/>
          <p:cNvSpPr/>
          <p:nvPr/>
        </p:nvSpPr>
        <p:spPr>
          <a:xfrm>
            <a:off x="6929401" y="4024676"/>
            <a:ext cx="1828801" cy="1618203"/>
          </a:xfrm>
          <a:prstGeom prst="rect">
            <a:avLst/>
          </a:prstGeom>
          <a:solidFill>
            <a:srgbClr val="D8A85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33" name="Rectangle 31"/>
          <p:cNvSpPr/>
          <p:nvPr/>
        </p:nvSpPr>
        <p:spPr>
          <a:xfrm>
            <a:off x="8774548" y="4024676"/>
            <a:ext cx="1828801" cy="161820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34" name="Content Placeholder 3"/>
          <p:cNvSpPr txBox="1"/>
          <p:nvPr/>
        </p:nvSpPr>
        <p:spPr>
          <a:xfrm>
            <a:off x="1626012" y="4432075"/>
            <a:ext cx="1760220" cy="61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60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Unwanted Pregnancy</a:t>
            </a:r>
          </a:p>
        </p:txBody>
      </p:sp>
      <p:sp>
        <p:nvSpPr>
          <p:cNvPr id="435" name="Content Placeholder 3"/>
          <p:cNvSpPr txBox="1"/>
          <p:nvPr/>
        </p:nvSpPr>
        <p:spPr>
          <a:xfrm>
            <a:off x="3405459" y="2988720"/>
            <a:ext cx="1760221" cy="61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Access to contraceptives</a:t>
            </a:r>
          </a:p>
        </p:txBody>
      </p:sp>
      <p:sp>
        <p:nvSpPr>
          <p:cNvPr id="436" name="Content Placeholder 3"/>
          <p:cNvSpPr txBox="1"/>
          <p:nvPr/>
        </p:nvSpPr>
        <p:spPr>
          <a:xfrm>
            <a:off x="5193320" y="2666557"/>
            <a:ext cx="1760220" cy="61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Unsafe abortions</a:t>
            </a:r>
          </a:p>
        </p:txBody>
      </p:sp>
      <p:sp>
        <p:nvSpPr>
          <p:cNvPr id="437" name="Content Placeholder 3"/>
          <p:cNvSpPr txBox="1"/>
          <p:nvPr/>
        </p:nvSpPr>
        <p:spPr>
          <a:xfrm>
            <a:off x="5225599" y="4136437"/>
            <a:ext cx="1760220" cy="1178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Violence, </a:t>
            </a:r>
            <a:br/>
            <a:r>
              <a:t>including gender-based violence</a:t>
            </a:r>
          </a:p>
        </p:txBody>
      </p:sp>
      <p:sp>
        <p:nvSpPr>
          <p:cNvPr id="438" name="Content Placeholder 3"/>
          <p:cNvSpPr txBox="1"/>
          <p:nvPr/>
        </p:nvSpPr>
        <p:spPr>
          <a:xfrm>
            <a:off x="7022119" y="4275282"/>
            <a:ext cx="1760220" cy="61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HIV and </a:t>
            </a:r>
            <a:br/>
            <a:r>
              <a:t>AIDS</a:t>
            </a:r>
          </a:p>
        </p:txBody>
      </p:sp>
      <p:sp>
        <p:nvSpPr>
          <p:cNvPr id="439" name="Content Placeholder 3"/>
          <p:cNvSpPr txBox="1"/>
          <p:nvPr/>
        </p:nvSpPr>
        <p:spPr>
          <a:xfrm>
            <a:off x="8813502" y="2557879"/>
            <a:ext cx="1737648" cy="1558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Sexually Transmitted Infections (STIs)</a:t>
            </a:r>
          </a:p>
        </p:txBody>
      </p:sp>
      <p:sp>
        <p:nvSpPr>
          <p:cNvPr id="440" name="Content Placeholder 3"/>
          <p:cNvSpPr txBox="1"/>
          <p:nvPr/>
        </p:nvSpPr>
        <p:spPr>
          <a:xfrm>
            <a:off x="8896062" y="3987675"/>
            <a:ext cx="1715076" cy="1178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lvl="1" indent="5954" algn="ctr">
              <a:lnSpc>
                <a:spcPts val="22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Sexual Orientation </a:t>
            </a:r>
            <a:br/>
            <a:r>
              <a:t>and Gender Identity</a:t>
            </a:r>
          </a:p>
        </p:txBody>
      </p:sp>
      <p:sp>
        <p:nvSpPr>
          <p:cNvPr id="441" name="Rectangle 41"/>
          <p:cNvSpPr/>
          <p:nvPr/>
        </p:nvSpPr>
        <p:spPr>
          <a:xfrm>
            <a:off x="6916795" y="2416943"/>
            <a:ext cx="1828801" cy="1618203"/>
          </a:xfrm>
          <a:prstGeom prst="rect">
            <a:avLst/>
          </a:prstGeom>
          <a:solidFill>
            <a:srgbClr val="F967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</a:p>
        </p:txBody>
      </p:sp>
      <p:sp>
        <p:nvSpPr>
          <p:cNvPr id="442" name="TextBox 42"/>
          <p:cNvSpPr txBox="1"/>
          <p:nvPr/>
        </p:nvSpPr>
        <p:spPr>
          <a:xfrm>
            <a:off x="7941920" y="6205313"/>
            <a:ext cx="340609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8</a:t>
            </a:r>
          </a:p>
        </p:txBody>
      </p:sp>
      <p:pic>
        <p:nvPicPr>
          <p:cNvPr id="443" name="Picture 43" descr="Picture 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6268049"/>
            <a:ext cx="1512168" cy="589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Title 1"/>
          <p:cNvSpPr txBox="1"/>
          <p:nvPr>
            <p:ph type="title"/>
          </p:nvPr>
        </p:nvSpPr>
        <p:spPr>
          <a:xfrm>
            <a:off x="343312" y="116632"/>
            <a:ext cx="11409299" cy="774038"/>
          </a:xfrm>
          <a:prstGeom prst="rect">
            <a:avLst/>
          </a:prstGeom>
        </p:spPr>
        <p:txBody>
          <a:bodyPr/>
          <a:lstStyle>
            <a:lvl1pPr>
              <a:defRPr b="1" sz="2400"/>
            </a:lvl1pPr>
          </a:lstStyle>
          <a:p>
            <a:pPr/>
            <a:r>
              <a:t>Policy and guidelines dissemination workshop held in December 2020 to orientate all provinces on the new SRHR policy and updated guidelines </a:t>
            </a:r>
          </a:p>
        </p:txBody>
      </p:sp>
      <p:graphicFrame>
        <p:nvGraphicFramePr>
          <p:cNvPr id="447" name="Table 4"/>
          <p:cNvGraphicFramePr/>
          <p:nvPr/>
        </p:nvGraphicFramePr>
        <p:xfrm>
          <a:off x="344785" y="1156407"/>
          <a:ext cx="11407827" cy="457684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977226"/>
                <a:gridCol w="3586295"/>
                <a:gridCol w="2844304"/>
              </a:tblGrid>
              <a:tr h="4067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pc="75" sz="1600">
                          <a:solidFill>
                            <a:srgbClr val="FFFFFF"/>
                          </a:solidFill>
                        </a:rPr>
                        <a:t>Document</a:t>
                      </a:r>
                    </a:p>
                  </a:txBody>
                  <a:tcPr marL="36000" marR="36000" marT="36000" marB="36000" anchor="ctr" anchorCtr="0" horzOverflow="overflow">
                    <a:lnB w="12700">
                      <a:solidFill>
                        <a:srgbClr val="0070C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pc="75" sz="1600"/>
                      </a:pPr>
                    </a:p>
                  </a:txBody>
                  <a:tcPr marL="36000" marR="36000" marT="36000" marB="36000" anchor="ctr" anchorCtr="0" horzOverflow="overflow">
                    <a:lnB w="12700">
                      <a:solidFill>
                        <a:srgbClr val="0070C0"/>
                      </a:solidFill>
                    </a:lnB>
                  </a:tcPr>
                </a:tc>
                <a:tc hMerge="1">
                  <a:tcPr/>
                </a:tc>
              </a:tr>
              <a:tr h="5735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Integrated SRH&amp;R Policy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(NEW) 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rgbClr val="0070C0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228600" indent="-228600" algn="l">
                        <a:buSzPct val="100000"/>
                        <a:buFont typeface="Arial"/>
                        <a:buChar char="•"/>
                        <a:defRPr sz="1400"/>
                      </a:pP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rgbClr val="0070C0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228600" indent="-228600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400"/>
                      </a:pP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rgbClr val="0070C0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</a:tr>
              <a:tr h="60219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Guideline for Implementation of Termination of Pregnancy Services</a:t>
                      </a:r>
                      <a:r>
                        <a:rPr b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(NEW) 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58434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Contraception Clinical Guideline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(UPDATED)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5735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Guideline for Safe Conception and Infertility 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(NEW)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5735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Clinical Guideline for Breast Cancer Control &amp; Management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(NEW)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57359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Clinical Guideline for Cervical Cancer Control &amp; Management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(NEW)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689147">
                <a:tc>
                  <a:txBody>
                    <a:bodyPr/>
                    <a:lstStyle/>
                    <a:p>
                      <a:pPr lvl="1" indent="0" algn="l">
                        <a:lnSpc>
                          <a:spcPct val="90000"/>
                        </a:lnSpc>
                        <a:spcBef>
                          <a:spcPts val="3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t>National Guideline on Management of Post-Exposure Prophylaxis (PEP) in Occupational and Non-Occupational Exposures </a:t>
                      </a:r>
                      <a:r>
                        <a:rPr>
                          <a:solidFill>
                            <a:schemeClr val="accent1"/>
                          </a:solidFill>
                        </a:rPr>
                        <a:t>(UPDATED) </a:t>
                      </a:r>
                    </a:p>
                  </a:txBody>
                  <a:tcPr marL="36000" marR="36000" marT="36000" marB="36000" anchor="t" anchorCtr="0" horzOverflow="overflow"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grpSp>
        <p:nvGrpSpPr>
          <p:cNvPr id="450" name="Oval 22"/>
          <p:cNvGrpSpPr/>
          <p:nvPr/>
        </p:nvGrpSpPr>
        <p:grpSpPr>
          <a:xfrm>
            <a:off x="127311" y="2106129"/>
            <a:ext cx="216001" cy="216000"/>
            <a:chOff x="0" y="0"/>
            <a:chExt cx="215999" cy="215999"/>
          </a:xfrm>
        </p:grpSpPr>
        <p:sp>
          <p:nvSpPr>
            <p:cNvPr id="448" name="Circle"/>
            <p:cNvSpPr/>
            <p:nvPr/>
          </p:nvSpPr>
          <p:spPr>
            <a:xfrm>
              <a:off x="0" y="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49" name="1"/>
            <p:cNvSpPr txBox="1"/>
            <p:nvPr/>
          </p:nvSpPr>
          <p:spPr>
            <a:xfrm>
              <a:off x="31631" y="40866"/>
              <a:ext cx="152738" cy="13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453" name="Oval 23"/>
          <p:cNvGrpSpPr/>
          <p:nvPr/>
        </p:nvGrpSpPr>
        <p:grpSpPr>
          <a:xfrm>
            <a:off x="127311" y="2587867"/>
            <a:ext cx="216001" cy="216001"/>
            <a:chOff x="0" y="0"/>
            <a:chExt cx="215999" cy="215999"/>
          </a:xfrm>
        </p:grpSpPr>
        <p:sp>
          <p:nvSpPr>
            <p:cNvPr id="451" name="Circle"/>
            <p:cNvSpPr/>
            <p:nvPr/>
          </p:nvSpPr>
          <p:spPr>
            <a:xfrm>
              <a:off x="0" y="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52" name="2"/>
            <p:cNvSpPr txBox="1"/>
            <p:nvPr/>
          </p:nvSpPr>
          <p:spPr>
            <a:xfrm>
              <a:off x="31631" y="40866"/>
              <a:ext cx="152738" cy="13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456" name="Oval 24"/>
          <p:cNvGrpSpPr/>
          <p:nvPr/>
        </p:nvGrpSpPr>
        <p:grpSpPr>
          <a:xfrm>
            <a:off x="127311" y="3091923"/>
            <a:ext cx="216001" cy="216001"/>
            <a:chOff x="0" y="0"/>
            <a:chExt cx="215999" cy="215999"/>
          </a:xfrm>
        </p:grpSpPr>
        <p:sp>
          <p:nvSpPr>
            <p:cNvPr id="454" name="Circle"/>
            <p:cNvSpPr/>
            <p:nvPr/>
          </p:nvSpPr>
          <p:spPr>
            <a:xfrm>
              <a:off x="0" y="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55" name="3"/>
            <p:cNvSpPr txBox="1"/>
            <p:nvPr/>
          </p:nvSpPr>
          <p:spPr>
            <a:xfrm>
              <a:off x="31631" y="40866"/>
              <a:ext cx="152738" cy="13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459" name="Oval 25"/>
          <p:cNvGrpSpPr/>
          <p:nvPr/>
        </p:nvGrpSpPr>
        <p:grpSpPr>
          <a:xfrm>
            <a:off x="127311" y="3645048"/>
            <a:ext cx="216001" cy="216001"/>
            <a:chOff x="0" y="0"/>
            <a:chExt cx="215999" cy="215999"/>
          </a:xfrm>
        </p:grpSpPr>
        <p:sp>
          <p:nvSpPr>
            <p:cNvPr id="457" name="Circle"/>
            <p:cNvSpPr/>
            <p:nvPr/>
          </p:nvSpPr>
          <p:spPr>
            <a:xfrm>
              <a:off x="0" y="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58" name="4a"/>
            <p:cNvSpPr txBox="1"/>
            <p:nvPr/>
          </p:nvSpPr>
          <p:spPr>
            <a:xfrm>
              <a:off x="31631" y="40866"/>
              <a:ext cx="152738" cy="13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4a</a:t>
              </a:r>
            </a:p>
          </p:txBody>
        </p:sp>
      </p:grpSp>
      <p:grpSp>
        <p:nvGrpSpPr>
          <p:cNvPr id="462" name="Oval 26"/>
          <p:cNvGrpSpPr/>
          <p:nvPr/>
        </p:nvGrpSpPr>
        <p:grpSpPr>
          <a:xfrm>
            <a:off x="127311" y="4149104"/>
            <a:ext cx="216001" cy="216001"/>
            <a:chOff x="0" y="0"/>
            <a:chExt cx="215999" cy="215999"/>
          </a:xfrm>
        </p:grpSpPr>
        <p:sp>
          <p:nvSpPr>
            <p:cNvPr id="460" name="Circle"/>
            <p:cNvSpPr/>
            <p:nvPr/>
          </p:nvSpPr>
          <p:spPr>
            <a:xfrm>
              <a:off x="0" y="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61" name="4b"/>
            <p:cNvSpPr txBox="1"/>
            <p:nvPr/>
          </p:nvSpPr>
          <p:spPr>
            <a:xfrm>
              <a:off x="31631" y="40866"/>
              <a:ext cx="152738" cy="13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4b</a:t>
              </a:r>
            </a:p>
          </p:txBody>
        </p:sp>
      </p:grpSp>
      <p:grpSp>
        <p:nvGrpSpPr>
          <p:cNvPr id="465" name="Oval 27"/>
          <p:cNvGrpSpPr/>
          <p:nvPr/>
        </p:nvGrpSpPr>
        <p:grpSpPr>
          <a:xfrm>
            <a:off x="127311" y="4653160"/>
            <a:ext cx="216001" cy="216001"/>
            <a:chOff x="0" y="0"/>
            <a:chExt cx="215999" cy="215999"/>
          </a:xfrm>
        </p:grpSpPr>
        <p:sp>
          <p:nvSpPr>
            <p:cNvPr id="463" name="Circle"/>
            <p:cNvSpPr/>
            <p:nvPr/>
          </p:nvSpPr>
          <p:spPr>
            <a:xfrm>
              <a:off x="0" y="0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464" name="5"/>
            <p:cNvSpPr txBox="1"/>
            <p:nvPr/>
          </p:nvSpPr>
          <p:spPr>
            <a:xfrm>
              <a:off x="31631" y="40866"/>
              <a:ext cx="152738" cy="13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1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466" name="Text Placeholder 2"/>
          <p:cNvSpPr txBox="1"/>
          <p:nvPr>
            <p:ph type="body" sz="quarter" idx="1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None/>
              <a:defRPr sz="1000">
                <a:solidFill>
                  <a:srgbClr val="808080"/>
                </a:solidFill>
              </a:defRPr>
            </a:pPr>
          </a:p>
        </p:txBody>
      </p:sp>
      <p:pic>
        <p:nvPicPr>
          <p:cNvPr id="467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2144" y="1521957"/>
            <a:ext cx="2592288" cy="3571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0" name="Title 1"/>
          <p:cNvSpPr txBox="1"/>
          <p:nvPr>
            <p:ph type="title"/>
          </p:nvPr>
        </p:nvSpPr>
        <p:spPr>
          <a:xfrm>
            <a:off x="344787" y="-1"/>
            <a:ext cx="11407824" cy="1052738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Launch of CPD accredited SRHR course on the Knowledge hub/orientation workshop done  </a:t>
            </a:r>
          </a:p>
        </p:txBody>
      </p:sp>
      <p:grpSp>
        <p:nvGrpSpPr>
          <p:cNvPr id="473" name="Rectangle 11"/>
          <p:cNvGrpSpPr/>
          <p:nvPr/>
        </p:nvGrpSpPr>
        <p:grpSpPr>
          <a:xfrm>
            <a:off x="119336" y="1161501"/>
            <a:ext cx="3654068" cy="791021"/>
            <a:chOff x="0" y="0"/>
            <a:chExt cx="3654066" cy="791019"/>
          </a:xfrm>
        </p:grpSpPr>
        <p:sp>
          <p:nvSpPr>
            <p:cNvPr id="471" name="Rectangle"/>
            <p:cNvSpPr/>
            <p:nvPr/>
          </p:nvSpPr>
          <p:spPr>
            <a:xfrm>
              <a:off x="0" y="0"/>
              <a:ext cx="3654067" cy="749849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72" name="MODULE 1…"/>
            <p:cNvSpPr txBox="1"/>
            <p:nvPr/>
          </p:nvSpPr>
          <p:spPr>
            <a:xfrm>
              <a:off x="45719" y="0"/>
              <a:ext cx="3562628" cy="79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1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2" invalidUrl="" action="ppaction://hlinksldjump" tgtFrame="" tooltip="" history="1" highlightClick="0" endSnd="0"/>
                </a:rPr>
                <a:t>The SRHR policy framework and cross-cutting areas</a:t>
              </a:r>
            </a:p>
          </p:txBody>
        </p:sp>
      </p:grpSp>
      <p:grpSp>
        <p:nvGrpSpPr>
          <p:cNvPr id="476" name="Rectangle 13"/>
          <p:cNvGrpSpPr/>
          <p:nvPr/>
        </p:nvGrpSpPr>
        <p:grpSpPr>
          <a:xfrm>
            <a:off x="150277" y="4907988"/>
            <a:ext cx="3683150" cy="967372"/>
            <a:chOff x="0" y="0"/>
            <a:chExt cx="3683148" cy="967370"/>
          </a:xfrm>
        </p:grpSpPr>
        <p:sp>
          <p:nvSpPr>
            <p:cNvPr id="474" name="Rectangle"/>
            <p:cNvSpPr/>
            <p:nvPr/>
          </p:nvSpPr>
          <p:spPr>
            <a:xfrm>
              <a:off x="-1" y="0"/>
              <a:ext cx="3683150" cy="967371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75" name="MODULE 5…"/>
            <p:cNvSpPr txBox="1"/>
            <p:nvPr/>
          </p:nvSpPr>
          <p:spPr>
            <a:xfrm>
              <a:off x="45719" y="0"/>
              <a:ext cx="3591710" cy="79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5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Modern contraceptives (family planning and counselling)</a:t>
              </a:r>
            </a:p>
          </p:txBody>
        </p:sp>
      </p:grpSp>
      <p:grpSp>
        <p:nvGrpSpPr>
          <p:cNvPr id="479" name="Rectangle 15"/>
          <p:cNvGrpSpPr/>
          <p:nvPr/>
        </p:nvGrpSpPr>
        <p:grpSpPr>
          <a:xfrm>
            <a:off x="4137338" y="2071705"/>
            <a:ext cx="3902877" cy="895036"/>
            <a:chOff x="0" y="0"/>
            <a:chExt cx="3902876" cy="895035"/>
          </a:xfrm>
        </p:grpSpPr>
        <p:sp>
          <p:nvSpPr>
            <p:cNvPr id="477" name="Rectangle"/>
            <p:cNvSpPr/>
            <p:nvPr/>
          </p:nvSpPr>
          <p:spPr>
            <a:xfrm>
              <a:off x="-1" y="0"/>
              <a:ext cx="3902878" cy="895035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78" name="MODULE 7…"/>
            <p:cNvSpPr txBox="1"/>
            <p:nvPr/>
          </p:nvSpPr>
          <p:spPr>
            <a:xfrm>
              <a:off x="45719" y="0"/>
              <a:ext cx="3811438" cy="535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7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Safe abortion and post-abortion care</a:t>
              </a:r>
            </a:p>
          </p:txBody>
        </p:sp>
      </p:grpSp>
      <p:grpSp>
        <p:nvGrpSpPr>
          <p:cNvPr id="482" name="Rectangle 17"/>
          <p:cNvGrpSpPr/>
          <p:nvPr/>
        </p:nvGrpSpPr>
        <p:grpSpPr>
          <a:xfrm>
            <a:off x="8360808" y="3148066"/>
            <a:ext cx="3653974" cy="880746"/>
            <a:chOff x="0" y="0"/>
            <a:chExt cx="3653973" cy="880744"/>
          </a:xfrm>
        </p:grpSpPr>
        <p:sp>
          <p:nvSpPr>
            <p:cNvPr id="480" name="Rectangle"/>
            <p:cNvSpPr/>
            <p:nvPr/>
          </p:nvSpPr>
          <p:spPr>
            <a:xfrm>
              <a:off x="-1" y="0"/>
              <a:ext cx="3653975" cy="880745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81" name="MODULE 12…"/>
            <p:cNvSpPr txBox="1"/>
            <p:nvPr/>
          </p:nvSpPr>
          <p:spPr>
            <a:xfrm>
              <a:off x="45719" y="0"/>
              <a:ext cx="3562535" cy="79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12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Breast cancer and cancers of the reproductive system </a:t>
              </a:r>
            </a:p>
          </p:txBody>
        </p:sp>
      </p:grpSp>
      <p:grpSp>
        <p:nvGrpSpPr>
          <p:cNvPr id="485" name="Rectangle 19"/>
          <p:cNvGrpSpPr/>
          <p:nvPr/>
        </p:nvGrpSpPr>
        <p:grpSpPr>
          <a:xfrm>
            <a:off x="4122894" y="4582862"/>
            <a:ext cx="3917321" cy="967372"/>
            <a:chOff x="0" y="0"/>
            <a:chExt cx="3917320" cy="967370"/>
          </a:xfrm>
        </p:grpSpPr>
        <p:sp>
          <p:nvSpPr>
            <p:cNvPr id="483" name="Rectangle"/>
            <p:cNvSpPr/>
            <p:nvPr/>
          </p:nvSpPr>
          <p:spPr>
            <a:xfrm>
              <a:off x="-1" y="0"/>
              <a:ext cx="3917322" cy="967371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84" name="MODULE 9…"/>
            <p:cNvSpPr txBox="1"/>
            <p:nvPr/>
          </p:nvSpPr>
          <p:spPr>
            <a:xfrm>
              <a:off x="45719" y="0"/>
              <a:ext cx="3825882" cy="79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9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Prevention and treatment of sub-fertility and infertility</a:t>
              </a:r>
            </a:p>
          </p:txBody>
        </p:sp>
      </p:grpSp>
      <p:grpSp>
        <p:nvGrpSpPr>
          <p:cNvPr id="488" name="Rectangle 21"/>
          <p:cNvGrpSpPr/>
          <p:nvPr/>
        </p:nvGrpSpPr>
        <p:grpSpPr>
          <a:xfrm>
            <a:off x="8360808" y="4195431"/>
            <a:ext cx="3653974" cy="765756"/>
            <a:chOff x="0" y="0"/>
            <a:chExt cx="3653973" cy="765755"/>
          </a:xfrm>
        </p:grpSpPr>
        <p:sp>
          <p:nvSpPr>
            <p:cNvPr id="486" name="Rectangle"/>
            <p:cNvSpPr/>
            <p:nvPr/>
          </p:nvSpPr>
          <p:spPr>
            <a:xfrm>
              <a:off x="-1" y="-1"/>
              <a:ext cx="3653975" cy="765757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87" name="MODULE 13…"/>
            <p:cNvSpPr txBox="1"/>
            <p:nvPr/>
          </p:nvSpPr>
          <p:spPr>
            <a:xfrm>
              <a:off x="45719" y="-1"/>
              <a:ext cx="3562535" cy="535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13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Gender-Based Violence (GBV)</a:t>
              </a:r>
            </a:p>
          </p:txBody>
        </p:sp>
      </p:grpSp>
      <p:grpSp>
        <p:nvGrpSpPr>
          <p:cNvPr id="491" name="Rectangle 23"/>
          <p:cNvGrpSpPr/>
          <p:nvPr/>
        </p:nvGrpSpPr>
        <p:grpSpPr>
          <a:xfrm>
            <a:off x="145278" y="2066663"/>
            <a:ext cx="3665767" cy="791021"/>
            <a:chOff x="0" y="0"/>
            <a:chExt cx="3665766" cy="791019"/>
          </a:xfrm>
        </p:grpSpPr>
        <p:sp>
          <p:nvSpPr>
            <p:cNvPr id="489" name="Rectangle"/>
            <p:cNvSpPr/>
            <p:nvPr/>
          </p:nvSpPr>
          <p:spPr>
            <a:xfrm>
              <a:off x="0" y="0"/>
              <a:ext cx="3665767" cy="749849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90" name="MODULE 2…"/>
            <p:cNvSpPr txBox="1"/>
            <p:nvPr/>
          </p:nvSpPr>
          <p:spPr>
            <a:xfrm>
              <a:off x="45719" y="0"/>
              <a:ext cx="3574328" cy="79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2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Adolescent sexual and reproductive health and Comprehensive Sexual Education (CSE)</a:t>
              </a:r>
            </a:p>
          </p:txBody>
        </p:sp>
      </p:grpSp>
      <p:grpSp>
        <p:nvGrpSpPr>
          <p:cNvPr id="494" name="Rectangle 25"/>
          <p:cNvGrpSpPr/>
          <p:nvPr/>
        </p:nvGrpSpPr>
        <p:grpSpPr>
          <a:xfrm>
            <a:off x="8360808" y="1165801"/>
            <a:ext cx="3653974" cy="765756"/>
            <a:chOff x="0" y="0"/>
            <a:chExt cx="3653973" cy="765755"/>
          </a:xfrm>
        </p:grpSpPr>
        <p:sp>
          <p:nvSpPr>
            <p:cNvPr id="492" name="Rectangle"/>
            <p:cNvSpPr/>
            <p:nvPr/>
          </p:nvSpPr>
          <p:spPr>
            <a:xfrm>
              <a:off x="-1" y="-1"/>
              <a:ext cx="3653975" cy="765757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lnSpc>
                  <a:spcPct val="114000"/>
                </a:lnSpc>
                <a:defRPr sz="1100"/>
              </a:pPr>
            </a:p>
          </p:txBody>
        </p:sp>
        <p:sp>
          <p:nvSpPr>
            <p:cNvPr id="493" name="MODULE 10…"/>
            <p:cNvSpPr txBox="1"/>
            <p:nvPr/>
          </p:nvSpPr>
          <p:spPr>
            <a:xfrm>
              <a:off x="45719" y="-1"/>
              <a:ext cx="3562535" cy="588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10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lnSpc>
                  <a:spcPct val="114000"/>
                </a:lnSpc>
                <a:defRPr>
                  <a:solidFill>
                    <a:srgbClr val="FFFFFF"/>
                  </a:solidFill>
                </a:defRPr>
              </a:pPr>
              <a:r>
                <a:t> </a:t>
              </a:r>
              <a:r>
                <a:rPr sz="1400">
                  <a:solidFill>
                    <a:srgbClr val="000000"/>
                  </a:solidFill>
                </a:rPr>
                <a:t>Genetics and SRHR</a:t>
              </a:r>
            </a:p>
          </p:txBody>
        </p:sp>
      </p:grpSp>
      <p:grpSp>
        <p:nvGrpSpPr>
          <p:cNvPr id="497" name="Rectangle 27"/>
          <p:cNvGrpSpPr/>
          <p:nvPr/>
        </p:nvGrpSpPr>
        <p:grpSpPr>
          <a:xfrm>
            <a:off x="150278" y="3925041"/>
            <a:ext cx="3623125" cy="872112"/>
            <a:chOff x="0" y="0"/>
            <a:chExt cx="3623123" cy="872111"/>
          </a:xfrm>
        </p:grpSpPr>
        <p:sp>
          <p:nvSpPr>
            <p:cNvPr id="495" name="Rectangle"/>
            <p:cNvSpPr/>
            <p:nvPr/>
          </p:nvSpPr>
          <p:spPr>
            <a:xfrm>
              <a:off x="-1" y="-1"/>
              <a:ext cx="3623125" cy="872113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96" name="MODULE 4…"/>
            <p:cNvSpPr txBox="1"/>
            <p:nvPr/>
          </p:nvSpPr>
          <p:spPr>
            <a:xfrm>
              <a:off x="45719" y="-1"/>
              <a:ext cx="3531685" cy="535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4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Menstrual health and hygiene (MHH) </a:t>
              </a:r>
            </a:p>
          </p:txBody>
        </p:sp>
      </p:grpSp>
      <p:grpSp>
        <p:nvGrpSpPr>
          <p:cNvPr id="500" name="Rectangle 29"/>
          <p:cNvGrpSpPr/>
          <p:nvPr/>
        </p:nvGrpSpPr>
        <p:grpSpPr>
          <a:xfrm>
            <a:off x="4137338" y="1158207"/>
            <a:ext cx="3902877" cy="773350"/>
            <a:chOff x="0" y="0"/>
            <a:chExt cx="3902876" cy="773349"/>
          </a:xfrm>
        </p:grpSpPr>
        <p:sp>
          <p:nvSpPr>
            <p:cNvPr id="498" name="Rectangle"/>
            <p:cNvSpPr/>
            <p:nvPr/>
          </p:nvSpPr>
          <p:spPr>
            <a:xfrm>
              <a:off x="-1" y="-1"/>
              <a:ext cx="3902878" cy="773351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499" name="MODULE 6…"/>
            <p:cNvSpPr txBox="1"/>
            <p:nvPr/>
          </p:nvSpPr>
          <p:spPr>
            <a:xfrm>
              <a:off x="45719" y="-1"/>
              <a:ext cx="3811438" cy="535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6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Pre-natal care, safe delivery and post-natal care </a:t>
              </a:r>
            </a:p>
          </p:txBody>
        </p:sp>
      </p:grpSp>
      <p:grpSp>
        <p:nvGrpSpPr>
          <p:cNvPr id="503" name="Rectangle 33"/>
          <p:cNvGrpSpPr/>
          <p:nvPr/>
        </p:nvGrpSpPr>
        <p:grpSpPr>
          <a:xfrm>
            <a:off x="150277" y="2913604"/>
            <a:ext cx="3623125" cy="916837"/>
            <a:chOff x="0" y="0"/>
            <a:chExt cx="3623123" cy="916835"/>
          </a:xfrm>
        </p:grpSpPr>
        <p:sp>
          <p:nvSpPr>
            <p:cNvPr id="501" name="Rectangle"/>
            <p:cNvSpPr/>
            <p:nvPr/>
          </p:nvSpPr>
          <p:spPr>
            <a:xfrm>
              <a:off x="-1" y="0"/>
              <a:ext cx="3623125" cy="916836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</a:p>
          </p:txBody>
        </p:sp>
        <p:sp>
          <p:nvSpPr>
            <p:cNvPr id="502" name="MODULE 3…"/>
            <p:cNvSpPr txBox="1"/>
            <p:nvPr/>
          </p:nvSpPr>
          <p:spPr>
            <a:xfrm>
              <a:off x="45719" y="0"/>
              <a:ext cx="3531685" cy="535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3</a:t>
              </a:r>
            </a:p>
            <a:p>
              <a:pPr algn="just">
                <a:lnSpc>
                  <a:spcPct val="150000"/>
                </a:lnSpc>
                <a:defRPr sz="1400"/>
              </a:pPr>
              <a:r>
                <a:t>Sexual function and satisfaction</a:t>
              </a:r>
            </a:p>
          </p:txBody>
        </p:sp>
      </p:grpSp>
      <p:grpSp>
        <p:nvGrpSpPr>
          <p:cNvPr id="506" name="Rectangle 16"/>
          <p:cNvGrpSpPr/>
          <p:nvPr/>
        </p:nvGrpSpPr>
        <p:grpSpPr>
          <a:xfrm>
            <a:off x="4137338" y="3127412"/>
            <a:ext cx="3917322" cy="1247479"/>
            <a:chOff x="0" y="0"/>
            <a:chExt cx="3917320" cy="1247478"/>
          </a:xfrm>
        </p:grpSpPr>
        <p:sp>
          <p:nvSpPr>
            <p:cNvPr id="504" name="Rectangle"/>
            <p:cNvSpPr/>
            <p:nvPr/>
          </p:nvSpPr>
          <p:spPr>
            <a:xfrm>
              <a:off x="0" y="-1"/>
              <a:ext cx="3917321" cy="1247480"/>
            </a:xfrm>
            <a:prstGeom prst="rect">
              <a:avLst/>
            </a:pr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505" name="MODULE 8…"/>
            <p:cNvSpPr txBox="1"/>
            <p:nvPr/>
          </p:nvSpPr>
          <p:spPr>
            <a:xfrm>
              <a:off x="45720" y="-1"/>
              <a:ext cx="3825881" cy="1046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8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Infections in reproductive health, including prevention and management of HIV and PMTCT, STIs and other reproductive tract infections</a:t>
              </a:r>
            </a:p>
          </p:txBody>
        </p:sp>
      </p:grpSp>
      <p:grpSp>
        <p:nvGrpSpPr>
          <p:cNvPr id="509" name="Rectangle 18"/>
          <p:cNvGrpSpPr/>
          <p:nvPr/>
        </p:nvGrpSpPr>
        <p:grpSpPr>
          <a:xfrm>
            <a:off x="8358575" y="5132835"/>
            <a:ext cx="3653974" cy="791020"/>
            <a:chOff x="0" y="0"/>
            <a:chExt cx="3653973" cy="791019"/>
          </a:xfrm>
        </p:grpSpPr>
        <p:sp>
          <p:nvSpPr>
            <p:cNvPr id="507" name="Rectangle"/>
            <p:cNvSpPr/>
            <p:nvPr/>
          </p:nvSpPr>
          <p:spPr>
            <a:xfrm>
              <a:off x="0" y="0"/>
              <a:ext cx="3653974" cy="765756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14000"/>
                </a:lnSpc>
                <a:defRPr sz="1400"/>
              </a:pPr>
            </a:p>
          </p:txBody>
        </p:sp>
        <p:sp>
          <p:nvSpPr>
            <p:cNvPr id="508" name="MODULE 14…"/>
            <p:cNvSpPr txBox="1"/>
            <p:nvPr/>
          </p:nvSpPr>
          <p:spPr>
            <a:xfrm>
              <a:off x="45719" y="0"/>
              <a:ext cx="3562535" cy="79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14</a:t>
              </a:r>
            </a:p>
            <a:p>
              <a:pPr>
                <a:lnSpc>
                  <a:spcPct val="114000"/>
                </a:lnSpc>
                <a:defRPr sz="1400"/>
              </a:pPr>
              <a:r>
                <a:t>Palliative care in relation to in non-communicable and communicable diseases</a:t>
              </a:r>
            </a:p>
          </p:txBody>
        </p:sp>
      </p:grpSp>
      <p:grpSp>
        <p:nvGrpSpPr>
          <p:cNvPr id="512" name="Rectangle 20"/>
          <p:cNvGrpSpPr/>
          <p:nvPr/>
        </p:nvGrpSpPr>
        <p:grpSpPr>
          <a:xfrm>
            <a:off x="8360806" y="2065974"/>
            <a:ext cx="3653974" cy="880746"/>
            <a:chOff x="0" y="0"/>
            <a:chExt cx="3653973" cy="880744"/>
          </a:xfrm>
        </p:grpSpPr>
        <p:sp>
          <p:nvSpPr>
            <p:cNvPr id="510" name="Rectangle"/>
            <p:cNvSpPr/>
            <p:nvPr/>
          </p:nvSpPr>
          <p:spPr>
            <a:xfrm>
              <a:off x="-1" y="0"/>
              <a:ext cx="3653975" cy="880745"/>
            </a:xfrm>
            <a:prstGeom prst="rect">
              <a:avLst/>
            </a:prstGeom>
            <a:solidFill>
              <a:srgbClr val="EBF1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</a:p>
          </p:txBody>
        </p:sp>
        <p:sp>
          <p:nvSpPr>
            <p:cNvPr id="511" name="MODULE 11…"/>
            <p:cNvSpPr txBox="1"/>
            <p:nvPr/>
          </p:nvSpPr>
          <p:spPr>
            <a:xfrm>
              <a:off x="45719" y="0"/>
              <a:ext cx="3562535" cy="5359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14000"/>
                </a:lnSpc>
                <a:defRPr b="1" sz="1400">
                  <a:solidFill>
                    <a:schemeClr val="accent1"/>
                  </a:solidFill>
                </a:defRPr>
              </a:pPr>
              <a:r>
                <a:t>MODULE 11</a:t>
              </a:r>
            </a:p>
            <a:p>
              <a:pPr algn="just">
                <a:lnSpc>
                  <a:spcPct val="150000"/>
                </a:lnSpc>
                <a:defRPr sz="1400"/>
              </a:pPr>
              <a:r>
                <a:t>Disability in SRHR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5" name="Title 1"/>
          <p:cNvSpPr txBox="1"/>
          <p:nvPr>
            <p:ph type="title"/>
          </p:nvPr>
        </p:nvSpPr>
        <p:spPr>
          <a:xfrm>
            <a:off x="344787" y="-1"/>
            <a:ext cx="11407824" cy="1052738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Tri-provincial mentorship training for the SRHR course </a:t>
            </a:r>
          </a:p>
        </p:txBody>
      </p:sp>
      <p:sp>
        <p:nvSpPr>
          <p:cNvPr id="516" name="Text Placeholder 3"/>
          <p:cNvSpPr txBox="1"/>
          <p:nvPr>
            <p:ph type="body" sz="quarter" idx="1"/>
          </p:nvPr>
        </p:nvSpPr>
        <p:spPr>
          <a:xfrm>
            <a:off x="2566987" y="6026663"/>
            <a:ext cx="8281542" cy="6424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None/>
              <a:defRPr sz="1000">
                <a:solidFill>
                  <a:srgbClr val="808080"/>
                </a:solidFill>
              </a:defRPr>
            </a:pPr>
          </a:p>
        </p:txBody>
      </p:sp>
      <p:grpSp>
        <p:nvGrpSpPr>
          <p:cNvPr id="521" name="Group 7"/>
          <p:cNvGrpSpPr/>
          <p:nvPr/>
        </p:nvGrpSpPr>
        <p:grpSpPr>
          <a:xfrm>
            <a:off x="144913" y="733973"/>
            <a:ext cx="735473" cy="853248"/>
            <a:chOff x="0" y="0"/>
            <a:chExt cx="735472" cy="853247"/>
          </a:xfrm>
        </p:grpSpPr>
        <p:grpSp>
          <p:nvGrpSpPr>
            <p:cNvPr id="519" name="Group 9"/>
            <p:cNvGrpSpPr/>
            <p:nvPr/>
          </p:nvGrpSpPr>
          <p:grpSpPr>
            <a:xfrm>
              <a:off x="0" y="0"/>
              <a:ext cx="735473" cy="853248"/>
              <a:chOff x="0" y="0"/>
              <a:chExt cx="735472" cy="853247"/>
            </a:xfrm>
          </p:grpSpPr>
          <p:sp>
            <p:nvSpPr>
              <p:cNvPr id="517" name="Rounded Rectangle 30"/>
              <p:cNvSpPr/>
              <p:nvPr/>
            </p:nvSpPr>
            <p:spPr>
              <a:xfrm rot="2700000">
                <a:off x="102436" y="230753"/>
                <a:ext cx="530600" cy="509517"/>
              </a:xfrm>
              <a:prstGeom prst="roundRect">
                <a:avLst>
                  <a:gd name="adj" fmla="val 10715"/>
                </a:avLst>
              </a:prstGeom>
              <a:solidFill>
                <a:srgbClr val="FFFFFF"/>
              </a:solidFill>
              <a:ln w="4445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8" name="Rectangle 12"/>
              <p:cNvSpPr/>
              <p:nvPr/>
            </p:nvSpPr>
            <p:spPr>
              <a:xfrm rot="2700000">
                <a:off x="288146" y="33893"/>
                <a:ext cx="159181" cy="152856"/>
              </a:xfrm>
              <a:prstGeom prst="rect">
                <a:avLst/>
              </a:prstGeom>
              <a:solidFill>
                <a:schemeClr val="accent4"/>
              </a:solidFill>
              <a:ln w="2540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520" name="Parallelogram 15"/>
            <p:cNvSpPr/>
            <p:nvPr/>
          </p:nvSpPr>
          <p:spPr>
            <a:xfrm flipH="1">
              <a:off x="251498" y="358758"/>
              <a:ext cx="249780" cy="26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0396" y="6984"/>
                  </a:moveTo>
                  <a:cubicBezTo>
                    <a:pt x="9984" y="6984"/>
                    <a:pt x="9651" y="7332"/>
                    <a:pt x="9651" y="7762"/>
                  </a:cubicBezTo>
                  <a:lnTo>
                    <a:pt x="9651" y="10877"/>
                  </a:lnTo>
                  <a:lnTo>
                    <a:pt x="6627" y="10877"/>
                  </a:lnTo>
                  <a:cubicBezTo>
                    <a:pt x="6215" y="10877"/>
                    <a:pt x="5882" y="11226"/>
                    <a:pt x="5882" y="11655"/>
                  </a:cubicBezTo>
                  <a:cubicBezTo>
                    <a:pt x="5882" y="12085"/>
                    <a:pt x="6215" y="12433"/>
                    <a:pt x="6627" y="12433"/>
                  </a:cubicBezTo>
                  <a:lnTo>
                    <a:pt x="10353" y="12433"/>
                  </a:lnTo>
                  <a:lnTo>
                    <a:pt x="10386" y="12426"/>
                  </a:lnTo>
                  <a:cubicBezTo>
                    <a:pt x="10389" y="12428"/>
                    <a:pt x="10393" y="12428"/>
                    <a:pt x="10396" y="12428"/>
                  </a:cubicBezTo>
                  <a:cubicBezTo>
                    <a:pt x="10808" y="12428"/>
                    <a:pt x="11141" y="12080"/>
                    <a:pt x="11141" y="11650"/>
                  </a:cubicBezTo>
                  <a:lnTo>
                    <a:pt x="11141" y="7762"/>
                  </a:lnTo>
                  <a:cubicBezTo>
                    <a:pt x="11141" y="7332"/>
                    <a:pt x="10808" y="6984"/>
                    <a:pt x="10396" y="6984"/>
                  </a:cubicBezTo>
                  <a:close/>
                  <a:moveTo>
                    <a:pt x="10396" y="4208"/>
                  </a:moveTo>
                  <a:cubicBezTo>
                    <a:pt x="14150" y="4208"/>
                    <a:pt x="17194" y="7384"/>
                    <a:pt x="17194" y="11302"/>
                  </a:cubicBezTo>
                  <a:cubicBezTo>
                    <a:pt x="17194" y="15220"/>
                    <a:pt x="14150" y="18397"/>
                    <a:pt x="10396" y="18397"/>
                  </a:cubicBezTo>
                  <a:cubicBezTo>
                    <a:pt x="6642" y="18397"/>
                    <a:pt x="3598" y="15220"/>
                    <a:pt x="3598" y="11302"/>
                  </a:cubicBezTo>
                  <a:cubicBezTo>
                    <a:pt x="3598" y="7384"/>
                    <a:pt x="6642" y="4208"/>
                    <a:pt x="10396" y="4208"/>
                  </a:cubicBezTo>
                  <a:close/>
                  <a:moveTo>
                    <a:pt x="10396" y="2841"/>
                  </a:moveTo>
                  <a:cubicBezTo>
                    <a:pt x="5919" y="2841"/>
                    <a:pt x="2289" y="6629"/>
                    <a:pt x="2289" y="11302"/>
                  </a:cubicBezTo>
                  <a:cubicBezTo>
                    <a:pt x="2289" y="14245"/>
                    <a:pt x="3728" y="16836"/>
                    <a:pt x="5913" y="18350"/>
                  </a:cubicBezTo>
                  <a:lnTo>
                    <a:pt x="4187" y="21600"/>
                  </a:lnTo>
                  <a:lnTo>
                    <a:pt x="5848" y="21600"/>
                  </a:lnTo>
                  <a:lnTo>
                    <a:pt x="7190" y="19073"/>
                  </a:lnTo>
                  <a:cubicBezTo>
                    <a:pt x="8172" y="19518"/>
                    <a:pt x="9257" y="19763"/>
                    <a:pt x="10396" y="19763"/>
                  </a:cubicBezTo>
                  <a:cubicBezTo>
                    <a:pt x="11535" y="19763"/>
                    <a:pt x="12620" y="19518"/>
                    <a:pt x="13602" y="19073"/>
                  </a:cubicBezTo>
                  <a:lnTo>
                    <a:pt x="14944" y="21600"/>
                  </a:lnTo>
                  <a:lnTo>
                    <a:pt x="16605" y="21600"/>
                  </a:lnTo>
                  <a:lnTo>
                    <a:pt x="14879" y="18350"/>
                  </a:lnTo>
                  <a:cubicBezTo>
                    <a:pt x="17064" y="16836"/>
                    <a:pt x="18503" y="14245"/>
                    <a:pt x="18503" y="11302"/>
                  </a:cubicBezTo>
                  <a:cubicBezTo>
                    <a:pt x="18503" y="6629"/>
                    <a:pt x="14873" y="2841"/>
                    <a:pt x="10396" y="2841"/>
                  </a:cubicBezTo>
                  <a:close/>
                  <a:moveTo>
                    <a:pt x="16670" y="825"/>
                  </a:moveTo>
                  <a:cubicBezTo>
                    <a:pt x="15610" y="808"/>
                    <a:pt x="14545" y="1208"/>
                    <a:pt x="13719" y="2029"/>
                  </a:cubicBezTo>
                  <a:lnTo>
                    <a:pt x="19603" y="8245"/>
                  </a:lnTo>
                  <a:cubicBezTo>
                    <a:pt x="21196" y="6540"/>
                    <a:pt x="21188" y="3817"/>
                    <a:pt x="19584" y="2123"/>
                  </a:cubicBezTo>
                  <a:cubicBezTo>
                    <a:pt x="18782" y="1276"/>
                    <a:pt x="17729" y="842"/>
                    <a:pt x="16670" y="825"/>
                  </a:cubicBezTo>
                  <a:close/>
                  <a:moveTo>
                    <a:pt x="4122" y="825"/>
                  </a:moveTo>
                  <a:cubicBezTo>
                    <a:pt x="3063" y="842"/>
                    <a:pt x="2010" y="1276"/>
                    <a:pt x="1208" y="2123"/>
                  </a:cubicBezTo>
                  <a:cubicBezTo>
                    <a:pt x="-396" y="3817"/>
                    <a:pt x="-404" y="6540"/>
                    <a:pt x="1189" y="8245"/>
                  </a:cubicBezTo>
                  <a:lnTo>
                    <a:pt x="7073" y="2029"/>
                  </a:lnTo>
                  <a:cubicBezTo>
                    <a:pt x="6247" y="1208"/>
                    <a:pt x="5182" y="808"/>
                    <a:pt x="4122" y="825"/>
                  </a:cubicBezTo>
                  <a:close/>
                  <a:moveTo>
                    <a:pt x="11046" y="0"/>
                  </a:moveTo>
                  <a:lnTo>
                    <a:pt x="9746" y="0"/>
                  </a:lnTo>
                  <a:cubicBezTo>
                    <a:pt x="9234" y="0"/>
                    <a:pt x="8819" y="433"/>
                    <a:pt x="8819" y="968"/>
                  </a:cubicBezTo>
                  <a:lnTo>
                    <a:pt x="8819" y="1936"/>
                  </a:lnTo>
                  <a:lnTo>
                    <a:pt x="11973" y="1936"/>
                  </a:lnTo>
                  <a:lnTo>
                    <a:pt x="11973" y="968"/>
                  </a:lnTo>
                  <a:cubicBezTo>
                    <a:pt x="11973" y="433"/>
                    <a:pt x="11558" y="0"/>
                    <a:pt x="11046" y="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22" name="TextBox 13"/>
          <p:cNvSpPr txBox="1"/>
          <p:nvPr/>
        </p:nvSpPr>
        <p:spPr>
          <a:xfrm>
            <a:off x="691910" y="1268759"/>
            <a:ext cx="1083097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/>
            <a:r>
              <a:t>MENTORSHIP TRAINING: SEXUAL REPRODUCTIVE HEALTH AND RIGHTS</a:t>
            </a:r>
          </a:p>
        </p:txBody>
      </p:sp>
      <p:graphicFrame>
        <p:nvGraphicFramePr>
          <p:cNvPr id="523" name="Table 16"/>
          <p:cNvGraphicFramePr/>
          <p:nvPr/>
        </p:nvGraphicFramePr>
        <p:xfrm>
          <a:off x="695399" y="1904482"/>
          <a:ext cx="10297146" cy="39470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380072"/>
                <a:gridCol w="3458536"/>
                <a:gridCol w="3458536"/>
              </a:tblGrid>
              <a:tr h="677509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Workshop  details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Provinces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Date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93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Workshop 1: Durban, KZN 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KZN, FS and MPU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16-20 August 2021 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11693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Workshop 2: East London , EC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EC, NC , WC (virtual attendance)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30 August – 03 September 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11693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Workshop 3: Rustenburg, NW 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NW, LP, GP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6-10 September 2021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6" name="Title 1"/>
          <p:cNvSpPr txBox="1"/>
          <p:nvPr>
            <p:ph type="title"/>
          </p:nvPr>
        </p:nvSpPr>
        <p:spPr>
          <a:xfrm>
            <a:off x="344787" y="-1"/>
            <a:ext cx="11407824" cy="1052738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Erection of SRHR awareness billboards across all metros </a:t>
            </a:r>
          </a:p>
        </p:txBody>
      </p:sp>
      <p:pic>
        <p:nvPicPr>
          <p:cNvPr id="52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408" y="1196751"/>
            <a:ext cx="10297145" cy="4745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0" name="Title 1"/>
          <p:cNvSpPr txBox="1"/>
          <p:nvPr>
            <p:ph type="title"/>
          </p:nvPr>
        </p:nvSpPr>
        <p:spPr>
          <a:xfrm>
            <a:off x="344787" y="-1"/>
            <a:ext cx="11407824" cy="1052738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Additional achievements </a:t>
            </a:r>
          </a:p>
        </p:txBody>
      </p:sp>
      <p:sp>
        <p:nvSpPr>
          <p:cNvPr id="531" name="Text Placeholder 2"/>
          <p:cNvSpPr txBox="1"/>
          <p:nvPr>
            <p:ph type="body" idx="1"/>
          </p:nvPr>
        </p:nvSpPr>
        <p:spPr>
          <a:xfrm>
            <a:off x="344388" y="1277840"/>
            <a:ext cx="11512651" cy="45994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SRHR awareness campaigns in community radio stations during the month of August </a:t>
            </a:r>
          </a:p>
          <a:p>
            <a:pPr>
              <a:spcBef>
                <a:spcPts val="600"/>
              </a:spcBef>
              <a:defRPr sz="2800"/>
            </a:pPr>
            <a:r>
              <a:t>Face-to Face training for various modules in NW, FS, KZ, MPU and EC </a:t>
            </a:r>
          </a:p>
          <a:p>
            <a:pPr>
              <a:spcBef>
                <a:spcPts val="600"/>
              </a:spcBef>
              <a:defRPr sz="2800"/>
            </a:pPr>
            <a:r>
              <a:t>PPP program kick-started with private providers in GP, LP,NC And FS to increase access to SRHR services </a:t>
            </a:r>
          </a:p>
        </p:txBody>
      </p:sp>
      <p:sp>
        <p:nvSpPr>
          <p:cNvPr id="532" name="Text Placeholder 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Rectangle 26"/>
          <p:cNvSpPr txBox="1"/>
          <p:nvPr>
            <p:ph type="sldNum" sz="quarter" idx="2"/>
          </p:nvPr>
        </p:nvSpPr>
        <p:spPr>
          <a:xfrm>
            <a:off x="12010618" y="6609695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5" name="Title 1"/>
          <p:cNvSpPr txBox="1"/>
          <p:nvPr>
            <p:ph type="title"/>
          </p:nvPr>
        </p:nvSpPr>
        <p:spPr>
          <a:xfrm>
            <a:off x="344787" y="-1"/>
            <a:ext cx="11407824" cy="1052738"/>
          </a:xfrm>
          <a:prstGeom prst="rect">
            <a:avLst/>
          </a:prstGeom>
        </p:spPr>
        <p:txBody>
          <a:bodyPr/>
          <a:lstStyle/>
          <a:p>
            <a:pPr>
              <a:defRPr b="1" sz="2800"/>
            </a:pPr>
          </a:p>
        </p:txBody>
      </p:sp>
      <p:sp>
        <p:nvSpPr>
          <p:cNvPr id="536" name="Text Placeholder 2"/>
          <p:cNvSpPr txBox="1"/>
          <p:nvPr>
            <p:ph type="body" idx="1"/>
          </p:nvPr>
        </p:nvSpPr>
        <p:spPr>
          <a:xfrm>
            <a:off x="344388" y="1277840"/>
            <a:ext cx="11512651" cy="4599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00"/>
              </a:spcBef>
              <a:buSzTx/>
              <a:buNone/>
              <a:defRPr sz="9600"/>
            </a:lvl1pPr>
          </a:lstStyle>
          <a:p>
            <a:pPr/>
            <a:r>
              <a:t>          THANK YOU</a:t>
            </a:r>
          </a:p>
        </p:txBody>
      </p:sp>
      <p:sp>
        <p:nvSpPr>
          <p:cNvPr id="537" name="Text Placeholder 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0808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