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notesMasterIdLst>
    <p:notesMasterId r:id="rId66"/>
  </p:notesMasterIdLst>
  <p:sldIdLst>
    <p:sldId id="3469" r:id="rId4"/>
    <p:sldId id="3470" r:id="rId5"/>
    <p:sldId id="3471" r:id="rId6"/>
    <p:sldId id="3482" r:id="rId7"/>
    <p:sldId id="3483" r:id="rId8"/>
    <p:sldId id="3484" r:id="rId9"/>
    <p:sldId id="3476" r:id="rId10"/>
    <p:sldId id="3477" r:id="rId11"/>
    <p:sldId id="3478" r:id="rId12"/>
    <p:sldId id="3398" r:id="rId13"/>
    <p:sldId id="3451" r:id="rId14"/>
    <p:sldId id="3397" r:id="rId15"/>
    <p:sldId id="3355" r:id="rId16"/>
    <p:sldId id="3390" r:id="rId17"/>
    <p:sldId id="3392" r:id="rId18"/>
    <p:sldId id="3375" r:id="rId19"/>
    <p:sldId id="3389" r:id="rId20"/>
    <p:sldId id="3439" r:id="rId21"/>
    <p:sldId id="3438" r:id="rId22"/>
    <p:sldId id="3440" r:id="rId23"/>
    <p:sldId id="3376" r:id="rId24"/>
    <p:sldId id="3391" r:id="rId25"/>
    <p:sldId id="3377" r:id="rId26"/>
    <p:sldId id="3378" r:id="rId27"/>
    <p:sldId id="3405" r:id="rId28"/>
    <p:sldId id="3408" r:id="rId29"/>
    <p:sldId id="3412" r:id="rId30"/>
    <p:sldId id="3401" r:id="rId31"/>
    <p:sldId id="3400" r:id="rId32"/>
    <p:sldId id="3485" r:id="rId33"/>
    <p:sldId id="3486" r:id="rId34"/>
    <p:sldId id="3452" r:id="rId35"/>
    <p:sldId id="3411" r:id="rId36"/>
    <p:sldId id="3414" r:id="rId37"/>
    <p:sldId id="3416" r:id="rId38"/>
    <p:sldId id="3415" r:id="rId39"/>
    <p:sldId id="3417" r:id="rId40"/>
    <p:sldId id="3419" r:id="rId41"/>
    <p:sldId id="3399" r:id="rId42"/>
    <p:sldId id="3454" r:id="rId43"/>
    <p:sldId id="3428" r:id="rId44"/>
    <p:sldId id="3429" r:id="rId45"/>
    <p:sldId id="3430" r:id="rId46"/>
    <p:sldId id="3431" r:id="rId47"/>
    <p:sldId id="3461" r:id="rId48"/>
    <p:sldId id="3434" r:id="rId49"/>
    <p:sldId id="3463" r:id="rId50"/>
    <p:sldId id="3442" r:id="rId51"/>
    <p:sldId id="3450" r:id="rId52"/>
    <p:sldId id="3409" r:id="rId53"/>
    <p:sldId id="3402" r:id="rId54"/>
    <p:sldId id="3435" r:id="rId55"/>
    <p:sldId id="3443" r:id="rId56"/>
    <p:sldId id="3436" r:id="rId57"/>
    <p:sldId id="3444" r:id="rId58"/>
    <p:sldId id="3445" r:id="rId59"/>
    <p:sldId id="3446" r:id="rId60"/>
    <p:sldId id="3447" r:id="rId61"/>
    <p:sldId id="3448" r:id="rId62"/>
    <p:sldId id="3449" r:id="rId63"/>
    <p:sldId id="3480" r:id="rId64"/>
    <p:sldId id="348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DA8"/>
    <a:srgbClr val="D2B278"/>
    <a:srgbClr val="C5B191"/>
    <a:srgbClr val="C2BA94"/>
    <a:srgbClr val="F58223"/>
    <a:srgbClr val="FFFFCC"/>
    <a:srgbClr val="F1F3DD"/>
    <a:srgbClr val="524FDB"/>
    <a:srgbClr val="E9E6D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826" autoAdjust="0"/>
  </p:normalViewPr>
  <p:slideViewPr>
    <p:cSldViewPr snapToGrid="0">
      <p:cViewPr varScale="1">
        <p:scale>
          <a:sx n="80" d="100"/>
          <a:sy n="80" d="100"/>
        </p:scale>
        <p:origin x="120" y="52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3564B-8153-4533-9DAA-02581207E3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BAB4BE4-7FE0-4113-A35D-9969179EA486}">
      <dgm:prSet phldrT="[Text]" custT="1"/>
      <dgm:spPr>
        <a:solidFill>
          <a:schemeClr val="tx2">
            <a:lumMod val="40000"/>
            <a:lumOff val="60000"/>
          </a:schemeClr>
        </a:solidFill>
      </dgm:spPr>
      <dgm:t>
        <a:bodyPr/>
        <a:lstStyle/>
        <a:p>
          <a:r>
            <a:rPr lang="en-US" sz="1600" b="0" i="0" kern="1200" dirty="0">
              <a:solidFill>
                <a:srgbClr val="333333"/>
              </a:solidFill>
              <a:effectLst/>
              <a:latin typeface="Helvetica Neue"/>
            </a:rPr>
            <a:t>The Financial Action Task Force (FATF) is an international-governmental body established in 1989. </a:t>
          </a:r>
          <a:r>
            <a:rPr lang="en-US" sz="1600" b="0" i="0" kern="1200" dirty="0">
              <a:solidFill>
                <a:srgbClr val="333333"/>
              </a:solidFill>
              <a:effectLst/>
              <a:latin typeface="Helvetica Neue"/>
              <a:ea typeface="+mn-ea"/>
              <a:cs typeface="+mn-cs"/>
            </a:rPr>
            <a:t>After the September 11 terror attacks, the FATF’s mandate was expanded to include terrorism financing</a:t>
          </a:r>
        </a:p>
      </dgm:t>
    </dgm:pt>
    <dgm:pt modelId="{711467A3-9D68-4E84-B966-2E821125B7AC}" type="parTrans" cxnId="{559369DF-2E9E-4816-A807-55ED3C57470C}">
      <dgm:prSet/>
      <dgm:spPr/>
      <dgm:t>
        <a:bodyPr/>
        <a:lstStyle/>
        <a:p>
          <a:endParaRPr lang="en-US" sz="2000"/>
        </a:p>
      </dgm:t>
    </dgm:pt>
    <dgm:pt modelId="{93A3226D-E269-4B21-9DE2-D1DC2412D049}" type="sibTrans" cxnId="{559369DF-2E9E-4816-A807-55ED3C57470C}">
      <dgm:prSet/>
      <dgm:spPr/>
      <dgm:t>
        <a:bodyPr/>
        <a:lstStyle/>
        <a:p>
          <a:endParaRPr lang="en-US" sz="2000"/>
        </a:p>
      </dgm:t>
    </dgm:pt>
    <dgm:pt modelId="{DFB962FF-B8D3-48E3-B4B4-FE29F1D3EE58}">
      <dgm:prSet phldrT="[Text]" custT="1"/>
      <dgm:spPr>
        <a:solidFill>
          <a:schemeClr val="bg2">
            <a:lumMod val="90000"/>
          </a:schemeClr>
        </a:solidFill>
      </dgm:spPr>
      <dgm:t>
        <a:bodyPr/>
        <a:lstStyle/>
        <a:p>
          <a:pPr algn="just"/>
          <a:r>
            <a:rPr lang="en-US" sz="1800" b="1" i="0" kern="1200" dirty="0">
              <a:solidFill>
                <a:srgbClr val="333333"/>
              </a:solidFill>
              <a:effectLst/>
              <a:latin typeface="Helvetica Neue"/>
              <a:ea typeface="+mn-ea"/>
              <a:cs typeface="+mn-cs"/>
            </a:rPr>
            <a:t>FATF</a:t>
          </a:r>
          <a:r>
            <a:rPr lang="en-US" sz="1800" b="0" i="0" kern="1200" dirty="0">
              <a:solidFill>
                <a:srgbClr val="333333"/>
              </a:solidFill>
              <a:effectLst/>
              <a:latin typeface="Helvetica Neue"/>
              <a:ea typeface="+mn-ea"/>
              <a:cs typeface="+mn-cs"/>
            </a:rPr>
            <a:t> has developed the </a:t>
          </a:r>
          <a:r>
            <a:rPr lang="en-US" sz="1800" b="1" i="0" kern="1200" dirty="0">
              <a:solidFill>
                <a:srgbClr val="333333"/>
              </a:solidFill>
              <a:effectLst/>
              <a:latin typeface="Helvetica Neue"/>
              <a:ea typeface="+mn-ea"/>
              <a:cs typeface="+mn-cs"/>
            </a:rPr>
            <a:t>40 Recommendations </a:t>
          </a:r>
          <a:r>
            <a:rPr lang="en-US" sz="1800" b="0" i="0" kern="1200" dirty="0">
              <a:solidFill>
                <a:srgbClr val="333333"/>
              </a:solidFill>
              <a:effectLst/>
              <a:latin typeface="Helvetica Neue"/>
              <a:ea typeface="+mn-ea"/>
              <a:cs typeface="+mn-cs"/>
            </a:rPr>
            <a:t>which ensure a coordinated global response </a:t>
          </a:r>
          <a:r>
            <a:rPr lang="en-US" sz="1800" b="0" i="0" kern="1200" dirty="0">
              <a:solidFill>
                <a:srgbClr val="333333"/>
              </a:solidFill>
              <a:effectLst/>
              <a:latin typeface="Helvetica Neue"/>
            </a:rPr>
            <a:t>for combating </a:t>
          </a:r>
          <a:r>
            <a:rPr lang="en-US" sz="1800" b="1" i="0" kern="1200" dirty="0">
              <a:solidFill>
                <a:srgbClr val="333333"/>
              </a:solidFill>
              <a:effectLst/>
              <a:latin typeface="Helvetica Neue"/>
            </a:rPr>
            <a:t>money laundering</a:t>
          </a:r>
          <a:r>
            <a:rPr lang="en-US" sz="1800" b="0" i="0" kern="1200" dirty="0">
              <a:solidFill>
                <a:srgbClr val="333333"/>
              </a:solidFill>
              <a:effectLst/>
              <a:latin typeface="Helvetica Neue"/>
            </a:rPr>
            <a:t>, </a:t>
          </a:r>
          <a:r>
            <a:rPr lang="en-US" sz="1800" b="1" i="0" kern="1200" dirty="0">
              <a:solidFill>
                <a:srgbClr val="333333"/>
              </a:solidFill>
              <a:effectLst/>
              <a:latin typeface="Helvetica Neue"/>
            </a:rPr>
            <a:t>terrorist financing </a:t>
          </a:r>
          <a:r>
            <a:rPr lang="en-US" sz="1800" b="0" i="0" kern="1200" dirty="0">
              <a:solidFill>
                <a:srgbClr val="333333"/>
              </a:solidFill>
              <a:effectLst/>
              <a:latin typeface="Helvetica Neue"/>
            </a:rPr>
            <a:t>and other related threats to the integrity of the international financial system.</a:t>
          </a:r>
        </a:p>
        <a:p>
          <a:pPr algn="just"/>
          <a:r>
            <a:rPr lang="en-US" sz="1800" b="0" i="0" kern="1200" dirty="0">
              <a:solidFill>
                <a:srgbClr val="333333"/>
              </a:solidFill>
              <a:effectLst/>
              <a:latin typeface="Helvetica Neue"/>
            </a:rPr>
            <a:t>FATF evaluate these standards on the effective implementation of </a:t>
          </a:r>
        </a:p>
        <a:p>
          <a:pPr algn="just"/>
          <a:r>
            <a:rPr lang="en-US" sz="1800" b="1" i="0" kern="1200" dirty="0">
              <a:solidFill>
                <a:srgbClr val="333333"/>
              </a:solidFill>
              <a:effectLst/>
              <a:latin typeface="Helvetica Neue"/>
            </a:rPr>
            <a:t>(i) legal</a:t>
          </a:r>
          <a:r>
            <a:rPr lang="en-US" sz="1800" b="0" i="0" kern="1200" dirty="0">
              <a:solidFill>
                <a:srgbClr val="333333"/>
              </a:solidFill>
              <a:effectLst/>
              <a:latin typeface="Helvetica Neue"/>
            </a:rPr>
            <a:t>, </a:t>
          </a:r>
        </a:p>
        <a:p>
          <a:pPr algn="just"/>
          <a:r>
            <a:rPr lang="en-US" sz="1800" b="1" i="0" kern="1200" dirty="0">
              <a:solidFill>
                <a:srgbClr val="333333"/>
              </a:solidFill>
              <a:effectLst/>
              <a:latin typeface="Helvetica Neue"/>
            </a:rPr>
            <a:t>(ii) regulatory</a:t>
          </a:r>
          <a:r>
            <a:rPr lang="en-US" sz="1800" b="0" i="0" kern="1200" dirty="0">
              <a:solidFill>
                <a:srgbClr val="333333"/>
              </a:solidFill>
              <a:effectLst/>
              <a:latin typeface="Helvetica Neue"/>
            </a:rPr>
            <a:t> and </a:t>
          </a:r>
        </a:p>
        <a:p>
          <a:pPr algn="just"/>
          <a:r>
            <a:rPr lang="en-US" sz="1800" b="1" i="0" kern="1200" dirty="0">
              <a:solidFill>
                <a:srgbClr val="333333"/>
              </a:solidFill>
              <a:effectLst/>
              <a:latin typeface="Helvetica Neue"/>
            </a:rPr>
            <a:t>(iii) operational measures </a:t>
          </a:r>
          <a:r>
            <a:rPr lang="en-US" sz="1800" b="0" i="0" kern="1200" dirty="0">
              <a:solidFill>
                <a:schemeClr val="tx1"/>
              </a:solidFill>
            </a:rPr>
            <a:t>that aim to prevent these illegal activities and the harm they cause to society</a:t>
          </a:r>
        </a:p>
        <a:p>
          <a:pPr algn="just"/>
          <a:r>
            <a:rPr lang="en-US" sz="1800" b="0" i="0" kern="1200" dirty="0">
              <a:solidFill>
                <a:schemeClr val="tx1"/>
              </a:solidFill>
            </a:rPr>
            <a:t>DSD as NPO Regulator is expected to comply with Recommendation 8 – ensure that SA has adequate  measures and systems that prevent abuse of NPOs for ML/TF knowingly and unknowingly. </a:t>
          </a:r>
          <a:endParaRPr lang="en-ZA" sz="1800" b="0" i="0" kern="1200" dirty="0">
            <a:solidFill>
              <a:schemeClr val="tx1"/>
            </a:solidFill>
          </a:endParaRPr>
        </a:p>
        <a:p>
          <a:pPr algn="just"/>
          <a:r>
            <a:rPr lang="en-US" sz="1800" b="0" i="0" kern="1200" dirty="0">
              <a:solidFill>
                <a:srgbClr val="333333"/>
              </a:solidFill>
              <a:effectLst/>
              <a:latin typeface="Helvetica Neue"/>
              <a:ea typeface="+mn-ea"/>
              <a:cs typeface="+mn-cs"/>
            </a:rPr>
            <a:t>The FATF conducts periodic reviews with member countries to ensure that they implement the FATF Standards fully and effectively.</a:t>
          </a:r>
        </a:p>
      </dgm:t>
    </dgm:pt>
    <dgm:pt modelId="{5A27F907-9907-49E7-9AA8-20636921624E}" type="parTrans" cxnId="{A6628E94-77CD-4AE9-9B5C-06A560AEB02B}">
      <dgm:prSet/>
      <dgm:spPr/>
      <dgm:t>
        <a:bodyPr/>
        <a:lstStyle/>
        <a:p>
          <a:endParaRPr lang="en-US" sz="2000"/>
        </a:p>
      </dgm:t>
    </dgm:pt>
    <dgm:pt modelId="{818BFFCD-61BF-40B7-9E4A-16AAF13077D3}" type="sibTrans" cxnId="{A6628E94-77CD-4AE9-9B5C-06A560AEB02B}">
      <dgm:prSet/>
      <dgm:spPr/>
      <dgm:t>
        <a:bodyPr/>
        <a:lstStyle/>
        <a:p>
          <a:endParaRPr lang="en-US" sz="2000"/>
        </a:p>
      </dgm:t>
    </dgm:pt>
    <dgm:pt modelId="{4E87599E-0495-41D0-B732-3BB3D2F945D1}">
      <dgm:prSet custT="1"/>
      <dgm:spPr>
        <a:solidFill>
          <a:schemeClr val="accent2">
            <a:lumMod val="60000"/>
            <a:lumOff val="40000"/>
          </a:schemeClr>
        </a:solidFill>
      </dgm:spPr>
      <dgm:t>
        <a:bodyPr/>
        <a:lstStyle/>
        <a:p>
          <a:r>
            <a:rPr lang="en-US" sz="2000" dirty="0">
              <a:solidFill>
                <a:schemeClr val="tx1"/>
              </a:solidFill>
            </a:rPr>
            <a:t>Terrorist </a:t>
          </a:r>
          <a:r>
            <a:rPr lang="en-US" sz="2000" b="1" dirty="0">
              <a:solidFill>
                <a:schemeClr val="tx1"/>
              </a:solidFill>
            </a:rPr>
            <a:t>constantly adapt </a:t>
          </a:r>
          <a:r>
            <a:rPr lang="en-US" sz="2000" dirty="0">
              <a:solidFill>
                <a:schemeClr val="tx1"/>
              </a:solidFill>
            </a:rPr>
            <a:t>how and where they move funds and other </a:t>
          </a:r>
          <a:r>
            <a:rPr lang="en-US" sz="2000" b="1" dirty="0">
              <a:solidFill>
                <a:schemeClr val="tx1"/>
              </a:solidFill>
            </a:rPr>
            <a:t>assets to circumvent safeguards</a:t>
          </a:r>
          <a:r>
            <a:rPr lang="en-US" sz="2000" dirty="0">
              <a:solidFill>
                <a:schemeClr val="tx1"/>
              </a:solidFill>
            </a:rPr>
            <a:t> that countries have put in place. </a:t>
          </a:r>
        </a:p>
      </dgm:t>
    </dgm:pt>
    <dgm:pt modelId="{60B952B6-5416-408B-B641-439C1B95F933}" type="parTrans" cxnId="{9ECD174B-EB73-4F76-9D88-85BB52886476}">
      <dgm:prSet/>
      <dgm:spPr/>
      <dgm:t>
        <a:bodyPr/>
        <a:lstStyle/>
        <a:p>
          <a:endParaRPr lang="en-US"/>
        </a:p>
      </dgm:t>
    </dgm:pt>
    <dgm:pt modelId="{B5313432-ED64-4666-A737-663285F87196}" type="sibTrans" cxnId="{9ECD174B-EB73-4F76-9D88-85BB52886476}">
      <dgm:prSet/>
      <dgm:spPr/>
      <dgm:t>
        <a:bodyPr/>
        <a:lstStyle/>
        <a:p>
          <a:endParaRPr lang="en-US"/>
        </a:p>
      </dgm:t>
    </dgm:pt>
    <dgm:pt modelId="{8915ECE3-F429-46A6-9A66-39285A928D85}" type="pres">
      <dgm:prSet presAssocID="{3A73564B-8153-4533-9DAA-02581207E3D2}" presName="diagram" presStyleCnt="0">
        <dgm:presLayoutVars>
          <dgm:dir/>
          <dgm:resizeHandles val="exact"/>
        </dgm:presLayoutVars>
      </dgm:prSet>
      <dgm:spPr/>
    </dgm:pt>
    <dgm:pt modelId="{E1E102E0-BC17-4E4F-A447-3B1E527709AD}" type="pres">
      <dgm:prSet presAssocID="{BBAB4BE4-7FE0-4113-A35D-9969179EA486}" presName="node" presStyleLbl="node1" presStyleIdx="0" presStyleCnt="3" custScaleX="401902" custScaleY="2000000" custLinFactX="-100000" custLinFactY="24638" custLinFactNeighborX="-163357" custLinFactNeighborY="100000">
        <dgm:presLayoutVars>
          <dgm:bulletEnabled val="1"/>
        </dgm:presLayoutVars>
      </dgm:prSet>
      <dgm:spPr/>
    </dgm:pt>
    <dgm:pt modelId="{CA36B522-B4E6-48FB-B38E-FE06C3A44435}" type="pres">
      <dgm:prSet presAssocID="{93A3226D-E269-4B21-9DE2-D1DC2412D049}" presName="sibTrans" presStyleCnt="0"/>
      <dgm:spPr/>
    </dgm:pt>
    <dgm:pt modelId="{8E87A559-70B2-4E3B-908A-1A80441582FE}" type="pres">
      <dgm:prSet presAssocID="{DFB962FF-B8D3-48E3-B4B4-FE29F1D3EE58}" presName="node" presStyleLbl="node1" presStyleIdx="1" presStyleCnt="3" custScaleX="2000000" custScaleY="2000000" custLinFactY="237789" custLinFactNeighborX="37030" custLinFactNeighborY="300000">
        <dgm:presLayoutVars>
          <dgm:bulletEnabled val="1"/>
        </dgm:presLayoutVars>
      </dgm:prSet>
      <dgm:spPr/>
    </dgm:pt>
    <dgm:pt modelId="{E1ECC556-D985-47EF-82FC-9792EE2CA1D9}" type="pres">
      <dgm:prSet presAssocID="{818BFFCD-61BF-40B7-9E4A-16AAF13077D3}" presName="sibTrans" presStyleCnt="0"/>
      <dgm:spPr/>
    </dgm:pt>
    <dgm:pt modelId="{6153AABE-6A74-4A8F-AFF8-2704C0DCAEDA}" type="pres">
      <dgm:prSet presAssocID="{4E87599E-0495-41D0-B732-3BB3D2F945D1}" presName="node" presStyleLbl="node1" presStyleIdx="2" presStyleCnt="3" custScaleX="1994038" custScaleY="264189" custLinFactX="100000" custLinFactY="-1000000" custLinFactNeighborX="149067" custLinFactNeighborY="-1004569">
        <dgm:presLayoutVars>
          <dgm:bulletEnabled val="1"/>
        </dgm:presLayoutVars>
      </dgm:prSet>
      <dgm:spPr/>
    </dgm:pt>
  </dgm:ptLst>
  <dgm:cxnLst>
    <dgm:cxn modelId="{A4AF1C27-257A-4EBA-9B4C-59702E388B57}" type="presOf" srcId="{BBAB4BE4-7FE0-4113-A35D-9969179EA486}" destId="{E1E102E0-BC17-4E4F-A447-3B1E527709AD}" srcOrd="0" destOrd="0" presId="urn:microsoft.com/office/officeart/2005/8/layout/default"/>
    <dgm:cxn modelId="{9ECD174B-EB73-4F76-9D88-85BB52886476}" srcId="{3A73564B-8153-4533-9DAA-02581207E3D2}" destId="{4E87599E-0495-41D0-B732-3BB3D2F945D1}" srcOrd="2" destOrd="0" parTransId="{60B952B6-5416-408B-B641-439C1B95F933}" sibTransId="{B5313432-ED64-4666-A737-663285F87196}"/>
    <dgm:cxn modelId="{4ED0B770-C87C-4FF7-9A15-E893AAD7CE72}" type="presOf" srcId="{3A73564B-8153-4533-9DAA-02581207E3D2}" destId="{8915ECE3-F429-46A6-9A66-39285A928D85}" srcOrd="0" destOrd="0" presId="urn:microsoft.com/office/officeart/2005/8/layout/default"/>
    <dgm:cxn modelId="{E35A2394-8372-4486-9282-25D47033467D}" type="presOf" srcId="{DFB962FF-B8D3-48E3-B4B4-FE29F1D3EE58}" destId="{8E87A559-70B2-4E3B-908A-1A80441582FE}" srcOrd="0" destOrd="0" presId="urn:microsoft.com/office/officeart/2005/8/layout/default"/>
    <dgm:cxn modelId="{A6628E94-77CD-4AE9-9B5C-06A560AEB02B}" srcId="{3A73564B-8153-4533-9DAA-02581207E3D2}" destId="{DFB962FF-B8D3-48E3-B4B4-FE29F1D3EE58}" srcOrd="1" destOrd="0" parTransId="{5A27F907-9907-49E7-9AA8-20636921624E}" sibTransId="{818BFFCD-61BF-40B7-9E4A-16AAF13077D3}"/>
    <dgm:cxn modelId="{52AC0DA2-BD8C-4138-8013-B1FD0E2A2FB3}" type="presOf" srcId="{4E87599E-0495-41D0-B732-3BB3D2F945D1}" destId="{6153AABE-6A74-4A8F-AFF8-2704C0DCAEDA}" srcOrd="0" destOrd="0" presId="urn:microsoft.com/office/officeart/2005/8/layout/default"/>
    <dgm:cxn modelId="{559369DF-2E9E-4816-A807-55ED3C57470C}" srcId="{3A73564B-8153-4533-9DAA-02581207E3D2}" destId="{BBAB4BE4-7FE0-4113-A35D-9969179EA486}" srcOrd="0" destOrd="0" parTransId="{711467A3-9D68-4E84-B966-2E821125B7AC}" sibTransId="{93A3226D-E269-4B21-9DE2-D1DC2412D049}"/>
    <dgm:cxn modelId="{3486CAC6-4A04-42CF-BEF0-5D084BFF3979}" type="presParOf" srcId="{8915ECE3-F429-46A6-9A66-39285A928D85}" destId="{E1E102E0-BC17-4E4F-A447-3B1E527709AD}" srcOrd="0" destOrd="0" presId="urn:microsoft.com/office/officeart/2005/8/layout/default"/>
    <dgm:cxn modelId="{F5664D0D-A6C2-44F9-9B9A-BB6110FBAFD1}" type="presParOf" srcId="{8915ECE3-F429-46A6-9A66-39285A928D85}" destId="{CA36B522-B4E6-48FB-B38E-FE06C3A44435}" srcOrd="1" destOrd="0" presId="urn:microsoft.com/office/officeart/2005/8/layout/default"/>
    <dgm:cxn modelId="{28AD9C9D-08F6-4C41-821A-D73376279A88}" type="presParOf" srcId="{8915ECE3-F429-46A6-9A66-39285A928D85}" destId="{8E87A559-70B2-4E3B-908A-1A80441582FE}" srcOrd="2" destOrd="0" presId="urn:microsoft.com/office/officeart/2005/8/layout/default"/>
    <dgm:cxn modelId="{FD6C5B77-03B3-42FA-B4A5-6C406E0B3B6E}" type="presParOf" srcId="{8915ECE3-F429-46A6-9A66-39285A928D85}" destId="{E1ECC556-D985-47EF-82FC-9792EE2CA1D9}" srcOrd="3" destOrd="0" presId="urn:microsoft.com/office/officeart/2005/8/layout/default"/>
    <dgm:cxn modelId="{D5A6210D-B172-46BE-96E0-CC08D1B1963F}" type="presParOf" srcId="{8915ECE3-F429-46A6-9A66-39285A928D85}" destId="{6153AABE-6A74-4A8F-AFF8-2704C0DCAED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0A254-5390-42EB-BF69-D4BDDAEC1BA6}" type="doc">
      <dgm:prSet loTypeId="urn:microsoft.com/office/officeart/2005/8/layout/arrow5" loCatId="relationship" qsTypeId="urn:microsoft.com/office/officeart/2005/8/quickstyle/simple2" qsCatId="simple" csTypeId="urn:microsoft.com/office/officeart/2005/8/colors/accent2_2" csCatId="accent2" phldr="1"/>
      <dgm:spPr/>
      <dgm:t>
        <a:bodyPr/>
        <a:lstStyle/>
        <a:p>
          <a:endParaRPr lang="en-US"/>
        </a:p>
      </dgm:t>
    </dgm:pt>
    <dgm:pt modelId="{81D767B8-730B-4572-B4A1-29DAC3E95269}">
      <dgm:prSet custT="1"/>
      <dgm:spPr/>
      <dgm:t>
        <a:bodyPr/>
        <a:lstStyle/>
        <a:p>
          <a:r>
            <a:rPr lang="en-US" sz="2000" dirty="0"/>
            <a:t>Recommendation 8 does not apply to the NPO sector as a whole. </a:t>
          </a:r>
        </a:p>
      </dgm:t>
    </dgm:pt>
    <dgm:pt modelId="{CD3D2621-734E-43FD-BBE2-F4183B0CD395}" type="parTrans" cxnId="{E3A7BF49-9B39-40F4-A040-B53B303CFB77}">
      <dgm:prSet/>
      <dgm:spPr/>
      <dgm:t>
        <a:bodyPr/>
        <a:lstStyle/>
        <a:p>
          <a:endParaRPr lang="en-US"/>
        </a:p>
      </dgm:t>
    </dgm:pt>
    <dgm:pt modelId="{77118D99-2F60-4BFC-A9D3-782F08F6689A}" type="sibTrans" cxnId="{E3A7BF49-9B39-40F4-A040-B53B303CFB77}">
      <dgm:prSet/>
      <dgm:spPr/>
      <dgm:t>
        <a:bodyPr/>
        <a:lstStyle/>
        <a:p>
          <a:endParaRPr lang="en-US"/>
        </a:p>
      </dgm:t>
    </dgm:pt>
    <dgm:pt modelId="{9C8170DC-7F0C-4B7A-98D8-7012F668C17E}">
      <dgm:prSet custT="1"/>
      <dgm:spPr/>
      <dgm:t>
        <a:bodyPr/>
        <a:lstStyle/>
        <a:p>
          <a:r>
            <a:rPr lang="en-US" sz="1800" dirty="0"/>
            <a:t>Its important for countries to take a targeted approach to implementing the measures in Recommendation 8 which </a:t>
          </a:r>
          <a:r>
            <a:rPr lang="en-US" sz="2000" dirty="0"/>
            <a:t>include</a:t>
          </a:r>
          <a:r>
            <a:rPr lang="en-US" sz="1800" dirty="0"/>
            <a:t> oversight and regulatory mechanisms, based on an understanding of the diversity of the NPO sector and the terrorism risks faced by the NPO sector. </a:t>
          </a:r>
        </a:p>
      </dgm:t>
    </dgm:pt>
    <dgm:pt modelId="{E02C241D-DD31-4E3D-8DFB-BE16CFBB5902}" type="parTrans" cxnId="{E10F9E25-AF47-4521-B53F-0ACD2ECFF7DF}">
      <dgm:prSet/>
      <dgm:spPr/>
      <dgm:t>
        <a:bodyPr/>
        <a:lstStyle/>
        <a:p>
          <a:endParaRPr lang="en-US"/>
        </a:p>
      </dgm:t>
    </dgm:pt>
    <dgm:pt modelId="{C42CBDFD-44B7-46EF-9B83-CC8C94035C23}" type="sibTrans" cxnId="{E10F9E25-AF47-4521-B53F-0ACD2ECFF7DF}">
      <dgm:prSet/>
      <dgm:spPr/>
      <dgm:t>
        <a:bodyPr/>
        <a:lstStyle/>
        <a:p>
          <a:endParaRPr lang="en-US"/>
        </a:p>
      </dgm:t>
    </dgm:pt>
    <dgm:pt modelId="{5CD70BBB-923E-4705-B25A-25999A8B2AFD}" type="pres">
      <dgm:prSet presAssocID="{F290A254-5390-42EB-BF69-D4BDDAEC1BA6}" presName="diagram" presStyleCnt="0">
        <dgm:presLayoutVars>
          <dgm:dir/>
          <dgm:resizeHandles val="exact"/>
        </dgm:presLayoutVars>
      </dgm:prSet>
      <dgm:spPr/>
    </dgm:pt>
    <dgm:pt modelId="{8ED47D68-122E-408A-9BA9-F16DA78F1050}" type="pres">
      <dgm:prSet presAssocID="{81D767B8-730B-4572-B4A1-29DAC3E95269}" presName="arrow" presStyleLbl="node1" presStyleIdx="0" presStyleCnt="2">
        <dgm:presLayoutVars>
          <dgm:bulletEnabled val="1"/>
        </dgm:presLayoutVars>
      </dgm:prSet>
      <dgm:spPr/>
    </dgm:pt>
    <dgm:pt modelId="{F1C3563C-2497-401E-96A7-095FAFB93C85}" type="pres">
      <dgm:prSet presAssocID="{9C8170DC-7F0C-4B7A-98D8-7012F668C17E}" presName="arrow" presStyleLbl="node1" presStyleIdx="1" presStyleCnt="2">
        <dgm:presLayoutVars>
          <dgm:bulletEnabled val="1"/>
        </dgm:presLayoutVars>
      </dgm:prSet>
      <dgm:spPr/>
    </dgm:pt>
  </dgm:ptLst>
  <dgm:cxnLst>
    <dgm:cxn modelId="{E10F9E25-AF47-4521-B53F-0ACD2ECFF7DF}" srcId="{F290A254-5390-42EB-BF69-D4BDDAEC1BA6}" destId="{9C8170DC-7F0C-4B7A-98D8-7012F668C17E}" srcOrd="1" destOrd="0" parTransId="{E02C241D-DD31-4E3D-8DFB-BE16CFBB5902}" sibTransId="{C42CBDFD-44B7-46EF-9B83-CC8C94035C23}"/>
    <dgm:cxn modelId="{E3A7BF49-9B39-40F4-A040-B53B303CFB77}" srcId="{F290A254-5390-42EB-BF69-D4BDDAEC1BA6}" destId="{81D767B8-730B-4572-B4A1-29DAC3E95269}" srcOrd="0" destOrd="0" parTransId="{CD3D2621-734E-43FD-BBE2-F4183B0CD395}" sibTransId="{77118D99-2F60-4BFC-A9D3-782F08F6689A}"/>
    <dgm:cxn modelId="{854A388F-441A-45C0-922E-18202ACCF288}" type="presOf" srcId="{F290A254-5390-42EB-BF69-D4BDDAEC1BA6}" destId="{5CD70BBB-923E-4705-B25A-25999A8B2AFD}" srcOrd="0" destOrd="0" presId="urn:microsoft.com/office/officeart/2005/8/layout/arrow5"/>
    <dgm:cxn modelId="{379FBE95-F8CB-471F-B798-E7491932A581}" type="presOf" srcId="{81D767B8-730B-4572-B4A1-29DAC3E95269}" destId="{8ED47D68-122E-408A-9BA9-F16DA78F1050}" srcOrd="0" destOrd="0" presId="urn:microsoft.com/office/officeart/2005/8/layout/arrow5"/>
    <dgm:cxn modelId="{BA0200BB-BB1F-4C9D-A82A-2E7B846259C6}" type="presOf" srcId="{9C8170DC-7F0C-4B7A-98D8-7012F668C17E}" destId="{F1C3563C-2497-401E-96A7-095FAFB93C85}" srcOrd="0" destOrd="0" presId="urn:microsoft.com/office/officeart/2005/8/layout/arrow5"/>
    <dgm:cxn modelId="{355BA631-DF2A-4860-8F71-6B187899F345}" type="presParOf" srcId="{5CD70BBB-923E-4705-B25A-25999A8B2AFD}" destId="{8ED47D68-122E-408A-9BA9-F16DA78F1050}" srcOrd="0" destOrd="0" presId="urn:microsoft.com/office/officeart/2005/8/layout/arrow5"/>
    <dgm:cxn modelId="{C2F4D5C7-88E6-4403-87F5-DD056068D417}" type="presParOf" srcId="{5CD70BBB-923E-4705-B25A-25999A8B2AFD}" destId="{F1C3563C-2497-401E-96A7-095FAFB93C8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05EB87-B2B7-49C5-8B76-EB90D7EC09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EDB6CAA-418E-4302-920F-4DA8D42A1C01}">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800" b="1" kern="1200" dirty="0"/>
            <a:t>Recommendation 8</a:t>
          </a:r>
          <a:endParaRPr lang="en-US" sz="2800" kern="1200" dirty="0"/>
        </a:p>
        <a:p>
          <a:pPr lvl="0" algn="l" defTabSz="1244600">
            <a:lnSpc>
              <a:spcPct val="90000"/>
            </a:lnSpc>
            <a:spcBef>
              <a:spcPct val="0"/>
            </a:spcBef>
            <a:spcAft>
              <a:spcPct val="35000"/>
            </a:spcAft>
          </a:pPr>
          <a:endParaRPr lang="en-US" sz="1100" b="1" kern="1200" dirty="0">
            <a:solidFill>
              <a:schemeClr val="tx1"/>
            </a:solidFill>
            <a:latin typeface="Calibri"/>
            <a:ea typeface="+mn-ea"/>
            <a:cs typeface="+mn-cs"/>
          </a:endParaRPr>
        </a:p>
        <a:p>
          <a:pPr lvl="0" algn="l" defTabSz="1244600">
            <a:lnSpc>
              <a:spcPct val="90000"/>
            </a:lnSpc>
            <a:spcBef>
              <a:spcPct val="0"/>
            </a:spcBef>
            <a:spcAft>
              <a:spcPct val="35000"/>
            </a:spcAft>
          </a:pPr>
          <a:r>
            <a:rPr lang="en-US" sz="2800" b="1" kern="1200" dirty="0">
              <a:solidFill>
                <a:schemeClr val="tx1"/>
              </a:solidFill>
              <a:latin typeface="Calibri"/>
              <a:ea typeface="+mn-ea"/>
              <a:cs typeface="+mn-cs"/>
            </a:rPr>
            <a:t>Combating the abuse of NPOs</a:t>
          </a:r>
        </a:p>
        <a:p>
          <a:pPr lvl="0" algn="l" defTabSz="1244600">
            <a:lnSpc>
              <a:spcPct val="90000"/>
            </a:lnSpc>
            <a:spcBef>
              <a:spcPct val="0"/>
            </a:spcBef>
            <a:spcAft>
              <a:spcPct val="35000"/>
            </a:spcAft>
          </a:pPr>
          <a:r>
            <a:rPr lang="en-US" sz="2800" b="1" kern="1200" dirty="0">
              <a:solidFill>
                <a:schemeClr val="bg1"/>
              </a:solidFill>
              <a:latin typeface="Calibri"/>
              <a:ea typeface="+mn-ea"/>
              <a:cs typeface="+mn-cs"/>
            </a:rPr>
            <a:t>SA rated non-compliant</a:t>
          </a:r>
        </a:p>
      </dgm:t>
    </dgm:pt>
    <dgm:pt modelId="{9F9907C4-E9C0-452A-9E02-F846E04C7830}" type="parTrans" cxnId="{1F9C5730-4A01-4379-9825-ADA4D28BFC36}">
      <dgm:prSet/>
      <dgm:spPr/>
      <dgm:t>
        <a:bodyPr/>
        <a:lstStyle/>
        <a:p>
          <a:endParaRPr lang="en-US" sz="1600"/>
        </a:p>
      </dgm:t>
    </dgm:pt>
    <dgm:pt modelId="{8ADA1AC0-E062-450C-8206-9F8C963F481A}" type="sibTrans" cxnId="{1F9C5730-4A01-4379-9825-ADA4D28BFC36}">
      <dgm:prSet/>
      <dgm:spPr/>
      <dgm:t>
        <a:bodyPr/>
        <a:lstStyle/>
        <a:p>
          <a:endParaRPr lang="en-US" sz="1600"/>
        </a:p>
      </dgm:t>
    </dgm:pt>
    <dgm:pt modelId="{D59B9340-71A4-41B8-BD4A-A1463F3D8DE2}">
      <dgm:prSet custT="1"/>
      <dgm:spPr/>
      <dgm:t>
        <a:bodyPr/>
        <a:lstStyle/>
        <a:p>
          <a:r>
            <a:rPr lang="en-US" sz="2400" kern="1200" dirty="0"/>
            <a:t>SA has not done an assessment of their broader NPO sector to identify those organizations, based on their activities or characteristics , are most at risk of TF abuse. </a:t>
          </a:r>
        </a:p>
      </dgm:t>
    </dgm:pt>
    <dgm:pt modelId="{C85F697F-CD09-44A0-A70B-8126EB6A2CEB}" type="parTrans" cxnId="{DF102498-3A33-41AA-B17A-7E86A7944565}">
      <dgm:prSet/>
      <dgm:spPr/>
      <dgm:t>
        <a:bodyPr/>
        <a:lstStyle/>
        <a:p>
          <a:endParaRPr lang="en-US" sz="1600"/>
        </a:p>
      </dgm:t>
    </dgm:pt>
    <dgm:pt modelId="{2ECA4B1B-6CA7-4C10-B2DE-D47E3D8E3150}" type="sibTrans" cxnId="{DF102498-3A33-41AA-B17A-7E86A7944565}">
      <dgm:prSet/>
      <dgm:spPr/>
      <dgm:t>
        <a:bodyPr/>
        <a:lstStyle/>
        <a:p>
          <a:endParaRPr lang="en-US" sz="1600"/>
        </a:p>
      </dgm:t>
    </dgm:pt>
    <dgm:pt modelId="{0001265F-36E7-428F-BEA3-B6850A7DF0E4}">
      <dgm:prSet custT="1"/>
      <dgm:spPr/>
      <dgm:t>
        <a:bodyPr/>
        <a:lstStyle/>
        <a:p>
          <a:r>
            <a:rPr lang="en-US" sz="2400" kern="1200" dirty="0">
              <a:solidFill>
                <a:prstClr val="black">
                  <a:hueOff val="0"/>
                  <a:satOff val="0"/>
                  <a:lumOff val="0"/>
                  <a:alphaOff val="0"/>
                </a:prstClr>
              </a:solidFill>
              <a:latin typeface="Calibri"/>
              <a:ea typeface="+mn-ea"/>
              <a:cs typeface="+mn-cs"/>
            </a:rPr>
            <a:t>SA also has no capacity to monitor or investigate NPOs identified </a:t>
          </a:r>
          <a:r>
            <a:rPr lang="en-US" sz="2400" kern="1200" dirty="0"/>
            <a:t>to be at risk of TF abuse. </a:t>
          </a:r>
        </a:p>
      </dgm:t>
    </dgm:pt>
    <dgm:pt modelId="{4A9E1A2F-2922-4958-A2D7-DBC1360DDF57}" type="parTrans" cxnId="{5A5F2AB9-90B4-41AB-918C-6C00A268450E}">
      <dgm:prSet/>
      <dgm:spPr/>
      <dgm:t>
        <a:bodyPr/>
        <a:lstStyle/>
        <a:p>
          <a:endParaRPr lang="en-US" sz="1600"/>
        </a:p>
      </dgm:t>
    </dgm:pt>
    <dgm:pt modelId="{F4D0F5B3-35DB-4A6D-B01B-04D1309F8F86}" type="sibTrans" cxnId="{5A5F2AB9-90B4-41AB-918C-6C00A268450E}">
      <dgm:prSet/>
      <dgm:spPr/>
      <dgm:t>
        <a:bodyPr/>
        <a:lstStyle/>
        <a:p>
          <a:endParaRPr lang="en-US" sz="1600"/>
        </a:p>
      </dgm:t>
    </dgm:pt>
    <dgm:pt modelId="{0311375A-FA4D-453F-9879-BAF2C67D0BC5}">
      <dgm:prSet custT="1"/>
      <dgm:spPr/>
      <dgm:t>
        <a:bodyPr/>
        <a:lstStyle/>
        <a:p>
          <a:r>
            <a:rPr lang="en-US" sz="2400" dirty="0"/>
            <a:t>The government authority responsible for oversight of the NPO sector has not had any TF training nor have they applied any measures to address the risk to NPOs of TF abuse nor begun monitoring of organizations deemed to be vulnerable</a:t>
          </a:r>
        </a:p>
      </dgm:t>
    </dgm:pt>
    <dgm:pt modelId="{A61B3F0E-7EDE-4296-9F0A-980F34463D78}" type="parTrans" cxnId="{374785B0-E24B-4BE9-B6BD-6346CC55CC76}">
      <dgm:prSet/>
      <dgm:spPr/>
      <dgm:t>
        <a:bodyPr/>
        <a:lstStyle/>
        <a:p>
          <a:endParaRPr lang="en-US" sz="1600"/>
        </a:p>
      </dgm:t>
    </dgm:pt>
    <dgm:pt modelId="{F2C239AE-C48F-45F8-A1B3-67892F7E19F2}" type="sibTrans" cxnId="{374785B0-E24B-4BE9-B6BD-6346CC55CC76}">
      <dgm:prSet/>
      <dgm:spPr/>
      <dgm:t>
        <a:bodyPr/>
        <a:lstStyle/>
        <a:p>
          <a:endParaRPr lang="en-US" sz="1600"/>
        </a:p>
      </dgm:t>
    </dgm:pt>
    <dgm:pt modelId="{DD76EAE5-8A41-4EC2-907C-BEBD655485A1}">
      <dgm:prSet custT="1"/>
      <dgm:spPr/>
      <dgm:t>
        <a:bodyPr/>
        <a:lstStyle/>
        <a:p>
          <a:pPr lvl="0" algn="ctr" defTabSz="533400">
            <a:lnSpc>
              <a:spcPct val="90000"/>
            </a:lnSpc>
            <a:spcBef>
              <a:spcPct val="0"/>
            </a:spcBef>
            <a:spcAft>
              <a:spcPct val="35000"/>
            </a:spcAft>
          </a:pPr>
          <a:endParaRPr lang="en-US" sz="1200" b="1"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2400" b="1" dirty="0"/>
            <a:t>Immediate Outcome 10</a:t>
          </a:r>
          <a:endParaRPr lang="en-US" sz="2400" dirty="0"/>
        </a:p>
        <a:p>
          <a:pPr lvl="0" algn="l" defTabSz="533400">
            <a:lnSpc>
              <a:spcPct val="90000"/>
            </a:lnSpc>
            <a:spcBef>
              <a:spcPct val="0"/>
            </a:spcBef>
            <a:spcAft>
              <a:spcPct val="35000"/>
            </a:spcAft>
          </a:pPr>
          <a:endParaRPr lang="en-US" sz="1800" b="1" dirty="0">
            <a:solidFill>
              <a:schemeClr val="tx1"/>
            </a:solidFill>
          </a:endParaRPr>
        </a:p>
        <a:p>
          <a:pPr lvl="0" algn="l" defTabSz="533400">
            <a:lnSpc>
              <a:spcPct val="90000"/>
            </a:lnSpc>
            <a:spcBef>
              <a:spcPct val="0"/>
            </a:spcBef>
            <a:spcAft>
              <a:spcPct val="35000"/>
            </a:spcAft>
          </a:pPr>
          <a:r>
            <a:rPr lang="en-US" sz="1800" b="1" dirty="0">
              <a:solidFill>
                <a:schemeClr val="tx1"/>
              </a:solidFill>
            </a:rPr>
            <a:t>Terrorists and terrorist financiers are prevented from raising, moving and using funds, and from abusing the NPO sector. </a:t>
          </a:r>
          <a:r>
            <a:rPr lang="en-US" sz="2800" b="1" dirty="0"/>
            <a:t>SA rated as low level of effectiveness </a:t>
          </a:r>
          <a:endParaRPr lang="en-US" sz="2800" dirty="0"/>
        </a:p>
      </dgm:t>
    </dgm:pt>
    <dgm:pt modelId="{6B1946D4-20B3-43B4-A8EC-4745AFF5C76F}" type="sibTrans" cxnId="{863BF16A-6F05-429B-A3BD-0C270EF63BE0}">
      <dgm:prSet/>
      <dgm:spPr/>
      <dgm:t>
        <a:bodyPr/>
        <a:lstStyle/>
        <a:p>
          <a:endParaRPr lang="en-US" sz="1600"/>
        </a:p>
      </dgm:t>
    </dgm:pt>
    <dgm:pt modelId="{9A32DA69-B7EE-41EC-A87A-92FB3FC94777}" type="parTrans" cxnId="{863BF16A-6F05-429B-A3BD-0C270EF63BE0}">
      <dgm:prSet/>
      <dgm:spPr/>
      <dgm:t>
        <a:bodyPr/>
        <a:lstStyle/>
        <a:p>
          <a:endParaRPr lang="en-US" sz="1600"/>
        </a:p>
      </dgm:t>
    </dgm:pt>
    <dgm:pt modelId="{1EFDC6E7-671F-4CB7-97CF-1DCE5DEB7ED9}">
      <dgm:prSet custT="1"/>
      <dgm:spPr/>
      <dgm:t>
        <a:bodyPr/>
        <a:lstStyle/>
        <a:p>
          <a:r>
            <a:rPr lang="en-US" sz="2400" kern="1200" dirty="0"/>
            <a:t>SA  NPOs laws and regulations review are not adequate to identify, prevent and combat acts of ML/TF within the sector</a:t>
          </a:r>
        </a:p>
      </dgm:t>
    </dgm:pt>
    <dgm:pt modelId="{ACCAC2AF-3288-47B7-A875-E7FE795792B6}" type="parTrans" cxnId="{BCD36A33-54B0-4462-87F3-60D870097890}">
      <dgm:prSet/>
      <dgm:spPr/>
      <dgm:t>
        <a:bodyPr/>
        <a:lstStyle/>
        <a:p>
          <a:endParaRPr lang="en-US"/>
        </a:p>
      </dgm:t>
    </dgm:pt>
    <dgm:pt modelId="{0E03E626-3999-427A-9997-BD5409F9C97F}" type="sibTrans" cxnId="{BCD36A33-54B0-4462-87F3-60D870097890}">
      <dgm:prSet/>
      <dgm:spPr/>
      <dgm:t>
        <a:bodyPr/>
        <a:lstStyle/>
        <a:p>
          <a:endParaRPr lang="en-US"/>
        </a:p>
      </dgm:t>
    </dgm:pt>
    <dgm:pt modelId="{584DC906-BAA6-48D4-8A71-1CD3C25EAF7F}">
      <dgm:prSet custT="1"/>
      <dgm:spPr/>
      <dgm:t>
        <a:bodyPr/>
        <a:lstStyle/>
        <a:p>
          <a:endParaRPr lang="en-US" sz="2400" dirty="0"/>
        </a:p>
      </dgm:t>
    </dgm:pt>
    <dgm:pt modelId="{3E3DFA66-C3A7-4140-AB9F-FDD38EF1AAC7}" type="parTrans" cxnId="{5BFF201B-8AC3-4CC9-870C-964605021992}">
      <dgm:prSet/>
      <dgm:spPr/>
      <dgm:t>
        <a:bodyPr/>
        <a:lstStyle/>
        <a:p>
          <a:endParaRPr lang="en-US"/>
        </a:p>
      </dgm:t>
    </dgm:pt>
    <dgm:pt modelId="{3FE6424D-43B1-4255-B6A6-83927EAA5A15}" type="sibTrans" cxnId="{5BFF201B-8AC3-4CC9-870C-964605021992}">
      <dgm:prSet/>
      <dgm:spPr/>
      <dgm:t>
        <a:bodyPr/>
        <a:lstStyle/>
        <a:p>
          <a:endParaRPr lang="en-US"/>
        </a:p>
      </dgm:t>
    </dgm:pt>
    <dgm:pt modelId="{7F7B9ECA-C577-481B-972E-21C6B37686D0}">
      <dgm:prSet custT="1"/>
      <dgm:spPr/>
      <dgm:t>
        <a:bodyPr/>
        <a:lstStyle/>
        <a:p>
          <a:r>
            <a:rPr lang="en-US" sz="2400" dirty="0"/>
            <a:t>South Africa has not identified the subset of NPOs that, based on their characteristics or activities, are at risk of TF abuse. </a:t>
          </a:r>
        </a:p>
      </dgm:t>
    </dgm:pt>
    <dgm:pt modelId="{2DBF54F4-CF5E-4EA1-B74A-96B0F34C277F}" type="parTrans" cxnId="{1BE436EB-5FD1-4F95-AA3F-02625B7BB20B}">
      <dgm:prSet/>
      <dgm:spPr/>
      <dgm:t>
        <a:bodyPr/>
        <a:lstStyle/>
        <a:p>
          <a:endParaRPr lang="en-US"/>
        </a:p>
      </dgm:t>
    </dgm:pt>
    <dgm:pt modelId="{0763C591-D07B-43E4-B41D-CE0F0B1AAEB4}" type="sibTrans" cxnId="{1BE436EB-5FD1-4F95-AA3F-02625B7BB20B}">
      <dgm:prSet/>
      <dgm:spPr/>
      <dgm:t>
        <a:bodyPr/>
        <a:lstStyle/>
        <a:p>
          <a:endParaRPr lang="en-US"/>
        </a:p>
      </dgm:t>
    </dgm:pt>
    <dgm:pt modelId="{BBAF4EFD-CCF7-4C7A-AFBB-293B31C191A0}" type="pres">
      <dgm:prSet presAssocID="{0305EB87-B2B7-49C5-8B76-EB90D7EC0906}" presName="Name0" presStyleCnt="0">
        <dgm:presLayoutVars>
          <dgm:dir/>
          <dgm:animLvl val="lvl"/>
          <dgm:resizeHandles val="exact"/>
        </dgm:presLayoutVars>
      </dgm:prSet>
      <dgm:spPr/>
    </dgm:pt>
    <dgm:pt modelId="{AB97F481-D49E-4B1D-BEB8-800F6CC51A6B}" type="pres">
      <dgm:prSet presAssocID="{CEDB6CAA-418E-4302-920F-4DA8D42A1C01}" presName="linNode" presStyleCnt="0"/>
      <dgm:spPr/>
    </dgm:pt>
    <dgm:pt modelId="{5DD1BF55-ABCE-49A0-A7DE-C0A052C3E735}" type="pres">
      <dgm:prSet presAssocID="{CEDB6CAA-418E-4302-920F-4DA8D42A1C01}" presName="parentText" presStyleLbl="node1" presStyleIdx="0" presStyleCnt="2" custScaleX="108081" custScaleY="146864" custLinFactNeighborX="-1160" custLinFactNeighborY="-10976">
        <dgm:presLayoutVars>
          <dgm:chMax val="1"/>
          <dgm:bulletEnabled val="1"/>
        </dgm:presLayoutVars>
      </dgm:prSet>
      <dgm:spPr/>
    </dgm:pt>
    <dgm:pt modelId="{7D50BD1C-2086-4095-B6D5-EB28660F5A11}" type="pres">
      <dgm:prSet presAssocID="{CEDB6CAA-418E-4302-920F-4DA8D42A1C01}" presName="descendantText" presStyleLbl="alignAccFollowNode1" presStyleIdx="0" presStyleCnt="2" custScaleX="145790" custScaleY="184005">
        <dgm:presLayoutVars>
          <dgm:bulletEnabled val="1"/>
        </dgm:presLayoutVars>
      </dgm:prSet>
      <dgm:spPr/>
    </dgm:pt>
    <dgm:pt modelId="{865F449C-6D46-409E-B172-0AAFCF57162B}" type="pres">
      <dgm:prSet presAssocID="{8ADA1AC0-E062-450C-8206-9F8C963F481A}" presName="sp" presStyleCnt="0"/>
      <dgm:spPr/>
    </dgm:pt>
    <dgm:pt modelId="{CA2F0403-002A-4794-829C-E34232C891F0}" type="pres">
      <dgm:prSet presAssocID="{DD76EAE5-8A41-4EC2-907C-BEBD655485A1}" presName="linNode" presStyleCnt="0"/>
      <dgm:spPr/>
    </dgm:pt>
    <dgm:pt modelId="{890204A6-3F7F-46AF-A980-AA078BA05093}" type="pres">
      <dgm:prSet presAssocID="{DD76EAE5-8A41-4EC2-907C-BEBD655485A1}" presName="parentText" presStyleLbl="node1" presStyleIdx="1" presStyleCnt="2" custScaleX="112988" custScaleY="148453" custLinFactNeighborX="-1333" custLinFactNeighborY="-645">
        <dgm:presLayoutVars>
          <dgm:chMax val="1"/>
          <dgm:bulletEnabled val="1"/>
        </dgm:presLayoutVars>
      </dgm:prSet>
      <dgm:spPr/>
    </dgm:pt>
    <dgm:pt modelId="{F9AB1C6A-9681-4C61-90A7-1614EAD4B250}" type="pres">
      <dgm:prSet presAssocID="{DD76EAE5-8A41-4EC2-907C-BEBD655485A1}" presName="descendantText" presStyleLbl="alignAccFollowNode1" presStyleIdx="1" presStyleCnt="2" custScaleX="152640" custScaleY="188204" custLinFactNeighborX="1271" custLinFactNeighborY="2338">
        <dgm:presLayoutVars>
          <dgm:bulletEnabled val="1"/>
        </dgm:presLayoutVars>
      </dgm:prSet>
      <dgm:spPr/>
    </dgm:pt>
  </dgm:ptLst>
  <dgm:cxnLst>
    <dgm:cxn modelId="{7FF9B317-DBB7-430C-AF60-ED0EC8338758}" type="presOf" srcId="{CEDB6CAA-418E-4302-920F-4DA8D42A1C01}" destId="{5DD1BF55-ABCE-49A0-A7DE-C0A052C3E735}" srcOrd="0" destOrd="0" presId="urn:microsoft.com/office/officeart/2005/8/layout/vList5"/>
    <dgm:cxn modelId="{5BFF201B-8AC3-4CC9-870C-964605021992}" srcId="{DD76EAE5-8A41-4EC2-907C-BEBD655485A1}" destId="{584DC906-BAA6-48D4-8A71-1CD3C25EAF7F}" srcOrd="0" destOrd="0" parTransId="{3E3DFA66-C3A7-4140-AB9F-FDD38EF1AAC7}" sibTransId="{3FE6424D-43B1-4255-B6A6-83927EAA5A15}"/>
    <dgm:cxn modelId="{E8D4871F-E553-45BF-AEF7-3D8ED26D5093}" type="presOf" srcId="{7F7B9ECA-C577-481B-972E-21C6B37686D0}" destId="{F9AB1C6A-9681-4C61-90A7-1614EAD4B250}" srcOrd="0" destOrd="1" presId="urn:microsoft.com/office/officeart/2005/8/layout/vList5"/>
    <dgm:cxn modelId="{1F9C5730-4A01-4379-9825-ADA4D28BFC36}" srcId="{0305EB87-B2B7-49C5-8B76-EB90D7EC0906}" destId="{CEDB6CAA-418E-4302-920F-4DA8D42A1C01}" srcOrd="0" destOrd="0" parTransId="{9F9907C4-E9C0-452A-9E02-F846E04C7830}" sibTransId="{8ADA1AC0-E062-450C-8206-9F8C963F481A}"/>
    <dgm:cxn modelId="{BCD36A33-54B0-4462-87F3-60D870097890}" srcId="{CEDB6CAA-418E-4302-920F-4DA8D42A1C01}" destId="{1EFDC6E7-671F-4CB7-97CF-1DCE5DEB7ED9}" srcOrd="2" destOrd="0" parTransId="{ACCAC2AF-3288-47B7-A875-E7FE795792B6}" sibTransId="{0E03E626-3999-427A-9997-BD5409F9C97F}"/>
    <dgm:cxn modelId="{3D69105E-2555-4600-AFF5-535B9851F1AE}" type="presOf" srcId="{0001265F-36E7-428F-BEA3-B6850A7DF0E4}" destId="{7D50BD1C-2086-4095-B6D5-EB28660F5A11}" srcOrd="0" destOrd="1" presId="urn:microsoft.com/office/officeart/2005/8/layout/vList5"/>
    <dgm:cxn modelId="{B7CE3947-E00A-40F1-9BF6-6941E804A609}" type="presOf" srcId="{0305EB87-B2B7-49C5-8B76-EB90D7EC0906}" destId="{BBAF4EFD-CCF7-4C7A-AFBB-293B31C191A0}" srcOrd="0" destOrd="0" presId="urn:microsoft.com/office/officeart/2005/8/layout/vList5"/>
    <dgm:cxn modelId="{863BF16A-6F05-429B-A3BD-0C270EF63BE0}" srcId="{0305EB87-B2B7-49C5-8B76-EB90D7EC0906}" destId="{DD76EAE5-8A41-4EC2-907C-BEBD655485A1}" srcOrd="1" destOrd="0" parTransId="{9A32DA69-B7EE-41EC-A87A-92FB3FC94777}" sibTransId="{6B1946D4-20B3-43B4-A8EC-4745AFF5C76F}"/>
    <dgm:cxn modelId="{DECC3494-CC90-4C46-AEFC-8F21192AC571}" type="presOf" srcId="{D59B9340-71A4-41B8-BD4A-A1463F3D8DE2}" destId="{7D50BD1C-2086-4095-B6D5-EB28660F5A11}" srcOrd="0" destOrd="0" presId="urn:microsoft.com/office/officeart/2005/8/layout/vList5"/>
    <dgm:cxn modelId="{DF102498-3A33-41AA-B17A-7E86A7944565}" srcId="{CEDB6CAA-418E-4302-920F-4DA8D42A1C01}" destId="{D59B9340-71A4-41B8-BD4A-A1463F3D8DE2}" srcOrd="0" destOrd="0" parTransId="{C85F697F-CD09-44A0-A70B-8126EB6A2CEB}" sibTransId="{2ECA4B1B-6CA7-4C10-B2DE-D47E3D8E3150}"/>
    <dgm:cxn modelId="{B10FBC9B-9928-455B-A6C7-6359F4F60272}" type="presOf" srcId="{0311375A-FA4D-453F-9879-BAF2C67D0BC5}" destId="{F9AB1C6A-9681-4C61-90A7-1614EAD4B250}" srcOrd="0" destOrd="2" presId="urn:microsoft.com/office/officeart/2005/8/layout/vList5"/>
    <dgm:cxn modelId="{374785B0-E24B-4BE9-B6BD-6346CC55CC76}" srcId="{DD76EAE5-8A41-4EC2-907C-BEBD655485A1}" destId="{0311375A-FA4D-453F-9879-BAF2C67D0BC5}" srcOrd="2" destOrd="0" parTransId="{A61B3F0E-7EDE-4296-9F0A-980F34463D78}" sibTransId="{F2C239AE-C48F-45F8-A1B3-67892F7E19F2}"/>
    <dgm:cxn modelId="{5A5F2AB9-90B4-41AB-918C-6C00A268450E}" srcId="{CEDB6CAA-418E-4302-920F-4DA8D42A1C01}" destId="{0001265F-36E7-428F-BEA3-B6850A7DF0E4}" srcOrd="1" destOrd="0" parTransId="{4A9E1A2F-2922-4958-A2D7-DBC1360DDF57}" sibTransId="{F4D0F5B3-35DB-4A6D-B01B-04D1309F8F86}"/>
    <dgm:cxn modelId="{290019C2-7E4C-40CE-936E-65D637E04FCD}" type="presOf" srcId="{DD76EAE5-8A41-4EC2-907C-BEBD655485A1}" destId="{890204A6-3F7F-46AF-A980-AA078BA05093}" srcOrd="0" destOrd="0" presId="urn:microsoft.com/office/officeart/2005/8/layout/vList5"/>
    <dgm:cxn modelId="{F6BB94EA-58D4-42DE-A6A0-AE37D621060A}" type="presOf" srcId="{584DC906-BAA6-48D4-8A71-1CD3C25EAF7F}" destId="{F9AB1C6A-9681-4C61-90A7-1614EAD4B250}" srcOrd="0" destOrd="0" presId="urn:microsoft.com/office/officeart/2005/8/layout/vList5"/>
    <dgm:cxn modelId="{1BE436EB-5FD1-4F95-AA3F-02625B7BB20B}" srcId="{DD76EAE5-8A41-4EC2-907C-BEBD655485A1}" destId="{7F7B9ECA-C577-481B-972E-21C6B37686D0}" srcOrd="1" destOrd="0" parTransId="{2DBF54F4-CF5E-4EA1-B74A-96B0F34C277F}" sibTransId="{0763C591-D07B-43E4-B41D-CE0F0B1AAEB4}"/>
    <dgm:cxn modelId="{9CF33EF2-72CF-4919-8A47-FA2C1B4827CD}" type="presOf" srcId="{1EFDC6E7-671F-4CB7-97CF-1DCE5DEB7ED9}" destId="{7D50BD1C-2086-4095-B6D5-EB28660F5A11}" srcOrd="0" destOrd="2" presId="urn:microsoft.com/office/officeart/2005/8/layout/vList5"/>
    <dgm:cxn modelId="{5F8A9974-D946-436A-ADAF-C7970ACBD7EC}" type="presParOf" srcId="{BBAF4EFD-CCF7-4C7A-AFBB-293B31C191A0}" destId="{AB97F481-D49E-4B1D-BEB8-800F6CC51A6B}" srcOrd="0" destOrd="0" presId="urn:microsoft.com/office/officeart/2005/8/layout/vList5"/>
    <dgm:cxn modelId="{47DCD773-0B55-4DAE-9571-3F847590E619}" type="presParOf" srcId="{AB97F481-D49E-4B1D-BEB8-800F6CC51A6B}" destId="{5DD1BF55-ABCE-49A0-A7DE-C0A052C3E735}" srcOrd="0" destOrd="0" presId="urn:microsoft.com/office/officeart/2005/8/layout/vList5"/>
    <dgm:cxn modelId="{660D9B93-8C02-44BB-910E-4764BF2D7764}" type="presParOf" srcId="{AB97F481-D49E-4B1D-BEB8-800F6CC51A6B}" destId="{7D50BD1C-2086-4095-B6D5-EB28660F5A11}" srcOrd="1" destOrd="0" presId="urn:microsoft.com/office/officeart/2005/8/layout/vList5"/>
    <dgm:cxn modelId="{370D331F-E5EA-414B-BA53-1884DEA6A93B}" type="presParOf" srcId="{BBAF4EFD-CCF7-4C7A-AFBB-293B31C191A0}" destId="{865F449C-6D46-409E-B172-0AAFCF57162B}" srcOrd="1" destOrd="0" presId="urn:microsoft.com/office/officeart/2005/8/layout/vList5"/>
    <dgm:cxn modelId="{0AABDF95-2F5F-4397-82D0-2655C4926728}" type="presParOf" srcId="{BBAF4EFD-CCF7-4C7A-AFBB-293B31C191A0}" destId="{CA2F0403-002A-4794-829C-E34232C891F0}" srcOrd="2" destOrd="0" presId="urn:microsoft.com/office/officeart/2005/8/layout/vList5"/>
    <dgm:cxn modelId="{D8A51746-DAAF-4E6D-8360-EC1FE68C6D06}" type="presParOf" srcId="{CA2F0403-002A-4794-829C-E34232C891F0}" destId="{890204A6-3F7F-46AF-A980-AA078BA05093}" srcOrd="0" destOrd="0" presId="urn:microsoft.com/office/officeart/2005/8/layout/vList5"/>
    <dgm:cxn modelId="{0FC834FD-715C-48BD-8209-BB7F65999F64}" type="presParOf" srcId="{CA2F0403-002A-4794-829C-E34232C891F0}" destId="{F9AB1C6A-9681-4C61-90A7-1614EAD4B25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F96038-28C9-4F67-93F1-7288FB896F29}" type="doc">
      <dgm:prSet loTypeId="urn:microsoft.com/office/officeart/2005/8/layout/process1" loCatId="process" qsTypeId="urn:microsoft.com/office/officeart/2005/8/quickstyle/3d1" qsCatId="3D" csTypeId="urn:microsoft.com/office/officeart/2005/8/colors/colorful4" csCatId="colorful" phldr="1"/>
      <dgm:spPr/>
    </dgm:pt>
    <dgm:pt modelId="{39B9704A-CF31-44A5-A8F3-E0B4329FFDB9}">
      <dgm:prSet phldrT="[Text]" custT="1"/>
      <dgm:spPr>
        <a:xfrm>
          <a:off x="1823620" y="9525"/>
          <a:ext cx="1404324" cy="3476625"/>
        </a:xfrm>
        <a:gradFill rotWithShape="0">
          <a:gsLst>
            <a:gs pos="0">
              <a:srgbClr val="D99C3F">
                <a:hueOff val="-494707"/>
                <a:satOff val="-2845"/>
                <a:lumOff val="-2255"/>
                <a:alphaOff val="0"/>
                <a:tint val="94000"/>
                <a:satMod val="100000"/>
                <a:lumMod val="108000"/>
              </a:srgbClr>
            </a:gs>
            <a:gs pos="50000">
              <a:srgbClr val="D99C3F">
                <a:hueOff val="-494707"/>
                <a:satOff val="-2845"/>
                <a:lumOff val="-2255"/>
                <a:alphaOff val="0"/>
                <a:tint val="98000"/>
                <a:shade val="100000"/>
                <a:satMod val="100000"/>
                <a:lumMod val="100000"/>
              </a:srgbClr>
            </a:gs>
            <a:gs pos="100000">
              <a:srgbClr val="D99C3F">
                <a:hueOff val="-494707"/>
                <a:satOff val="-2845"/>
                <a:lumOff val="-2255"/>
                <a:alphaOff val="0"/>
                <a:shade val="72000"/>
                <a:satMod val="120000"/>
                <a:lumMod val="100000"/>
              </a:srgb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gm:spPr>
      <dgm:t>
        <a:bodyPr/>
        <a:lstStyle/>
        <a:p>
          <a:pPr algn="l"/>
          <a:endParaRPr lang="en-ZA" sz="1600" dirty="0">
            <a:solidFill>
              <a:sysClr val="windowText" lastClr="000000"/>
            </a:solidFill>
            <a:latin typeface="Tw Cen MT" panose="020B0602020104020603"/>
            <a:ea typeface="+mn-ea"/>
            <a:cs typeface="+mn-cs"/>
          </a:endParaRPr>
        </a:p>
        <a:p>
          <a:pPr algn="l"/>
          <a:endParaRPr lang="en-ZA" sz="1600" dirty="0">
            <a:solidFill>
              <a:sysClr val="windowText" lastClr="000000"/>
            </a:solidFill>
            <a:latin typeface="Tw Cen MT" panose="020B0602020104020603"/>
            <a:ea typeface="+mn-ea"/>
            <a:cs typeface="+mn-cs"/>
          </a:endParaRPr>
        </a:p>
        <a:p>
          <a:pPr algn="l"/>
          <a:endParaRPr lang="en-ZA" sz="1600" dirty="0">
            <a:solidFill>
              <a:sysClr val="windowText" lastClr="000000"/>
            </a:solidFill>
            <a:latin typeface="Tw Cen MT" panose="020B0602020104020603"/>
            <a:ea typeface="+mn-ea"/>
            <a:cs typeface="+mn-cs"/>
          </a:endParaRPr>
        </a:p>
        <a:p>
          <a:pPr algn="l"/>
          <a:endParaRPr lang="en-ZA" sz="1600" dirty="0">
            <a:solidFill>
              <a:sysClr val="windowText" lastClr="000000"/>
            </a:solidFill>
            <a:latin typeface="Tw Cen MT" panose="020B0602020104020603"/>
            <a:ea typeface="+mn-ea"/>
            <a:cs typeface="+mn-cs"/>
          </a:endParaRPr>
        </a:p>
        <a:p>
          <a:pPr algn="l"/>
          <a:endParaRPr lang="en-ZA" sz="1600" dirty="0">
            <a:solidFill>
              <a:sysClr val="windowText" lastClr="000000"/>
            </a:solidFill>
            <a:latin typeface="Tw Cen MT" panose="020B0602020104020603"/>
            <a:ea typeface="+mn-ea"/>
            <a:cs typeface="+mn-cs"/>
          </a:endParaRPr>
        </a:p>
        <a:p>
          <a:pPr algn="l"/>
          <a:endParaRPr lang="en-ZA" sz="1600" dirty="0">
            <a:solidFill>
              <a:sysClr val="windowText" lastClr="000000"/>
            </a:solidFill>
            <a:latin typeface="Tw Cen MT" panose="020B0602020104020603"/>
            <a:ea typeface="+mn-ea"/>
            <a:cs typeface="+mn-cs"/>
          </a:endParaRPr>
        </a:p>
        <a:p>
          <a:pPr algn="l"/>
          <a:endParaRPr lang="en-ZA" sz="700" dirty="0">
            <a:solidFill>
              <a:sysClr val="windowText" lastClr="000000"/>
            </a:solidFill>
            <a:latin typeface="Tw Cen MT" panose="020B0602020104020603"/>
            <a:ea typeface="+mn-ea"/>
            <a:cs typeface="+mn-cs"/>
          </a:endParaRPr>
        </a:p>
        <a:p>
          <a:pPr algn="l"/>
          <a:r>
            <a:rPr lang="en-ZA" sz="1800" dirty="0">
              <a:solidFill>
                <a:sysClr val="windowText" lastClr="000000"/>
              </a:solidFill>
              <a:latin typeface="Tw Cen MT" panose="020B0602020104020603"/>
              <a:ea typeface="+mn-ea"/>
              <a:cs typeface="+mn-cs"/>
            </a:rPr>
            <a:t>The donor who is the source tries to distance themselves from the money by requesting:  </a:t>
          </a:r>
        </a:p>
        <a:p>
          <a:pPr algn="l"/>
          <a:r>
            <a:rPr lang="en-ZA" sz="1800" dirty="0">
              <a:solidFill>
                <a:sysClr val="windowText" lastClr="000000"/>
              </a:solidFill>
              <a:latin typeface="Tw Cen MT" panose="020B0602020104020603"/>
              <a:ea typeface="+mn-ea"/>
              <a:cs typeface="+mn-cs"/>
            </a:rPr>
            <a:t>-  A transfer of money to  unknown beneficiary X.             -  False recording of services rendered by Y.</a:t>
          </a:r>
          <a:endParaRPr lang="en-ZA" sz="1800" b="0" dirty="0">
            <a:solidFill>
              <a:sysClr val="windowText" lastClr="000000"/>
            </a:solidFill>
            <a:latin typeface="Tw Cen MT" panose="020B0602020104020603"/>
            <a:ea typeface="+mn-ea"/>
            <a:cs typeface="+mn-cs"/>
          </a:endParaRPr>
        </a:p>
      </dgm:t>
    </dgm:pt>
    <dgm:pt modelId="{2694CAA9-B7AC-400E-AD0F-53EA3C88C232}" type="parTrans" cxnId="{6F88562F-C2B4-4814-9530-8A1962F7F1CD}">
      <dgm:prSet/>
      <dgm:spPr/>
      <dgm:t>
        <a:bodyPr/>
        <a:lstStyle/>
        <a:p>
          <a:endParaRPr lang="en-ZA" sz="1600" b="0">
            <a:solidFill>
              <a:schemeClr val="tx1"/>
            </a:solidFill>
          </a:endParaRPr>
        </a:p>
      </dgm:t>
    </dgm:pt>
    <dgm:pt modelId="{B71A6723-689B-406E-BB25-0CD7FA119397}" type="sibTrans" cxnId="{6F88562F-C2B4-4814-9530-8A1962F7F1CD}">
      <dgm:prSet custT="1"/>
      <dgm:spPr>
        <a:xfrm>
          <a:off x="3338699" y="1610501"/>
          <a:ext cx="234801" cy="274673"/>
        </a:xfrm>
        <a:gradFill rotWithShape="0">
          <a:gsLst>
            <a:gs pos="0">
              <a:srgbClr val="D99C3F">
                <a:hueOff val="-989414"/>
                <a:satOff val="-5690"/>
                <a:lumOff val="-4511"/>
                <a:alphaOff val="0"/>
                <a:tint val="94000"/>
                <a:satMod val="100000"/>
                <a:lumMod val="108000"/>
              </a:srgbClr>
            </a:gs>
            <a:gs pos="50000">
              <a:srgbClr val="D99C3F">
                <a:hueOff val="-989414"/>
                <a:satOff val="-5690"/>
                <a:lumOff val="-4511"/>
                <a:alphaOff val="0"/>
                <a:tint val="98000"/>
                <a:shade val="100000"/>
                <a:satMod val="100000"/>
                <a:lumMod val="100000"/>
              </a:srgbClr>
            </a:gs>
            <a:gs pos="100000">
              <a:srgbClr val="D99C3F">
                <a:hueOff val="-989414"/>
                <a:satOff val="-5690"/>
                <a:lumOff val="-4511"/>
                <a:alphaOff val="0"/>
                <a:shade val="72000"/>
                <a:satMod val="120000"/>
                <a:lumMod val="100000"/>
              </a:srgb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gm:spPr>
      <dgm:t>
        <a:bodyPr/>
        <a:lstStyle/>
        <a:p>
          <a:endParaRPr lang="en-ZA" sz="1600" b="0">
            <a:solidFill>
              <a:sysClr val="windowText" lastClr="000000"/>
            </a:solidFill>
            <a:latin typeface="Tw Cen MT" panose="020B0602020104020603"/>
            <a:ea typeface="+mn-ea"/>
            <a:cs typeface="+mn-cs"/>
          </a:endParaRPr>
        </a:p>
      </dgm:t>
    </dgm:pt>
    <dgm:pt modelId="{FACE1FD2-FFB4-427B-8767-71209FB98D01}">
      <dgm:prSet phldrT="[Text]" custT="1"/>
      <dgm:spPr>
        <a:xfrm>
          <a:off x="3670966" y="0"/>
          <a:ext cx="1427538" cy="3495676"/>
        </a:xfrm>
        <a:gradFill rotWithShape="0">
          <a:gsLst>
            <a:gs pos="0">
              <a:srgbClr val="D99C3F">
                <a:hueOff val="-989414"/>
                <a:satOff val="-5690"/>
                <a:lumOff val="-4511"/>
                <a:alphaOff val="0"/>
                <a:tint val="94000"/>
                <a:satMod val="100000"/>
                <a:lumMod val="108000"/>
              </a:srgbClr>
            </a:gs>
            <a:gs pos="50000">
              <a:srgbClr val="D99C3F">
                <a:hueOff val="-989414"/>
                <a:satOff val="-5690"/>
                <a:lumOff val="-4511"/>
                <a:alphaOff val="0"/>
                <a:tint val="98000"/>
                <a:shade val="100000"/>
                <a:satMod val="100000"/>
                <a:lumMod val="100000"/>
              </a:srgbClr>
            </a:gs>
            <a:gs pos="100000">
              <a:srgbClr val="D99C3F">
                <a:hueOff val="-989414"/>
                <a:satOff val="-5690"/>
                <a:lumOff val="-4511"/>
                <a:alphaOff val="0"/>
                <a:shade val="72000"/>
                <a:satMod val="120000"/>
                <a:lumMod val="100000"/>
              </a:srgb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gm:spPr>
      <dgm:t>
        <a:bodyPr/>
        <a:lstStyle/>
        <a:p>
          <a:pPr algn="l"/>
          <a:endParaRPr lang="en-ZA" sz="1600" dirty="0">
            <a:solidFill>
              <a:sysClr val="windowText" lastClr="000000"/>
            </a:solidFill>
            <a:latin typeface="Tw Cen MT" panose="020B0602020104020603"/>
            <a:ea typeface="+mn-ea"/>
            <a:cs typeface="+mn-cs"/>
          </a:endParaRPr>
        </a:p>
        <a:p>
          <a:pPr algn="l"/>
          <a:endParaRPr lang="en-ZA" sz="1800" dirty="0">
            <a:solidFill>
              <a:sysClr val="windowText" lastClr="000000"/>
            </a:solidFill>
            <a:latin typeface="Tw Cen MT" panose="020B0602020104020603"/>
            <a:ea typeface="+mn-ea"/>
            <a:cs typeface="+mn-cs"/>
          </a:endParaRPr>
        </a:p>
        <a:p>
          <a:pPr algn="l"/>
          <a:endParaRPr lang="en-ZA" sz="1800" dirty="0">
            <a:solidFill>
              <a:sysClr val="windowText" lastClr="000000"/>
            </a:solidFill>
            <a:latin typeface="Tw Cen MT" panose="020B0602020104020603"/>
            <a:ea typeface="+mn-ea"/>
            <a:cs typeface="+mn-cs"/>
          </a:endParaRPr>
        </a:p>
        <a:p>
          <a:pPr algn="l"/>
          <a:r>
            <a:rPr lang="en-ZA" sz="1800" dirty="0">
              <a:solidFill>
                <a:sysClr val="windowText" lastClr="000000"/>
              </a:solidFill>
              <a:latin typeface="Tw Cen MT" panose="020B0602020104020603"/>
              <a:ea typeface="+mn-ea"/>
              <a:cs typeface="+mn-cs"/>
            </a:rPr>
            <a:t>Money re-entering the system through clean investments, </a:t>
          </a:r>
          <a:r>
            <a:rPr lang="en-ZA" sz="1800" dirty="0" err="1">
              <a:solidFill>
                <a:sysClr val="windowText" lastClr="000000"/>
              </a:solidFill>
              <a:latin typeface="Tw Cen MT" panose="020B0602020104020603"/>
              <a:ea typeface="+mn-ea"/>
              <a:cs typeface="+mn-cs"/>
            </a:rPr>
            <a:t>ie</a:t>
          </a:r>
          <a:r>
            <a:rPr lang="en-ZA" sz="1800" dirty="0">
              <a:solidFill>
                <a:sysClr val="windowText" lastClr="000000"/>
              </a:solidFill>
              <a:latin typeface="Tw Cen MT" panose="020B0602020104020603"/>
              <a:ea typeface="+mn-ea"/>
              <a:cs typeface="+mn-cs"/>
            </a:rPr>
            <a:t> Purchasing of luxury assets</a:t>
          </a:r>
          <a:endParaRPr lang="en-ZA" sz="1800" b="0" dirty="0">
            <a:solidFill>
              <a:sysClr val="windowText" lastClr="000000"/>
            </a:solidFill>
            <a:latin typeface="Tw Cen MT" panose="020B0602020104020603"/>
            <a:ea typeface="+mn-ea"/>
            <a:cs typeface="+mn-cs"/>
          </a:endParaRPr>
        </a:p>
      </dgm:t>
    </dgm:pt>
    <dgm:pt modelId="{64F74FF2-4685-45D8-A940-F05E37D26D5E}" type="parTrans" cxnId="{561B517B-8087-45B1-888D-EB84CB84A6FC}">
      <dgm:prSet/>
      <dgm:spPr/>
      <dgm:t>
        <a:bodyPr/>
        <a:lstStyle/>
        <a:p>
          <a:endParaRPr lang="en-ZA" sz="1600" b="0">
            <a:solidFill>
              <a:schemeClr val="tx1"/>
            </a:solidFill>
          </a:endParaRPr>
        </a:p>
      </dgm:t>
    </dgm:pt>
    <dgm:pt modelId="{FCDF3A13-9430-4089-816B-C4D2E2435FB3}" type="sibTrans" cxnId="{561B517B-8087-45B1-888D-EB84CB84A6FC}">
      <dgm:prSet/>
      <dgm:spPr/>
      <dgm:t>
        <a:bodyPr/>
        <a:lstStyle/>
        <a:p>
          <a:endParaRPr lang="en-ZA" sz="1600" b="0">
            <a:solidFill>
              <a:schemeClr val="tx1"/>
            </a:solidFill>
          </a:endParaRPr>
        </a:p>
      </dgm:t>
    </dgm:pt>
    <dgm:pt modelId="{2789D556-6038-484C-BCF0-4015C44B18C7}">
      <dgm:prSet phldrT="[Text]" custT="1"/>
      <dgm:spPr>
        <a:xfrm>
          <a:off x="3719" y="0"/>
          <a:ext cx="1376879" cy="3495676"/>
        </a:xfrm>
        <a:gradFill rotWithShape="0">
          <a:gsLst>
            <a:gs pos="0">
              <a:srgbClr val="D99C3F">
                <a:hueOff val="0"/>
                <a:satOff val="0"/>
                <a:lumOff val="0"/>
                <a:alphaOff val="0"/>
                <a:tint val="94000"/>
                <a:satMod val="100000"/>
                <a:lumMod val="108000"/>
              </a:srgbClr>
            </a:gs>
            <a:gs pos="50000">
              <a:srgbClr val="D99C3F">
                <a:hueOff val="0"/>
                <a:satOff val="0"/>
                <a:lumOff val="0"/>
                <a:alphaOff val="0"/>
                <a:tint val="98000"/>
                <a:shade val="100000"/>
                <a:satMod val="100000"/>
                <a:lumMod val="100000"/>
              </a:srgbClr>
            </a:gs>
            <a:gs pos="100000">
              <a:srgbClr val="D99C3F">
                <a:hueOff val="0"/>
                <a:satOff val="0"/>
                <a:lumOff val="0"/>
                <a:alphaOff val="0"/>
                <a:shade val="72000"/>
                <a:satMod val="120000"/>
                <a:lumMod val="100000"/>
              </a:srgb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gm:spPr>
      <dgm:t>
        <a:bodyPr/>
        <a:lstStyle/>
        <a:p>
          <a:pPr algn="l"/>
          <a:endParaRPr lang="en-ZA" sz="1800" b="0" dirty="0">
            <a:solidFill>
              <a:sysClr val="windowText" lastClr="000000"/>
            </a:solidFill>
            <a:latin typeface="Tw Cen MT" panose="020B0602020104020603"/>
            <a:ea typeface="+mn-ea"/>
            <a:cs typeface="+mn-cs"/>
          </a:endParaRPr>
        </a:p>
        <a:p>
          <a:pPr algn="l"/>
          <a:endParaRPr lang="en-ZA" sz="1800" b="0" dirty="0">
            <a:solidFill>
              <a:sysClr val="windowText" lastClr="000000"/>
            </a:solidFill>
            <a:latin typeface="Tw Cen MT" panose="020B0602020104020603"/>
            <a:ea typeface="+mn-ea"/>
            <a:cs typeface="+mn-cs"/>
          </a:endParaRPr>
        </a:p>
        <a:p>
          <a:pPr algn="l"/>
          <a:r>
            <a:rPr lang="en-ZA" sz="1800" b="0" dirty="0">
              <a:solidFill>
                <a:sysClr val="windowText" lastClr="000000"/>
              </a:solidFill>
              <a:latin typeface="Tw Cen MT" panose="020B0602020104020603"/>
              <a:ea typeface="+mn-ea"/>
              <a:cs typeface="+mn-cs"/>
            </a:rPr>
            <a:t>An unsuspecting NPO is granted dirty  money to be place in the bank.</a:t>
          </a:r>
        </a:p>
      </dgm:t>
    </dgm:pt>
    <dgm:pt modelId="{E7DA859F-C9C4-4AAB-B1A5-E80259865E98}" type="sibTrans" cxnId="{F28B920C-A894-44DF-8786-A95B1A1E7DEB}">
      <dgm:prSet custT="1"/>
      <dgm:spPr>
        <a:xfrm>
          <a:off x="1491353" y="1610501"/>
          <a:ext cx="234801" cy="274673"/>
        </a:xfrm>
        <a:gradFill rotWithShape="0">
          <a:gsLst>
            <a:gs pos="0">
              <a:srgbClr val="D99C3F">
                <a:hueOff val="0"/>
                <a:satOff val="0"/>
                <a:lumOff val="0"/>
                <a:alphaOff val="0"/>
                <a:tint val="94000"/>
                <a:satMod val="100000"/>
                <a:lumMod val="108000"/>
              </a:srgbClr>
            </a:gs>
            <a:gs pos="50000">
              <a:srgbClr val="D99C3F">
                <a:hueOff val="0"/>
                <a:satOff val="0"/>
                <a:lumOff val="0"/>
                <a:alphaOff val="0"/>
                <a:tint val="98000"/>
                <a:shade val="100000"/>
                <a:satMod val="100000"/>
                <a:lumMod val="100000"/>
              </a:srgbClr>
            </a:gs>
            <a:gs pos="100000">
              <a:srgbClr val="D99C3F">
                <a:hueOff val="0"/>
                <a:satOff val="0"/>
                <a:lumOff val="0"/>
                <a:alphaOff val="0"/>
                <a:shade val="72000"/>
                <a:satMod val="120000"/>
                <a:lumMod val="100000"/>
              </a:srgb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gm:spPr>
      <dgm:t>
        <a:bodyPr/>
        <a:lstStyle/>
        <a:p>
          <a:endParaRPr lang="en-ZA" sz="1600" b="0">
            <a:solidFill>
              <a:sysClr val="windowText" lastClr="000000"/>
            </a:solidFill>
            <a:latin typeface="Tw Cen MT" panose="020B0602020104020603"/>
            <a:ea typeface="+mn-ea"/>
            <a:cs typeface="+mn-cs"/>
          </a:endParaRPr>
        </a:p>
      </dgm:t>
    </dgm:pt>
    <dgm:pt modelId="{722A0C34-43BA-4A34-9770-7F23C5A90233}" type="parTrans" cxnId="{F28B920C-A894-44DF-8786-A95B1A1E7DEB}">
      <dgm:prSet/>
      <dgm:spPr/>
      <dgm:t>
        <a:bodyPr/>
        <a:lstStyle/>
        <a:p>
          <a:endParaRPr lang="en-ZA" sz="1600" b="0">
            <a:solidFill>
              <a:schemeClr val="tx1"/>
            </a:solidFill>
          </a:endParaRPr>
        </a:p>
      </dgm:t>
    </dgm:pt>
    <dgm:pt modelId="{FFECC034-C4AA-4227-87A5-854F564CFF66}" type="pres">
      <dgm:prSet presAssocID="{5EF96038-28C9-4F67-93F1-7288FB896F29}" presName="Name0" presStyleCnt="0">
        <dgm:presLayoutVars>
          <dgm:dir/>
          <dgm:resizeHandles val="exact"/>
        </dgm:presLayoutVars>
      </dgm:prSet>
      <dgm:spPr/>
    </dgm:pt>
    <dgm:pt modelId="{195522AC-52B8-4713-857B-BC899C3B3560}" type="pres">
      <dgm:prSet presAssocID="{2789D556-6038-484C-BCF0-4015C44B18C7}" presName="node" presStyleLbl="node1" presStyleIdx="0" presStyleCnt="3" custScaleX="150262" custScaleY="504789" custLinFactNeighborY="0">
        <dgm:presLayoutVars>
          <dgm:bulletEnabled val="1"/>
        </dgm:presLayoutVars>
      </dgm:prSet>
      <dgm:spPr>
        <a:prstGeom prst="roundRect">
          <a:avLst>
            <a:gd name="adj" fmla="val 10000"/>
          </a:avLst>
        </a:prstGeom>
      </dgm:spPr>
    </dgm:pt>
    <dgm:pt modelId="{5633548C-2BF5-422D-8160-0BC9F3C08DE2}" type="pres">
      <dgm:prSet presAssocID="{E7DA859F-C9C4-4AAB-B1A5-E80259865E98}" presName="sibTrans" presStyleLbl="sibTrans2D1" presStyleIdx="0" presStyleCnt="2"/>
      <dgm:spPr>
        <a:prstGeom prst="rightArrow">
          <a:avLst>
            <a:gd name="adj1" fmla="val 60000"/>
            <a:gd name="adj2" fmla="val 50000"/>
          </a:avLst>
        </a:prstGeom>
      </dgm:spPr>
    </dgm:pt>
    <dgm:pt modelId="{953C10D5-7CFC-4A93-8533-3082780D6BFA}" type="pres">
      <dgm:prSet presAssocID="{E7DA859F-C9C4-4AAB-B1A5-E80259865E98}" presName="connectorText" presStyleLbl="sibTrans2D1" presStyleIdx="0" presStyleCnt="2"/>
      <dgm:spPr/>
    </dgm:pt>
    <dgm:pt modelId="{CBB94967-EB17-4957-AD94-5AED46030C29}" type="pres">
      <dgm:prSet presAssocID="{39B9704A-CF31-44A5-A8F3-E0B4329FFDB9}" presName="node" presStyleLbl="node1" presStyleIdx="1" presStyleCnt="3" custScaleX="154765" custScaleY="502038">
        <dgm:presLayoutVars>
          <dgm:bulletEnabled val="1"/>
        </dgm:presLayoutVars>
      </dgm:prSet>
      <dgm:spPr>
        <a:prstGeom prst="roundRect">
          <a:avLst>
            <a:gd name="adj" fmla="val 10000"/>
          </a:avLst>
        </a:prstGeom>
      </dgm:spPr>
    </dgm:pt>
    <dgm:pt modelId="{A6B2E037-32E3-4E2B-8CFF-7A902F7C91EE}" type="pres">
      <dgm:prSet presAssocID="{B71A6723-689B-406E-BB25-0CD7FA119397}" presName="sibTrans" presStyleLbl="sibTrans2D1" presStyleIdx="1" presStyleCnt="2"/>
      <dgm:spPr>
        <a:prstGeom prst="rightArrow">
          <a:avLst>
            <a:gd name="adj1" fmla="val 60000"/>
            <a:gd name="adj2" fmla="val 50000"/>
          </a:avLst>
        </a:prstGeom>
      </dgm:spPr>
    </dgm:pt>
    <dgm:pt modelId="{334B82FA-BDF2-45C6-9BC7-CA26E7451807}" type="pres">
      <dgm:prSet presAssocID="{B71A6723-689B-406E-BB25-0CD7FA119397}" presName="connectorText" presStyleLbl="sibTrans2D1" presStyleIdx="1" presStyleCnt="2"/>
      <dgm:spPr/>
    </dgm:pt>
    <dgm:pt modelId="{A26B6FCB-B1C3-41E4-812A-DC34E1496935}" type="pres">
      <dgm:prSet presAssocID="{FACE1FD2-FFB4-427B-8767-71209FB98D01}" presName="node" presStyleLbl="node1" presStyleIdx="2" presStyleCnt="3" custScaleX="156121" custScaleY="504789" custLinFactNeighborX="277" custLinFactNeighborY="-1637">
        <dgm:presLayoutVars>
          <dgm:bulletEnabled val="1"/>
        </dgm:presLayoutVars>
      </dgm:prSet>
      <dgm:spPr>
        <a:prstGeom prst="roundRect">
          <a:avLst>
            <a:gd name="adj" fmla="val 10000"/>
          </a:avLst>
        </a:prstGeom>
      </dgm:spPr>
    </dgm:pt>
  </dgm:ptLst>
  <dgm:cxnLst>
    <dgm:cxn modelId="{F28B920C-A894-44DF-8786-A95B1A1E7DEB}" srcId="{5EF96038-28C9-4F67-93F1-7288FB896F29}" destId="{2789D556-6038-484C-BCF0-4015C44B18C7}" srcOrd="0" destOrd="0" parTransId="{722A0C34-43BA-4A34-9770-7F23C5A90233}" sibTransId="{E7DA859F-C9C4-4AAB-B1A5-E80259865E98}"/>
    <dgm:cxn modelId="{2F084320-77DC-43B1-A4D1-1A9844609F08}" type="presOf" srcId="{FACE1FD2-FFB4-427B-8767-71209FB98D01}" destId="{A26B6FCB-B1C3-41E4-812A-DC34E1496935}" srcOrd="0" destOrd="0" presId="urn:microsoft.com/office/officeart/2005/8/layout/process1"/>
    <dgm:cxn modelId="{4A4A2B25-15F4-42C9-B8B4-3B4E265E3C2A}" type="presOf" srcId="{B71A6723-689B-406E-BB25-0CD7FA119397}" destId="{A6B2E037-32E3-4E2B-8CFF-7A902F7C91EE}" srcOrd="0" destOrd="0" presId="urn:microsoft.com/office/officeart/2005/8/layout/process1"/>
    <dgm:cxn modelId="{6F88562F-C2B4-4814-9530-8A1962F7F1CD}" srcId="{5EF96038-28C9-4F67-93F1-7288FB896F29}" destId="{39B9704A-CF31-44A5-A8F3-E0B4329FFDB9}" srcOrd="1" destOrd="0" parTransId="{2694CAA9-B7AC-400E-AD0F-53EA3C88C232}" sibTransId="{B71A6723-689B-406E-BB25-0CD7FA119397}"/>
    <dgm:cxn modelId="{561B517B-8087-45B1-888D-EB84CB84A6FC}" srcId="{5EF96038-28C9-4F67-93F1-7288FB896F29}" destId="{FACE1FD2-FFB4-427B-8767-71209FB98D01}" srcOrd="2" destOrd="0" parTransId="{64F74FF2-4685-45D8-A940-F05E37D26D5E}" sibTransId="{FCDF3A13-9430-4089-816B-C4D2E2435FB3}"/>
    <dgm:cxn modelId="{132AB499-2ADE-4AB9-B6FB-52FB9E5E2F85}" type="presOf" srcId="{2789D556-6038-484C-BCF0-4015C44B18C7}" destId="{195522AC-52B8-4713-857B-BC899C3B3560}" srcOrd="0" destOrd="0" presId="urn:microsoft.com/office/officeart/2005/8/layout/process1"/>
    <dgm:cxn modelId="{957AD4AB-67FF-4806-B4E4-B8FC5492315D}" type="presOf" srcId="{5EF96038-28C9-4F67-93F1-7288FB896F29}" destId="{FFECC034-C4AA-4227-87A5-854F564CFF66}" srcOrd="0" destOrd="0" presId="urn:microsoft.com/office/officeart/2005/8/layout/process1"/>
    <dgm:cxn modelId="{FF181EC9-9F51-46F8-B39D-DC7CE9A259EE}" type="presOf" srcId="{B71A6723-689B-406E-BB25-0CD7FA119397}" destId="{334B82FA-BDF2-45C6-9BC7-CA26E7451807}" srcOrd="1" destOrd="0" presId="urn:microsoft.com/office/officeart/2005/8/layout/process1"/>
    <dgm:cxn modelId="{6C3C3ED9-7AA9-43E7-AA39-FE7DE757F7DC}" type="presOf" srcId="{E7DA859F-C9C4-4AAB-B1A5-E80259865E98}" destId="{5633548C-2BF5-422D-8160-0BC9F3C08DE2}" srcOrd="0" destOrd="0" presId="urn:microsoft.com/office/officeart/2005/8/layout/process1"/>
    <dgm:cxn modelId="{775194ED-1039-4677-A18A-BF89EBC678DB}" type="presOf" srcId="{39B9704A-CF31-44A5-A8F3-E0B4329FFDB9}" destId="{CBB94967-EB17-4957-AD94-5AED46030C29}" srcOrd="0" destOrd="0" presId="urn:microsoft.com/office/officeart/2005/8/layout/process1"/>
    <dgm:cxn modelId="{A870F5F5-7292-4CAD-9F29-FBDC478E16EE}" type="presOf" srcId="{E7DA859F-C9C4-4AAB-B1A5-E80259865E98}" destId="{953C10D5-7CFC-4A93-8533-3082780D6BFA}" srcOrd="1" destOrd="0" presId="urn:microsoft.com/office/officeart/2005/8/layout/process1"/>
    <dgm:cxn modelId="{02FA98C6-B606-40D8-BD6C-0B72B69A5A05}" type="presParOf" srcId="{FFECC034-C4AA-4227-87A5-854F564CFF66}" destId="{195522AC-52B8-4713-857B-BC899C3B3560}" srcOrd="0" destOrd="0" presId="urn:microsoft.com/office/officeart/2005/8/layout/process1"/>
    <dgm:cxn modelId="{2931AEB0-948B-480A-901B-5ACC00964D3B}" type="presParOf" srcId="{FFECC034-C4AA-4227-87A5-854F564CFF66}" destId="{5633548C-2BF5-422D-8160-0BC9F3C08DE2}" srcOrd="1" destOrd="0" presId="urn:microsoft.com/office/officeart/2005/8/layout/process1"/>
    <dgm:cxn modelId="{E9518DE0-4E1C-47BC-8D68-1F9408FAC0D8}" type="presParOf" srcId="{5633548C-2BF5-422D-8160-0BC9F3C08DE2}" destId="{953C10D5-7CFC-4A93-8533-3082780D6BFA}" srcOrd="0" destOrd="0" presId="urn:microsoft.com/office/officeart/2005/8/layout/process1"/>
    <dgm:cxn modelId="{93D99F4A-D0BB-45F3-BCC3-8060C66AF8D3}" type="presParOf" srcId="{FFECC034-C4AA-4227-87A5-854F564CFF66}" destId="{CBB94967-EB17-4957-AD94-5AED46030C29}" srcOrd="2" destOrd="0" presId="urn:microsoft.com/office/officeart/2005/8/layout/process1"/>
    <dgm:cxn modelId="{3B11AF7B-301F-488C-A71A-09208A5015C2}" type="presParOf" srcId="{FFECC034-C4AA-4227-87A5-854F564CFF66}" destId="{A6B2E037-32E3-4E2B-8CFF-7A902F7C91EE}" srcOrd="3" destOrd="0" presId="urn:microsoft.com/office/officeart/2005/8/layout/process1"/>
    <dgm:cxn modelId="{6D51CF40-CD41-4299-8991-F12B26A230A7}" type="presParOf" srcId="{A6B2E037-32E3-4E2B-8CFF-7A902F7C91EE}" destId="{334B82FA-BDF2-45C6-9BC7-CA26E7451807}" srcOrd="0" destOrd="0" presId="urn:microsoft.com/office/officeart/2005/8/layout/process1"/>
    <dgm:cxn modelId="{77B64284-0A61-4E40-9FBD-F44129E88C88}" type="presParOf" srcId="{FFECC034-C4AA-4227-87A5-854F564CFF66}" destId="{A26B6FCB-B1C3-41E4-812A-DC34E149693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0DC1AD-9DC4-4EF4-BE6A-3E292FF93C68}" type="doc">
      <dgm:prSet loTypeId="urn:microsoft.com/office/officeart/2005/8/layout/process1" loCatId="process" qsTypeId="urn:microsoft.com/office/officeart/2005/8/quickstyle/simple1" qsCatId="simple" csTypeId="urn:microsoft.com/office/officeart/2005/8/colors/colorful4" csCatId="colorful" phldr="1"/>
      <dgm:spPr/>
    </dgm:pt>
    <dgm:pt modelId="{4DC0E0D0-6C7F-4EA0-98E5-EB259C45DD34}">
      <dgm:prSet phldrT="[Text]" custT="1"/>
      <dgm:spPr>
        <a:xfrm>
          <a:off x="51384" y="516923"/>
          <a:ext cx="733774" cy="3473992"/>
        </a:xfrm>
        <a:solidFill>
          <a:srgbClr val="D99C3F">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algn="l"/>
          <a:endParaRPr lang="en-ZA" sz="1600" b="0" dirty="0">
            <a:solidFill>
              <a:sysClr val="windowText" lastClr="000000"/>
            </a:solidFill>
            <a:latin typeface="Tw Cen MT" panose="020B0602020104020603"/>
            <a:ea typeface="+mn-ea"/>
            <a:cs typeface="+mn-cs"/>
          </a:endParaRPr>
        </a:p>
      </dgm:t>
    </dgm:pt>
    <dgm:pt modelId="{0F904287-7AC6-4B57-A7E7-89751067F480}" type="parTrans" cxnId="{168AD94C-D478-4154-ACB4-7781735EDEF6}">
      <dgm:prSet/>
      <dgm:spPr/>
      <dgm:t>
        <a:bodyPr/>
        <a:lstStyle/>
        <a:p>
          <a:pPr algn="l"/>
          <a:endParaRPr lang="en-ZA" sz="1600" b="1">
            <a:solidFill>
              <a:schemeClr val="tx1"/>
            </a:solidFill>
          </a:endParaRPr>
        </a:p>
      </dgm:t>
    </dgm:pt>
    <dgm:pt modelId="{F12C79C4-8CE0-4B22-8CD2-F54D50AF30F1}" type="sibTrans" cxnId="{168AD94C-D478-4154-ACB4-7781735EDEF6}">
      <dgm:prSet custT="1"/>
      <dgm:spPr>
        <a:xfrm rot="5068">
          <a:off x="809123" y="2211178"/>
          <a:ext cx="50803" cy="86710"/>
        </a:xfrm>
        <a:solidFill>
          <a:srgbClr val="D99C3F">
            <a:hueOff val="0"/>
            <a:satOff val="0"/>
            <a:lumOff val="0"/>
            <a:alphaOff val="0"/>
          </a:srgbClr>
        </a:solidFill>
        <a:ln>
          <a:noFill/>
        </a:ln>
        <a:effectLst/>
      </dgm:spPr>
      <dgm:t>
        <a:bodyPr/>
        <a:lstStyle/>
        <a:p>
          <a:pPr algn="l"/>
          <a:endParaRPr lang="en-ZA" sz="1600" b="1">
            <a:solidFill>
              <a:sysClr val="windowText" lastClr="000000"/>
            </a:solidFill>
            <a:latin typeface="Tw Cen MT" panose="020B0602020104020603"/>
            <a:ea typeface="+mn-ea"/>
            <a:cs typeface="+mn-cs"/>
          </a:endParaRPr>
        </a:p>
      </dgm:t>
    </dgm:pt>
    <dgm:pt modelId="{43238AA7-84AE-436A-AA04-E26A8EF7564D}">
      <dgm:prSet phldrT="[Text]" custT="1"/>
      <dgm:spPr>
        <a:xfrm>
          <a:off x="1537196" y="529231"/>
          <a:ext cx="599156" cy="3455116"/>
        </a:xfrm>
        <a:solidFill>
          <a:srgbClr val="D99C3F">
            <a:hueOff val="-659609"/>
            <a:satOff val="-3793"/>
            <a:lumOff val="-3007"/>
            <a:alphaOff val="0"/>
          </a:srgbClr>
        </a:solidFill>
        <a:ln w="15875" cap="flat" cmpd="sng" algn="ctr">
          <a:solidFill>
            <a:sysClr val="window" lastClr="FFFFFF">
              <a:hueOff val="0"/>
              <a:satOff val="0"/>
              <a:lumOff val="0"/>
              <a:alphaOff val="0"/>
            </a:sysClr>
          </a:solidFill>
          <a:prstDash val="solid"/>
        </a:ln>
        <a:effectLst/>
      </dgm:spPr>
      <dgm:t>
        <a:bodyPr/>
        <a:lstStyle/>
        <a:p>
          <a:pPr algn="l"/>
          <a:endParaRPr lang="en-ZA" sz="1600" b="1" dirty="0">
            <a:solidFill>
              <a:sysClr val="windowText" lastClr="000000"/>
            </a:solidFill>
            <a:latin typeface="Tw Cen MT" panose="020B0602020104020603"/>
            <a:ea typeface="+mn-ea"/>
            <a:cs typeface="+mn-cs"/>
          </a:endParaRPr>
        </a:p>
      </dgm:t>
    </dgm:pt>
    <dgm:pt modelId="{3E053801-C6EA-4D43-B55F-D92E7A5ADE93}" type="parTrans" cxnId="{7D17001E-478B-4B63-AD80-62F0EFBECEB6}">
      <dgm:prSet/>
      <dgm:spPr/>
      <dgm:t>
        <a:bodyPr/>
        <a:lstStyle/>
        <a:p>
          <a:pPr algn="l"/>
          <a:endParaRPr lang="en-ZA" sz="1600" b="1">
            <a:solidFill>
              <a:schemeClr val="tx1"/>
            </a:solidFill>
          </a:endParaRPr>
        </a:p>
      </dgm:t>
    </dgm:pt>
    <dgm:pt modelId="{1C2F869E-DF90-4B91-AB80-02292E5301BC}" type="sibTrans" cxnId="{7D17001E-478B-4B63-AD80-62F0EFBECEB6}">
      <dgm:prSet custT="1"/>
      <dgm:spPr>
        <a:xfrm rot="21510831">
          <a:off x="2165575" y="2204099"/>
          <a:ext cx="61994" cy="86710"/>
        </a:xfrm>
        <a:solidFill>
          <a:srgbClr val="D99C3F">
            <a:hueOff val="-989414"/>
            <a:satOff val="-5690"/>
            <a:lumOff val="-4511"/>
            <a:alphaOff val="0"/>
          </a:srgbClr>
        </a:solidFill>
        <a:ln>
          <a:noFill/>
        </a:ln>
        <a:effectLst/>
      </dgm:spPr>
      <dgm:t>
        <a:bodyPr/>
        <a:lstStyle/>
        <a:p>
          <a:pPr algn="l"/>
          <a:endParaRPr lang="en-ZA" sz="1600" b="1">
            <a:solidFill>
              <a:sysClr val="windowText" lastClr="000000"/>
            </a:solidFill>
            <a:latin typeface="Tw Cen MT" panose="020B0602020104020603"/>
            <a:ea typeface="+mn-ea"/>
            <a:cs typeface="+mn-cs"/>
          </a:endParaRPr>
        </a:p>
      </dgm:t>
    </dgm:pt>
    <dgm:pt modelId="{B3017E90-18D7-46DD-94BE-08FB2D1A20C4}">
      <dgm:prSet phldrT="[Text]" custT="1"/>
      <dgm:spPr>
        <a:xfrm>
          <a:off x="2253284" y="495957"/>
          <a:ext cx="697985" cy="3481943"/>
        </a:xfrm>
        <a:solidFill>
          <a:srgbClr val="D99C3F">
            <a:hueOff val="-989414"/>
            <a:satOff val="-5690"/>
            <a:lumOff val="-4511"/>
            <a:alphaOff val="0"/>
          </a:srgbClr>
        </a:solidFill>
        <a:ln w="15875" cap="flat" cmpd="sng" algn="ctr">
          <a:solidFill>
            <a:sysClr val="window" lastClr="FFFFFF">
              <a:hueOff val="0"/>
              <a:satOff val="0"/>
              <a:lumOff val="0"/>
              <a:alphaOff val="0"/>
            </a:sysClr>
          </a:solidFill>
          <a:prstDash val="solid"/>
        </a:ln>
        <a:effectLst/>
      </dgm:spPr>
      <dgm:t>
        <a:bodyPr/>
        <a:lstStyle/>
        <a:p>
          <a:endParaRPr lang="en-ZA" sz="1600" b="1" dirty="0">
            <a:solidFill>
              <a:sysClr val="windowText" lastClr="000000"/>
            </a:solidFill>
            <a:latin typeface="Tw Cen MT" panose="020B0602020104020603"/>
            <a:ea typeface="+mn-ea"/>
            <a:cs typeface="+mn-cs"/>
          </a:endParaRPr>
        </a:p>
      </dgm:t>
    </dgm:pt>
    <dgm:pt modelId="{A8AE30BC-75E2-44D3-A831-543DA79AB464}" type="parTrans" cxnId="{6EBF4E3B-E25B-41EA-B3B2-5F4A9D4D1E9E}">
      <dgm:prSet/>
      <dgm:spPr/>
      <dgm:t>
        <a:bodyPr/>
        <a:lstStyle/>
        <a:p>
          <a:endParaRPr lang="en-ZA" sz="1600">
            <a:solidFill>
              <a:schemeClr val="tx1"/>
            </a:solidFill>
          </a:endParaRPr>
        </a:p>
      </dgm:t>
    </dgm:pt>
    <dgm:pt modelId="{3CCB76B5-EACA-42ED-9BE5-F37F6005BCDC}" type="sibTrans" cxnId="{6EBF4E3B-E25B-41EA-B3B2-5F4A9D4D1E9E}">
      <dgm:prSet/>
      <dgm:spPr/>
      <dgm:t>
        <a:bodyPr/>
        <a:lstStyle/>
        <a:p>
          <a:endParaRPr lang="en-ZA" sz="1600">
            <a:solidFill>
              <a:schemeClr val="tx1"/>
            </a:solidFill>
          </a:endParaRPr>
        </a:p>
      </dgm:t>
    </dgm:pt>
    <dgm:pt modelId="{5BAB94F1-4DDA-4FFF-86B1-F602EB5042CE}">
      <dgm:prSet phldrT="[Text]" custT="1"/>
      <dgm:spPr>
        <a:xfrm>
          <a:off x="881015" y="525651"/>
          <a:ext cx="540266" cy="3458697"/>
        </a:xfrm>
        <a:solidFill>
          <a:srgbClr val="D99C3F">
            <a:hueOff val="-329805"/>
            <a:satOff val="-1897"/>
            <a:lumOff val="-1504"/>
            <a:alphaOff val="0"/>
          </a:srgbClr>
        </a:solidFill>
        <a:ln w="15875" cap="flat" cmpd="sng" algn="ctr">
          <a:solidFill>
            <a:sysClr val="window" lastClr="FFFFFF">
              <a:hueOff val="0"/>
              <a:satOff val="0"/>
              <a:lumOff val="0"/>
              <a:alphaOff val="0"/>
            </a:sysClr>
          </a:solidFill>
          <a:prstDash val="solid"/>
        </a:ln>
        <a:effectLst/>
      </dgm:spPr>
      <dgm:t>
        <a:bodyPr/>
        <a:lstStyle/>
        <a:p>
          <a:pPr algn="l"/>
          <a:endParaRPr lang="en-ZA" sz="1600" b="1" dirty="0">
            <a:solidFill>
              <a:sysClr val="windowText" lastClr="000000"/>
            </a:solidFill>
            <a:latin typeface="Tw Cen MT" panose="020B0602020104020603"/>
            <a:ea typeface="+mn-ea"/>
            <a:cs typeface="+mn-cs"/>
          </a:endParaRPr>
        </a:p>
      </dgm:t>
    </dgm:pt>
    <dgm:pt modelId="{9C7BD31B-A14B-4010-B04E-5887E7B71D5C}" type="sibTrans" cxnId="{31A941DF-2A9B-45A9-B578-EAAA75BED8AA}">
      <dgm:prSet custT="1"/>
      <dgm:spPr>
        <a:xfrm rot="8972">
          <a:off x="1450260" y="2212505"/>
          <a:ext cx="61434" cy="86710"/>
        </a:xfrm>
        <a:solidFill>
          <a:srgbClr val="D99C3F">
            <a:hueOff val="-494707"/>
            <a:satOff val="-2845"/>
            <a:lumOff val="-2255"/>
            <a:alphaOff val="0"/>
          </a:srgbClr>
        </a:solidFill>
        <a:ln>
          <a:noFill/>
        </a:ln>
        <a:effectLst/>
      </dgm:spPr>
      <dgm:t>
        <a:bodyPr/>
        <a:lstStyle/>
        <a:p>
          <a:pPr algn="l"/>
          <a:endParaRPr lang="en-ZA" sz="1600" b="1">
            <a:solidFill>
              <a:sysClr val="windowText" lastClr="000000"/>
            </a:solidFill>
            <a:latin typeface="Tw Cen MT" panose="020B0602020104020603"/>
            <a:ea typeface="+mn-ea"/>
            <a:cs typeface="+mn-cs"/>
          </a:endParaRPr>
        </a:p>
      </dgm:t>
    </dgm:pt>
    <dgm:pt modelId="{378DC538-1CAA-4BDB-863A-88966DE23E49}" type="parTrans" cxnId="{31A941DF-2A9B-45A9-B578-EAAA75BED8AA}">
      <dgm:prSet/>
      <dgm:spPr/>
      <dgm:t>
        <a:bodyPr/>
        <a:lstStyle/>
        <a:p>
          <a:pPr algn="l"/>
          <a:endParaRPr lang="en-ZA" sz="1600" b="1">
            <a:solidFill>
              <a:schemeClr val="tx1"/>
            </a:solidFill>
          </a:endParaRPr>
        </a:p>
      </dgm:t>
    </dgm:pt>
    <dgm:pt modelId="{192305AE-69E6-44F0-A195-2B8F7C7238A7}" type="pres">
      <dgm:prSet presAssocID="{790DC1AD-9DC4-4EF4-BE6A-3E292FF93C68}" presName="Name0" presStyleCnt="0">
        <dgm:presLayoutVars>
          <dgm:dir/>
          <dgm:resizeHandles val="exact"/>
        </dgm:presLayoutVars>
      </dgm:prSet>
      <dgm:spPr/>
    </dgm:pt>
    <dgm:pt modelId="{3C30B7D9-5884-402C-9F43-59E773A6EC39}" type="pres">
      <dgm:prSet presAssocID="{4DC0E0D0-6C7F-4EA0-98E5-EB259C45DD34}" presName="node" presStyleLbl="node1" presStyleIdx="0" presStyleCnt="4" custScaleX="165191" custScaleY="1648696" custLinFactNeighborX="35957" custLinFactNeighborY="5026">
        <dgm:presLayoutVars>
          <dgm:bulletEnabled val="1"/>
        </dgm:presLayoutVars>
      </dgm:prSet>
      <dgm:spPr>
        <a:prstGeom prst="roundRect">
          <a:avLst>
            <a:gd name="adj" fmla="val 10000"/>
          </a:avLst>
        </a:prstGeom>
      </dgm:spPr>
    </dgm:pt>
    <dgm:pt modelId="{08DE61E5-485A-4DF3-B341-E8E8DFBE4C4B}" type="pres">
      <dgm:prSet presAssocID="{F12C79C4-8CE0-4B22-8CD2-F54D50AF30F1}" presName="sibTrans" presStyleLbl="sibTrans2D1" presStyleIdx="0" presStyleCnt="3"/>
      <dgm:spPr>
        <a:prstGeom prst="rightArrow">
          <a:avLst>
            <a:gd name="adj1" fmla="val 60000"/>
            <a:gd name="adj2" fmla="val 50000"/>
          </a:avLst>
        </a:prstGeom>
      </dgm:spPr>
    </dgm:pt>
    <dgm:pt modelId="{6267CA6D-5924-4F03-AE69-22629A598A63}" type="pres">
      <dgm:prSet presAssocID="{F12C79C4-8CE0-4B22-8CD2-F54D50AF30F1}" presName="connectorText" presStyleLbl="sibTrans2D1" presStyleIdx="0" presStyleCnt="3"/>
      <dgm:spPr/>
    </dgm:pt>
    <dgm:pt modelId="{F0A650AE-2415-4BB1-90A7-23C1B2025ED0}" type="pres">
      <dgm:prSet presAssocID="{5BAB94F1-4DDA-4FFF-86B1-F602EB5042CE}" presName="node" presStyleLbl="node1" presStyleIdx="1" presStyleCnt="4" custScaleX="154521" custScaleY="1648696" custLinFactNeighborX="4496" custLinFactNeighborY="5541">
        <dgm:presLayoutVars>
          <dgm:bulletEnabled val="1"/>
        </dgm:presLayoutVars>
      </dgm:prSet>
      <dgm:spPr>
        <a:prstGeom prst="roundRect">
          <a:avLst>
            <a:gd name="adj" fmla="val 10000"/>
          </a:avLst>
        </a:prstGeom>
      </dgm:spPr>
    </dgm:pt>
    <dgm:pt modelId="{41264F0D-983B-41A5-98C6-EF083EA9EE59}" type="pres">
      <dgm:prSet presAssocID="{9C7BD31B-A14B-4010-B04E-5887E7B71D5C}" presName="sibTrans" presStyleLbl="sibTrans2D1" presStyleIdx="1" presStyleCnt="3"/>
      <dgm:spPr>
        <a:prstGeom prst="rightArrow">
          <a:avLst>
            <a:gd name="adj1" fmla="val 60000"/>
            <a:gd name="adj2" fmla="val 50000"/>
          </a:avLst>
        </a:prstGeom>
      </dgm:spPr>
    </dgm:pt>
    <dgm:pt modelId="{CB071F16-BDBC-4135-8DFE-C960D4AAE795}" type="pres">
      <dgm:prSet presAssocID="{9C7BD31B-A14B-4010-B04E-5887E7B71D5C}" presName="connectorText" presStyleLbl="sibTrans2D1" presStyleIdx="1" presStyleCnt="3"/>
      <dgm:spPr/>
    </dgm:pt>
    <dgm:pt modelId="{DFFE721A-1722-401F-AAAD-BEDFA743BC05}" type="pres">
      <dgm:prSet presAssocID="{43238AA7-84AE-436A-AA04-E26A8EF7564D}" presName="node" presStyleLbl="node1" presStyleIdx="2" presStyleCnt="4" custScaleX="171364" custScaleY="1646989" custLinFactNeighborX="-12623" custLinFactNeighborY="6394">
        <dgm:presLayoutVars>
          <dgm:bulletEnabled val="1"/>
        </dgm:presLayoutVars>
      </dgm:prSet>
      <dgm:spPr>
        <a:prstGeom prst="roundRect">
          <a:avLst>
            <a:gd name="adj" fmla="val 10000"/>
          </a:avLst>
        </a:prstGeom>
      </dgm:spPr>
    </dgm:pt>
    <dgm:pt modelId="{B84906C7-DE8B-4820-A5B5-3C660A6F0776}" type="pres">
      <dgm:prSet presAssocID="{1C2F869E-DF90-4B91-AB80-02292E5301BC}" presName="sibTrans" presStyleLbl="sibTrans2D1" presStyleIdx="2" presStyleCnt="3"/>
      <dgm:spPr>
        <a:prstGeom prst="rightArrow">
          <a:avLst>
            <a:gd name="adj1" fmla="val 60000"/>
            <a:gd name="adj2" fmla="val 50000"/>
          </a:avLst>
        </a:prstGeom>
      </dgm:spPr>
    </dgm:pt>
    <dgm:pt modelId="{4173D013-9EA7-4DAA-97AC-46AAA3969309}" type="pres">
      <dgm:prSet presAssocID="{1C2F869E-DF90-4B91-AB80-02292E5301BC}" presName="connectorText" presStyleLbl="sibTrans2D1" presStyleIdx="2" presStyleCnt="3"/>
      <dgm:spPr/>
    </dgm:pt>
    <dgm:pt modelId="{F0993C4C-B941-42F0-BE1B-9BB26595715B}" type="pres">
      <dgm:prSet presAssocID="{B3017E90-18D7-46DD-94BE-08FB2D1A20C4}" presName="node" presStyleLbl="node1" presStyleIdx="3" presStyleCnt="4" custScaleX="170033" custScaleY="1646989" custLinFactNeighborX="-36279" custLinFactNeighborY="-17602">
        <dgm:presLayoutVars>
          <dgm:bulletEnabled val="1"/>
        </dgm:presLayoutVars>
      </dgm:prSet>
      <dgm:spPr>
        <a:prstGeom prst="roundRect">
          <a:avLst>
            <a:gd name="adj" fmla="val 10000"/>
          </a:avLst>
        </a:prstGeom>
      </dgm:spPr>
    </dgm:pt>
  </dgm:ptLst>
  <dgm:cxnLst>
    <dgm:cxn modelId="{9B0D2815-7C80-47BD-A5D7-9A52D2C90920}" type="presOf" srcId="{9C7BD31B-A14B-4010-B04E-5887E7B71D5C}" destId="{CB071F16-BDBC-4135-8DFE-C960D4AAE795}" srcOrd="1" destOrd="0" presId="urn:microsoft.com/office/officeart/2005/8/layout/process1"/>
    <dgm:cxn modelId="{7D17001E-478B-4B63-AD80-62F0EFBECEB6}" srcId="{790DC1AD-9DC4-4EF4-BE6A-3E292FF93C68}" destId="{43238AA7-84AE-436A-AA04-E26A8EF7564D}" srcOrd="2" destOrd="0" parTransId="{3E053801-C6EA-4D43-B55F-D92E7A5ADE93}" sibTransId="{1C2F869E-DF90-4B91-AB80-02292E5301BC}"/>
    <dgm:cxn modelId="{ADE2521F-DB82-4092-88F6-B9CE0A34F157}" type="presOf" srcId="{1C2F869E-DF90-4B91-AB80-02292E5301BC}" destId="{B84906C7-DE8B-4820-A5B5-3C660A6F0776}" srcOrd="0" destOrd="0" presId="urn:microsoft.com/office/officeart/2005/8/layout/process1"/>
    <dgm:cxn modelId="{ACD6F42E-4DFF-409C-909E-EBE4EDF8F322}" type="presOf" srcId="{B3017E90-18D7-46DD-94BE-08FB2D1A20C4}" destId="{F0993C4C-B941-42F0-BE1B-9BB26595715B}" srcOrd="0" destOrd="0" presId="urn:microsoft.com/office/officeart/2005/8/layout/process1"/>
    <dgm:cxn modelId="{14C63A3B-8D38-49C0-8E8A-6CEF233E71EC}" type="presOf" srcId="{9C7BD31B-A14B-4010-B04E-5887E7B71D5C}" destId="{41264F0D-983B-41A5-98C6-EF083EA9EE59}" srcOrd="0" destOrd="0" presId="urn:microsoft.com/office/officeart/2005/8/layout/process1"/>
    <dgm:cxn modelId="{6EBF4E3B-E25B-41EA-B3B2-5F4A9D4D1E9E}" srcId="{790DC1AD-9DC4-4EF4-BE6A-3E292FF93C68}" destId="{B3017E90-18D7-46DD-94BE-08FB2D1A20C4}" srcOrd="3" destOrd="0" parTransId="{A8AE30BC-75E2-44D3-A831-543DA79AB464}" sibTransId="{3CCB76B5-EACA-42ED-9BE5-F37F6005BCDC}"/>
    <dgm:cxn modelId="{08569D5B-AAC3-4A03-B5E4-57ABA12B171A}" type="presOf" srcId="{F12C79C4-8CE0-4B22-8CD2-F54D50AF30F1}" destId="{08DE61E5-485A-4DF3-B341-E8E8DFBE4C4B}" srcOrd="0" destOrd="0" presId="urn:microsoft.com/office/officeart/2005/8/layout/process1"/>
    <dgm:cxn modelId="{B100AF65-CF61-46F1-8E7D-EF6733B9BD9F}" type="presOf" srcId="{F12C79C4-8CE0-4B22-8CD2-F54D50AF30F1}" destId="{6267CA6D-5924-4F03-AE69-22629A598A63}" srcOrd="1" destOrd="0" presId="urn:microsoft.com/office/officeart/2005/8/layout/process1"/>
    <dgm:cxn modelId="{168AD94C-D478-4154-ACB4-7781735EDEF6}" srcId="{790DC1AD-9DC4-4EF4-BE6A-3E292FF93C68}" destId="{4DC0E0D0-6C7F-4EA0-98E5-EB259C45DD34}" srcOrd="0" destOrd="0" parTransId="{0F904287-7AC6-4B57-A7E7-89751067F480}" sibTransId="{F12C79C4-8CE0-4B22-8CD2-F54D50AF30F1}"/>
    <dgm:cxn modelId="{804D4E75-77D3-47A8-B153-1DDF4D42DD4A}" type="presOf" srcId="{4DC0E0D0-6C7F-4EA0-98E5-EB259C45DD34}" destId="{3C30B7D9-5884-402C-9F43-59E773A6EC39}" srcOrd="0" destOrd="0" presId="urn:microsoft.com/office/officeart/2005/8/layout/process1"/>
    <dgm:cxn modelId="{60EAD081-3C66-41AB-94FA-51B6B9FF35A6}" type="presOf" srcId="{790DC1AD-9DC4-4EF4-BE6A-3E292FF93C68}" destId="{192305AE-69E6-44F0-A195-2B8F7C7238A7}" srcOrd="0" destOrd="0" presId="urn:microsoft.com/office/officeart/2005/8/layout/process1"/>
    <dgm:cxn modelId="{B112D589-EC3F-4CDC-8693-A3F47FAC79C7}" type="presOf" srcId="{5BAB94F1-4DDA-4FFF-86B1-F602EB5042CE}" destId="{F0A650AE-2415-4BB1-90A7-23C1B2025ED0}" srcOrd="0" destOrd="0" presId="urn:microsoft.com/office/officeart/2005/8/layout/process1"/>
    <dgm:cxn modelId="{97BD7EC2-D1E0-4232-BBA2-381F182E76F3}" type="presOf" srcId="{43238AA7-84AE-436A-AA04-E26A8EF7564D}" destId="{DFFE721A-1722-401F-AAAD-BEDFA743BC05}" srcOrd="0" destOrd="0" presId="urn:microsoft.com/office/officeart/2005/8/layout/process1"/>
    <dgm:cxn modelId="{0029B6D5-C573-4900-A472-0E5248EDB872}" type="presOf" srcId="{1C2F869E-DF90-4B91-AB80-02292E5301BC}" destId="{4173D013-9EA7-4DAA-97AC-46AAA3969309}" srcOrd="1" destOrd="0" presId="urn:microsoft.com/office/officeart/2005/8/layout/process1"/>
    <dgm:cxn modelId="{31A941DF-2A9B-45A9-B578-EAAA75BED8AA}" srcId="{790DC1AD-9DC4-4EF4-BE6A-3E292FF93C68}" destId="{5BAB94F1-4DDA-4FFF-86B1-F602EB5042CE}" srcOrd="1" destOrd="0" parTransId="{378DC538-1CAA-4BDB-863A-88966DE23E49}" sibTransId="{9C7BD31B-A14B-4010-B04E-5887E7B71D5C}"/>
    <dgm:cxn modelId="{25C676E1-AC24-4492-BDB0-4BD7B72D22B9}" type="presParOf" srcId="{192305AE-69E6-44F0-A195-2B8F7C7238A7}" destId="{3C30B7D9-5884-402C-9F43-59E773A6EC39}" srcOrd="0" destOrd="0" presId="urn:microsoft.com/office/officeart/2005/8/layout/process1"/>
    <dgm:cxn modelId="{9EA770F5-7152-42FF-8902-AE4A4D71FB18}" type="presParOf" srcId="{192305AE-69E6-44F0-A195-2B8F7C7238A7}" destId="{08DE61E5-485A-4DF3-B341-E8E8DFBE4C4B}" srcOrd="1" destOrd="0" presId="urn:microsoft.com/office/officeart/2005/8/layout/process1"/>
    <dgm:cxn modelId="{401A70D3-A420-4AD5-A959-785BDAF04C85}" type="presParOf" srcId="{08DE61E5-485A-4DF3-B341-E8E8DFBE4C4B}" destId="{6267CA6D-5924-4F03-AE69-22629A598A63}" srcOrd="0" destOrd="0" presId="urn:microsoft.com/office/officeart/2005/8/layout/process1"/>
    <dgm:cxn modelId="{199BCD05-FBE8-4CD9-8F89-A4A836DF02F4}" type="presParOf" srcId="{192305AE-69E6-44F0-A195-2B8F7C7238A7}" destId="{F0A650AE-2415-4BB1-90A7-23C1B2025ED0}" srcOrd="2" destOrd="0" presId="urn:microsoft.com/office/officeart/2005/8/layout/process1"/>
    <dgm:cxn modelId="{B815DB0A-CD9E-4BAB-A348-38C3F09946F5}" type="presParOf" srcId="{192305AE-69E6-44F0-A195-2B8F7C7238A7}" destId="{41264F0D-983B-41A5-98C6-EF083EA9EE59}" srcOrd="3" destOrd="0" presId="urn:microsoft.com/office/officeart/2005/8/layout/process1"/>
    <dgm:cxn modelId="{0D5739DF-9D07-4638-AD08-032CE2329743}" type="presParOf" srcId="{41264F0D-983B-41A5-98C6-EF083EA9EE59}" destId="{CB071F16-BDBC-4135-8DFE-C960D4AAE795}" srcOrd="0" destOrd="0" presId="urn:microsoft.com/office/officeart/2005/8/layout/process1"/>
    <dgm:cxn modelId="{2A533FA8-E047-4169-826C-49810C37DC1A}" type="presParOf" srcId="{192305AE-69E6-44F0-A195-2B8F7C7238A7}" destId="{DFFE721A-1722-401F-AAAD-BEDFA743BC05}" srcOrd="4" destOrd="0" presId="urn:microsoft.com/office/officeart/2005/8/layout/process1"/>
    <dgm:cxn modelId="{89321DFF-590B-4A19-B850-53DC30E2D135}" type="presParOf" srcId="{192305AE-69E6-44F0-A195-2B8F7C7238A7}" destId="{B84906C7-DE8B-4820-A5B5-3C660A6F0776}" srcOrd="5" destOrd="0" presId="urn:microsoft.com/office/officeart/2005/8/layout/process1"/>
    <dgm:cxn modelId="{39686010-0222-4508-8E80-004473BBA5D4}" type="presParOf" srcId="{B84906C7-DE8B-4820-A5B5-3C660A6F0776}" destId="{4173D013-9EA7-4DAA-97AC-46AAA3969309}" srcOrd="0" destOrd="0" presId="urn:microsoft.com/office/officeart/2005/8/layout/process1"/>
    <dgm:cxn modelId="{9DD02688-D2A1-44FC-95F1-7FF2B5F5622C}" type="presParOf" srcId="{192305AE-69E6-44F0-A195-2B8F7C7238A7}" destId="{F0993C4C-B941-42F0-BE1B-9BB26595715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102E0-BC17-4E4F-A447-3B1E527709AD}">
      <dsp:nvSpPr>
        <dsp:cNvPr id="0" name=""/>
        <dsp:cNvSpPr/>
      </dsp:nvSpPr>
      <dsp:spPr>
        <a:xfrm>
          <a:off x="0" y="308178"/>
          <a:ext cx="1639211" cy="4894361"/>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rgbClr val="333333"/>
              </a:solidFill>
              <a:effectLst/>
              <a:latin typeface="Helvetica Neue"/>
            </a:rPr>
            <a:t>The Financial Action Task Force (FATF) is an international-governmental body established in 1989. </a:t>
          </a:r>
          <a:r>
            <a:rPr lang="en-US" sz="1600" b="0" i="0" kern="1200" dirty="0">
              <a:solidFill>
                <a:srgbClr val="333333"/>
              </a:solidFill>
              <a:effectLst/>
              <a:latin typeface="Helvetica Neue"/>
              <a:ea typeface="+mn-ea"/>
              <a:cs typeface="+mn-cs"/>
            </a:rPr>
            <a:t>After the September 11 terror attacks, the FATF’s mandate was expanded to include terrorism financing</a:t>
          </a:r>
        </a:p>
      </dsp:txBody>
      <dsp:txXfrm>
        <a:off x="0" y="308178"/>
        <a:ext cx="1639211" cy="4894361"/>
      </dsp:txXfrm>
    </dsp:sp>
    <dsp:sp modelId="{8E87A559-70B2-4E3B-908A-1A80441582FE}">
      <dsp:nvSpPr>
        <dsp:cNvPr id="0" name=""/>
        <dsp:cNvSpPr/>
      </dsp:nvSpPr>
      <dsp:spPr>
        <a:xfrm>
          <a:off x="2805195" y="693638"/>
          <a:ext cx="8157269" cy="4894361"/>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i="0" kern="1200" dirty="0">
              <a:solidFill>
                <a:srgbClr val="333333"/>
              </a:solidFill>
              <a:effectLst/>
              <a:latin typeface="Helvetica Neue"/>
              <a:ea typeface="+mn-ea"/>
              <a:cs typeface="+mn-cs"/>
            </a:rPr>
            <a:t>FATF</a:t>
          </a:r>
          <a:r>
            <a:rPr lang="en-US" sz="1800" b="0" i="0" kern="1200" dirty="0">
              <a:solidFill>
                <a:srgbClr val="333333"/>
              </a:solidFill>
              <a:effectLst/>
              <a:latin typeface="Helvetica Neue"/>
              <a:ea typeface="+mn-ea"/>
              <a:cs typeface="+mn-cs"/>
            </a:rPr>
            <a:t> has developed the </a:t>
          </a:r>
          <a:r>
            <a:rPr lang="en-US" sz="1800" b="1" i="0" kern="1200" dirty="0">
              <a:solidFill>
                <a:srgbClr val="333333"/>
              </a:solidFill>
              <a:effectLst/>
              <a:latin typeface="Helvetica Neue"/>
              <a:ea typeface="+mn-ea"/>
              <a:cs typeface="+mn-cs"/>
            </a:rPr>
            <a:t>40 Recommendations </a:t>
          </a:r>
          <a:r>
            <a:rPr lang="en-US" sz="1800" b="0" i="0" kern="1200" dirty="0">
              <a:solidFill>
                <a:srgbClr val="333333"/>
              </a:solidFill>
              <a:effectLst/>
              <a:latin typeface="Helvetica Neue"/>
              <a:ea typeface="+mn-ea"/>
              <a:cs typeface="+mn-cs"/>
            </a:rPr>
            <a:t>which ensure a coordinated global response </a:t>
          </a:r>
          <a:r>
            <a:rPr lang="en-US" sz="1800" b="0" i="0" kern="1200" dirty="0">
              <a:solidFill>
                <a:srgbClr val="333333"/>
              </a:solidFill>
              <a:effectLst/>
              <a:latin typeface="Helvetica Neue"/>
            </a:rPr>
            <a:t>for combating </a:t>
          </a:r>
          <a:r>
            <a:rPr lang="en-US" sz="1800" b="1" i="0" kern="1200" dirty="0">
              <a:solidFill>
                <a:srgbClr val="333333"/>
              </a:solidFill>
              <a:effectLst/>
              <a:latin typeface="Helvetica Neue"/>
            </a:rPr>
            <a:t>money laundering</a:t>
          </a:r>
          <a:r>
            <a:rPr lang="en-US" sz="1800" b="0" i="0" kern="1200" dirty="0">
              <a:solidFill>
                <a:srgbClr val="333333"/>
              </a:solidFill>
              <a:effectLst/>
              <a:latin typeface="Helvetica Neue"/>
            </a:rPr>
            <a:t>, </a:t>
          </a:r>
          <a:r>
            <a:rPr lang="en-US" sz="1800" b="1" i="0" kern="1200" dirty="0">
              <a:solidFill>
                <a:srgbClr val="333333"/>
              </a:solidFill>
              <a:effectLst/>
              <a:latin typeface="Helvetica Neue"/>
            </a:rPr>
            <a:t>terrorist financing </a:t>
          </a:r>
          <a:r>
            <a:rPr lang="en-US" sz="1800" b="0" i="0" kern="1200" dirty="0">
              <a:solidFill>
                <a:srgbClr val="333333"/>
              </a:solidFill>
              <a:effectLst/>
              <a:latin typeface="Helvetica Neue"/>
            </a:rPr>
            <a:t>and other related threats to the integrity of the international financial system.</a:t>
          </a:r>
        </a:p>
        <a:p>
          <a:pPr marL="0" lvl="0" indent="0" algn="just" defTabSz="800100">
            <a:lnSpc>
              <a:spcPct val="90000"/>
            </a:lnSpc>
            <a:spcBef>
              <a:spcPct val="0"/>
            </a:spcBef>
            <a:spcAft>
              <a:spcPct val="35000"/>
            </a:spcAft>
            <a:buNone/>
          </a:pPr>
          <a:r>
            <a:rPr lang="en-US" sz="1800" b="0" i="0" kern="1200" dirty="0">
              <a:solidFill>
                <a:srgbClr val="333333"/>
              </a:solidFill>
              <a:effectLst/>
              <a:latin typeface="Helvetica Neue"/>
            </a:rPr>
            <a:t>FATF evaluate these standards on the effective implementation of </a:t>
          </a:r>
        </a:p>
        <a:p>
          <a:pPr marL="0" lvl="0" indent="0" algn="just" defTabSz="800100">
            <a:lnSpc>
              <a:spcPct val="90000"/>
            </a:lnSpc>
            <a:spcBef>
              <a:spcPct val="0"/>
            </a:spcBef>
            <a:spcAft>
              <a:spcPct val="35000"/>
            </a:spcAft>
            <a:buNone/>
          </a:pPr>
          <a:r>
            <a:rPr lang="en-US" sz="1800" b="1" i="0" kern="1200" dirty="0">
              <a:solidFill>
                <a:srgbClr val="333333"/>
              </a:solidFill>
              <a:effectLst/>
              <a:latin typeface="Helvetica Neue"/>
            </a:rPr>
            <a:t>(i) legal</a:t>
          </a:r>
          <a:r>
            <a:rPr lang="en-US" sz="1800" b="0" i="0" kern="1200" dirty="0">
              <a:solidFill>
                <a:srgbClr val="333333"/>
              </a:solidFill>
              <a:effectLst/>
              <a:latin typeface="Helvetica Neue"/>
            </a:rPr>
            <a:t>, </a:t>
          </a:r>
        </a:p>
        <a:p>
          <a:pPr marL="0" lvl="0" indent="0" algn="just" defTabSz="800100">
            <a:lnSpc>
              <a:spcPct val="90000"/>
            </a:lnSpc>
            <a:spcBef>
              <a:spcPct val="0"/>
            </a:spcBef>
            <a:spcAft>
              <a:spcPct val="35000"/>
            </a:spcAft>
            <a:buNone/>
          </a:pPr>
          <a:r>
            <a:rPr lang="en-US" sz="1800" b="1" i="0" kern="1200" dirty="0">
              <a:solidFill>
                <a:srgbClr val="333333"/>
              </a:solidFill>
              <a:effectLst/>
              <a:latin typeface="Helvetica Neue"/>
            </a:rPr>
            <a:t>(ii) regulatory</a:t>
          </a:r>
          <a:r>
            <a:rPr lang="en-US" sz="1800" b="0" i="0" kern="1200" dirty="0">
              <a:solidFill>
                <a:srgbClr val="333333"/>
              </a:solidFill>
              <a:effectLst/>
              <a:latin typeface="Helvetica Neue"/>
            </a:rPr>
            <a:t> and </a:t>
          </a:r>
        </a:p>
        <a:p>
          <a:pPr marL="0" lvl="0" indent="0" algn="just" defTabSz="800100">
            <a:lnSpc>
              <a:spcPct val="90000"/>
            </a:lnSpc>
            <a:spcBef>
              <a:spcPct val="0"/>
            </a:spcBef>
            <a:spcAft>
              <a:spcPct val="35000"/>
            </a:spcAft>
            <a:buNone/>
          </a:pPr>
          <a:r>
            <a:rPr lang="en-US" sz="1800" b="1" i="0" kern="1200" dirty="0">
              <a:solidFill>
                <a:srgbClr val="333333"/>
              </a:solidFill>
              <a:effectLst/>
              <a:latin typeface="Helvetica Neue"/>
            </a:rPr>
            <a:t>(iii) operational measures </a:t>
          </a:r>
          <a:r>
            <a:rPr lang="en-US" sz="1800" b="0" i="0" kern="1200" dirty="0">
              <a:solidFill>
                <a:schemeClr val="tx1"/>
              </a:solidFill>
            </a:rPr>
            <a:t>that aim to prevent these illegal activities and the harm they cause to society</a:t>
          </a:r>
        </a:p>
        <a:p>
          <a:pPr marL="0" lvl="0" indent="0" algn="just" defTabSz="800100">
            <a:lnSpc>
              <a:spcPct val="90000"/>
            </a:lnSpc>
            <a:spcBef>
              <a:spcPct val="0"/>
            </a:spcBef>
            <a:spcAft>
              <a:spcPct val="35000"/>
            </a:spcAft>
            <a:buNone/>
          </a:pPr>
          <a:r>
            <a:rPr lang="en-US" sz="1800" b="0" i="0" kern="1200" dirty="0">
              <a:solidFill>
                <a:schemeClr val="tx1"/>
              </a:solidFill>
            </a:rPr>
            <a:t>DSD as NPO Regulator is expected to comply with Recommendation 8 – ensure that SA has adequate  measures and systems that prevent abuse of NPOs for ML/TF knowingly and unknowingly. </a:t>
          </a:r>
          <a:endParaRPr lang="en-ZA" sz="1800" b="0" i="0" kern="1200" dirty="0">
            <a:solidFill>
              <a:schemeClr val="tx1"/>
            </a:solidFill>
          </a:endParaRPr>
        </a:p>
        <a:p>
          <a:pPr marL="0" lvl="0" indent="0" algn="just" defTabSz="800100">
            <a:lnSpc>
              <a:spcPct val="90000"/>
            </a:lnSpc>
            <a:spcBef>
              <a:spcPct val="0"/>
            </a:spcBef>
            <a:spcAft>
              <a:spcPct val="35000"/>
            </a:spcAft>
            <a:buNone/>
          </a:pPr>
          <a:r>
            <a:rPr lang="en-US" sz="1800" b="0" i="0" kern="1200" dirty="0">
              <a:solidFill>
                <a:srgbClr val="333333"/>
              </a:solidFill>
              <a:effectLst/>
              <a:latin typeface="Helvetica Neue"/>
              <a:ea typeface="+mn-ea"/>
              <a:cs typeface="+mn-cs"/>
            </a:rPr>
            <a:t>The FATF conducts periodic reviews with member countries to ensure that they implement the FATF Standards fully and effectively.</a:t>
          </a:r>
        </a:p>
      </dsp:txBody>
      <dsp:txXfrm>
        <a:off x="2805195" y="693638"/>
        <a:ext cx="8157269" cy="4894361"/>
      </dsp:txXfrm>
    </dsp:sp>
    <dsp:sp modelId="{6153AABE-6A74-4A8F-AFF8-2704C0DCAEDA}">
      <dsp:nvSpPr>
        <dsp:cNvPr id="0" name=""/>
        <dsp:cNvSpPr/>
      </dsp:nvSpPr>
      <dsp:spPr>
        <a:xfrm>
          <a:off x="2842176" y="32772"/>
          <a:ext cx="8132952" cy="646518"/>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Terrorist </a:t>
          </a:r>
          <a:r>
            <a:rPr lang="en-US" sz="2000" b="1" kern="1200" dirty="0">
              <a:solidFill>
                <a:schemeClr val="tx1"/>
              </a:solidFill>
            </a:rPr>
            <a:t>constantly adapt </a:t>
          </a:r>
          <a:r>
            <a:rPr lang="en-US" sz="2000" kern="1200" dirty="0">
              <a:solidFill>
                <a:schemeClr val="tx1"/>
              </a:solidFill>
            </a:rPr>
            <a:t>how and where they move funds and other </a:t>
          </a:r>
          <a:r>
            <a:rPr lang="en-US" sz="2000" b="1" kern="1200" dirty="0">
              <a:solidFill>
                <a:schemeClr val="tx1"/>
              </a:solidFill>
            </a:rPr>
            <a:t>assets to circumvent safeguards</a:t>
          </a:r>
          <a:r>
            <a:rPr lang="en-US" sz="2000" kern="1200" dirty="0">
              <a:solidFill>
                <a:schemeClr val="tx1"/>
              </a:solidFill>
            </a:rPr>
            <a:t> that countries have put in place. </a:t>
          </a:r>
        </a:p>
      </dsp:txBody>
      <dsp:txXfrm>
        <a:off x="2842176" y="32772"/>
        <a:ext cx="8132952" cy="646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47D68-122E-408A-9BA9-F16DA78F1050}">
      <dsp:nvSpPr>
        <dsp:cNvPr id="0" name=""/>
        <dsp:cNvSpPr/>
      </dsp:nvSpPr>
      <dsp:spPr>
        <a:xfrm rot="16200000">
          <a:off x="169" y="1765"/>
          <a:ext cx="4324568" cy="4324568"/>
        </a:xfrm>
        <a:prstGeom prst="downArrow">
          <a:avLst>
            <a:gd name="adj1" fmla="val 50000"/>
            <a:gd name="adj2" fmla="val 3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Recommendation 8 does not apply to the NPO sector as a whole. </a:t>
          </a:r>
        </a:p>
      </dsp:txBody>
      <dsp:txXfrm rot="5400000">
        <a:off x="170" y="1082906"/>
        <a:ext cx="3567769" cy="2162284"/>
      </dsp:txXfrm>
    </dsp:sp>
    <dsp:sp modelId="{F1C3563C-2497-401E-96A7-095FAFB93C85}">
      <dsp:nvSpPr>
        <dsp:cNvPr id="0" name=""/>
        <dsp:cNvSpPr/>
      </dsp:nvSpPr>
      <dsp:spPr>
        <a:xfrm rot="5400000">
          <a:off x="7267821" y="1765"/>
          <a:ext cx="4324568" cy="4324568"/>
        </a:xfrm>
        <a:prstGeom prst="downArrow">
          <a:avLst>
            <a:gd name="adj1" fmla="val 50000"/>
            <a:gd name="adj2" fmla="val 3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Its important for countries to take a targeted approach to implementing the measures in Recommendation 8 which </a:t>
          </a:r>
          <a:r>
            <a:rPr lang="en-US" sz="2000" kern="1200" dirty="0"/>
            <a:t>include</a:t>
          </a:r>
          <a:r>
            <a:rPr lang="en-US" sz="1800" kern="1200" dirty="0"/>
            <a:t> oversight and regulatory mechanisms, based on an understanding of the diversity of the NPO sector and the terrorism risks faced by the NPO sector. </a:t>
          </a:r>
        </a:p>
      </dsp:txBody>
      <dsp:txXfrm rot="-5400000">
        <a:off x="8024621" y="1082907"/>
        <a:ext cx="3567769" cy="2162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0BD1C-2086-4095-B6D5-EB28660F5A11}">
      <dsp:nvSpPr>
        <dsp:cNvPr id="0" name=""/>
        <dsp:cNvSpPr/>
      </dsp:nvSpPr>
      <dsp:spPr>
        <a:xfrm rot="5400000">
          <a:off x="6259077" y="-2733675"/>
          <a:ext cx="2976823" cy="8448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SA has not done an assessment of their broader NPO sector to identify those organizations, based on their activities or characteristics , are most at risk of TF abuse. </a:t>
          </a: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Calibri"/>
              <a:ea typeface="+mn-ea"/>
              <a:cs typeface="+mn-cs"/>
            </a:rPr>
            <a:t>SA also has no capacity to monitor or investigate NPOs identified </a:t>
          </a:r>
          <a:r>
            <a:rPr lang="en-US" sz="2400" kern="1200" dirty="0"/>
            <a:t>to be at risk of TF abuse. </a:t>
          </a:r>
        </a:p>
        <a:p>
          <a:pPr marL="228600" lvl="1" indent="-228600" algn="l" defTabSz="1066800">
            <a:lnSpc>
              <a:spcPct val="90000"/>
            </a:lnSpc>
            <a:spcBef>
              <a:spcPct val="0"/>
            </a:spcBef>
            <a:spcAft>
              <a:spcPct val="15000"/>
            </a:spcAft>
            <a:buChar char="•"/>
          </a:pPr>
          <a:r>
            <a:rPr lang="en-US" sz="2400" kern="1200" dirty="0"/>
            <a:t>SA  NPOs laws and regulations review are not adequate to identify, prevent and combat acts of ML/TF within the sector</a:t>
          </a:r>
        </a:p>
      </dsp:txBody>
      <dsp:txXfrm rot="-5400000">
        <a:off x="3523467" y="147252"/>
        <a:ext cx="8302727" cy="2686189"/>
      </dsp:txXfrm>
    </dsp:sp>
    <dsp:sp modelId="{5DD1BF55-ABCE-49A0-A7DE-C0A052C3E735}">
      <dsp:nvSpPr>
        <dsp:cNvPr id="0" name=""/>
        <dsp:cNvSpPr/>
      </dsp:nvSpPr>
      <dsp:spPr>
        <a:xfrm>
          <a:off x="0" y="0"/>
          <a:ext cx="3522900" cy="29699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b="1" kern="1200" dirty="0"/>
            <a:t>Recommendation 8</a:t>
          </a:r>
          <a:endParaRPr lang="en-US" sz="2800" kern="1200" dirty="0"/>
        </a:p>
        <a:p>
          <a:pPr lvl="0" algn="l" defTabSz="1244600">
            <a:lnSpc>
              <a:spcPct val="90000"/>
            </a:lnSpc>
            <a:spcBef>
              <a:spcPct val="0"/>
            </a:spcBef>
            <a:spcAft>
              <a:spcPct val="35000"/>
            </a:spcAft>
            <a:buNone/>
          </a:pPr>
          <a:endParaRPr lang="en-US" sz="1100" b="1" kern="1200" dirty="0">
            <a:solidFill>
              <a:schemeClr val="tx1"/>
            </a:solidFill>
            <a:latin typeface="Calibri"/>
            <a:ea typeface="+mn-ea"/>
            <a:cs typeface="+mn-cs"/>
          </a:endParaRPr>
        </a:p>
        <a:p>
          <a:pPr lvl="0" algn="l" defTabSz="1244600">
            <a:lnSpc>
              <a:spcPct val="90000"/>
            </a:lnSpc>
            <a:spcBef>
              <a:spcPct val="0"/>
            </a:spcBef>
            <a:spcAft>
              <a:spcPct val="35000"/>
            </a:spcAft>
            <a:buNone/>
          </a:pPr>
          <a:r>
            <a:rPr lang="en-US" sz="2800" b="1" kern="1200" dirty="0">
              <a:solidFill>
                <a:schemeClr val="tx1"/>
              </a:solidFill>
              <a:latin typeface="Calibri"/>
              <a:ea typeface="+mn-ea"/>
              <a:cs typeface="+mn-cs"/>
            </a:rPr>
            <a:t>Combating the abuse of NPOs</a:t>
          </a:r>
        </a:p>
        <a:p>
          <a:pPr lvl="0" algn="l" defTabSz="1244600">
            <a:lnSpc>
              <a:spcPct val="90000"/>
            </a:lnSpc>
            <a:spcBef>
              <a:spcPct val="0"/>
            </a:spcBef>
            <a:spcAft>
              <a:spcPct val="35000"/>
            </a:spcAft>
            <a:buNone/>
          </a:pPr>
          <a:r>
            <a:rPr lang="en-US" sz="2800" b="1" kern="1200" dirty="0">
              <a:solidFill>
                <a:schemeClr val="bg1"/>
              </a:solidFill>
              <a:latin typeface="Calibri"/>
              <a:ea typeface="+mn-ea"/>
              <a:cs typeface="+mn-cs"/>
            </a:rPr>
            <a:t>SA rated non-compliant</a:t>
          </a:r>
        </a:p>
      </dsp:txBody>
      <dsp:txXfrm>
        <a:off x="144981" y="144981"/>
        <a:ext cx="3232938" cy="2679985"/>
      </dsp:txXfrm>
    </dsp:sp>
    <dsp:sp modelId="{F9AB1C6A-9681-4C61-90A7-1614EAD4B250}">
      <dsp:nvSpPr>
        <dsp:cNvPr id="0" name=""/>
        <dsp:cNvSpPr/>
      </dsp:nvSpPr>
      <dsp:spPr>
        <a:xfrm rot="5400000">
          <a:off x="6228041" y="375962"/>
          <a:ext cx="3044754" cy="84564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South Africa has not identified the subset of NPOs that, based on their characteristics or activities, are at risk of TF abuse. </a:t>
          </a:r>
        </a:p>
        <a:p>
          <a:pPr marL="228600" lvl="1" indent="-228600" algn="l" defTabSz="1066800">
            <a:lnSpc>
              <a:spcPct val="90000"/>
            </a:lnSpc>
            <a:spcBef>
              <a:spcPct val="0"/>
            </a:spcBef>
            <a:spcAft>
              <a:spcPct val="15000"/>
            </a:spcAft>
            <a:buChar char="•"/>
          </a:pPr>
          <a:r>
            <a:rPr lang="en-US" sz="2400" kern="1200" dirty="0"/>
            <a:t>The government authority responsible for oversight of the NPO sector has not had any TF training nor have they applied any measures to address the risk to NPOs of TF abuse nor begun monitoring of organizations deemed to be vulnerable</a:t>
          </a:r>
        </a:p>
      </dsp:txBody>
      <dsp:txXfrm rot="-5400000">
        <a:off x="3522199" y="3230438"/>
        <a:ext cx="8307806" cy="2747488"/>
      </dsp:txXfrm>
    </dsp:sp>
    <dsp:sp modelId="{890204A6-3F7F-46AF-A980-AA078BA05093}">
      <dsp:nvSpPr>
        <dsp:cNvPr id="0" name=""/>
        <dsp:cNvSpPr/>
      </dsp:nvSpPr>
      <dsp:spPr>
        <a:xfrm>
          <a:off x="0" y="3088163"/>
          <a:ext cx="3521065" cy="30020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buNone/>
          </a:pPr>
          <a:endParaRPr lang="en-US" sz="1200" b="1"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2400" b="1" kern="1200" dirty="0"/>
            <a:t>Immediate Outcome 10</a:t>
          </a:r>
          <a:endParaRPr lang="en-US" sz="2400" kern="1200" dirty="0"/>
        </a:p>
        <a:p>
          <a:pPr lvl="0" algn="l" defTabSz="533400">
            <a:lnSpc>
              <a:spcPct val="90000"/>
            </a:lnSpc>
            <a:spcBef>
              <a:spcPct val="0"/>
            </a:spcBef>
            <a:spcAft>
              <a:spcPct val="35000"/>
            </a:spcAft>
            <a:buNone/>
          </a:pPr>
          <a:endParaRPr lang="en-US" sz="1800" b="1" kern="1200" dirty="0">
            <a:solidFill>
              <a:schemeClr val="tx1"/>
            </a:solidFill>
          </a:endParaRPr>
        </a:p>
        <a:p>
          <a:pPr lvl="0" algn="l" defTabSz="533400">
            <a:lnSpc>
              <a:spcPct val="90000"/>
            </a:lnSpc>
            <a:spcBef>
              <a:spcPct val="0"/>
            </a:spcBef>
            <a:spcAft>
              <a:spcPct val="35000"/>
            </a:spcAft>
            <a:buNone/>
          </a:pPr>
          <a:r>
            <a:rPr lang="en-US" sz="1800" b="1" kern="1200" dirty="0">
              <a:solidFill>
                <a:schemeClr val="tx1"/>
              </a:solidFill>
            </a:rPr>
            <a:t>Terrorists and terrorist financiers are prevented from raising, moving and using funds, and from abusing the NPO sector. </a:t>
          </a:r>
          <a:r>
            <a:rPr lang="en-US" sz="2800" b="1" kern="1200" dirty="0"/>
            <a:t>SA rated as low level of effectiveness </a:t>
          </a:r>
          <a:endParaRPr lang="en-US" sz="2800" kern="1200" dirty="0"/>
        </a:p>
      </dsp:txBody>
      <dsp:txXfrm>
        <a:off x="146550" y="3234713"/>
        <a:ext cx="3227965" cy="2708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522AC-52B8-4713-857B-BC899C3B3560}">
      <dsp:nvSpPr>
        <dsp:cNvPr id="0" name=""/>
        <dsp:cNvSpPr/>
      </dsp:nvSpPr>
      <dsp:spPr>
        <a:xfrm>
          <a:off x="8085" y="0"/>
          <a:ext cx="2058315" cy="4448710"/>
        </a:xfrm>
        <a:prstGeom prst="roundRect">
          <a:avLst>
            <a:gd name="adj" fmla="val 10000"/>
          </a:avLst>
        </a:prstGeom>
        <a:gradFill rotWithShape="0">
          <a:gsLst>
            <a:gs pos="0">
              <a:srgbClr val="D99C3F">
                <a:hueOff val="0"/>
                <a:satOff val="0"/>
                <a:lumOff val="0"/>
                <a:alphaOff val="0"/>
                <a:tint val="94000"/>
                <a:satMod val="100000"/>
                <a:lumMod val="108000"/>
              </a:srgbClr>
            </a:gs>
            <a:gs pos="50000">
              <a:srgbClr val="D99C3F">
                <a:hueOff val="0"/>
                <a:satOff val="0"/>
                <a:lumOff val="0"/>
                <a:alphaOff val="0"/>
                <a:tint val="98000"/>
                <a:shade val="100000"/>
                <a:satMod val="100000"/>
                <a:lumMod val="100000"/>
              </a:srgbClr>
            </a:gs>
            <a:gs pos="100000">
              <a:srgbClr val="D99C3F">
                <a:hueOff val="0"/>
                <a:satOff val="0"/>
                <a:lumOff val="0"/>
                <a:alphaOff val="0"/>
                <a:shade val="72000"/>
                <a:satMod val="120000"/>
                <a:lumMod val="100000"/>
              </a:srgb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ZA" sz="1800" b="0" kern="1200" dirty="0">
            <a:solidFill>
              <a:sysClr val="windowText" lastClr="000000"/>
            </a:solidFill>
            <a:latin typeface="Tw Cen MT" panose="020B0602020104020603"/>
            <a:ea typeface="+mn-ea"/>
            <a:cs typeface="+mn-cs"/>
          </a:endParaRPr>
        </a:p>
        <a:p>
          <a:pPr marL="0" lvl="0" indent="0" algn="l" defTabSz="800100">
            <a:lnSpc>
              <a:spcPct val="90000"/>
            </a:lnSpc>
            <a:spcBef>
              <a:spcPct val="0"/>
            </a:spcBef>
            <a:spcAft>
              <a:spcPct val="35000"/>
            </a:spcAft>
            <a:buNone/>
          </a:pPr>
          <a:endParaRPr lang="en-ZA" sz="1800" b="0" kern="1200" dirty="0">
            <a:solidFill>
              <a:sysClr val="windowText" lastClr="000000"/>
            </a:solidFill>
            <a:latin typeface="Tw Cen MT" panose="020B0602020104020603"/>
            <a:ea typeface="+mn-ea"/>
            <a:cs typeface="+mn-cs"/>
          </a:endParaRPr>
        </a:p>
        <a:p>
          <a:pPr marL="0" lvl="0" indent="0" algn="l" defTabSz="800100">
            <a:lnSpc>
              <a:spcPct val="90000"/>
            </a:lnSpc>
            <a:spcBef>
              <a:spcPct val="0"/>
            </a:spcBef>
            <a:spcAft>
              <a:spcPct val="35000"/>
            </a:spcAft>
            <a:buNone/>
          </a:pPr>
          <a:r>
            <a:rPr lang="en-ZA" sz="1800" b="0" kern="1200" dirty="0">
              <a:solidFill>
                <a:sysClr val="windowText" lastClr="000000"/>
              </a:solidFill>
              <a:latin typeface="Tw Cen MT" panose="020B0602020104020603"/>
              <a:ea typeface="+mn-ea"/>
              <a:cs typeface="+mn-cs"/>
            </a:rPr>
            <a:t>An unsuspecting NPO is granted dirty  money to be place in the bank.</a:t>
          </a:r>
        </a:p>
      </dsp:txBody>
      <dsp:txXfrm>
        <a:off x="68371" y="60286"/>
        <a:ext cx="1937743" cy="4328138"/>
      </dsp:txXfrm>
    </dsp:sp>
    <dsp:sp modelId="{5633548C-2BF5-422D-8160-0BC9F3C08DE2}">
      <dsp:nvSpPr>
        <dsp:cNvPr id="0" name=""/>
        <dsp:cNvSpPr/>
      </dsp:nvSpPr>
      <dsp:spPr>
        <a:xfrm>
          <a:off x="2203383" y="2054497"/>
          <a:ext cx="290401" cy="339714"/>
        </a:xfrm>
        <a:prstGeom prst="rightArrow">
          <a:avLst>
            <a:gd name="adj1" fmla="val 60000"/>
            <a:gd name="adj2" fmla="val 50000"/>
          </a:avLst>
        </a:prstGeom>
        <a:gradFill rotWithShape="0">
          <a:gsLst>
            <a:gs pos="0">
              <a:srgbClr val="D99C3F">
                <a:hueOff val="0"/>
                <a:satOff val="0"/>
                <a:lumOff val="0"/>
                <a:alphaOff val="0"/>
                <a:tint val="94000"/>
                <a:satMod val="100000"/>
                <a:lumMod val="108000"/>
              </a:srgbClr>
            </a:gs>
            <a:gs pos="50000">
              <a:srgbClr val="D99C3F">
                <a:hueOff val="0"/>
                <a:satOff val="0"/>
                <a:lumOff val="0"/>
                <a:alphaOff val="0"/>
                <a:tint val="98000"/>
                <a:shade val="100000"/>
                <a:satMod val="100000"/>
                <a:lumMod val="100000"/>
              </a:srgbClr>
            </a:gs>
            <a:gs pos="100000">
              <a:srgbClr val="D99C3F">
                <a:hueOff val="0"/>
                <a:satOff val="0"/>
                <a:lumOff val="0"/>
                <a:alphaOff val="0"/>
                <a:shade val="72000"/>
                <a:satMod val="120000"/>
                <a:lumMod val="100000"/>
              </a:srgb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ZA" sz="1600" b="0" kern="1200">
            <a:solidFill>
              <a:sysClr val="windowText" lastClr="000000"/>
            </a:solidFill>
            <a:latin typeface="Tw Cen MT" panose="020B0602020104020603"/>
            <a:ea typeface="+mn-ea"/>
            <a:cs typeface="+mn-cs"/>
          </a:endParaRPr>
        </a:p>
      </dsp:txBody>
      <dsp:txXfrm>
        <a:off x="2203383" y="2122440"/>
        <a:ext cx="203281" cy="203828"/>
      </dsp:txXfrm>
    </dsp:sp>
    <dsp:sp modelId="{CBB94967-EB17-4957-AD94-5AED46030C29}">
      <dsp:nvSpPr>
        <dsp:cNvPr id="0" name=""/>
        <dsp:cNvSpPr/>
      </dsp:nvSpPr>
      <dsp:spPr>
        <a:xfrm>
          <a:off x="2614328" y="12122"/>
          <a:ext cx="2119998" cy="4424465"/>
        </a:xfrm>
        <a:prstGeom prst="roundRect">
          <a:avLst>
            <a:gd name="adj" fmla="val 10000"/>
          </a:avLst>
        </a:prstGeom>
        <a:gradFill rotWithShape="0">
          <a:gsLst>
            <a:gs pos="0">
              <a:srgbClr val="D99C3F">
                <a:hueOff val="-494707"/>
                <a:satOff val="-2845"/>
                <a:lumOff val="-2255"/>
                <a:alphaOff val="0"/>
                <a:tint val="94000"/>
                <a:satMod val="100000"/>
                <a:lumMod val="108000"/>
              </a:srgbClr>
            </a:gs>
            <a:gs pos="50000">
              <a:srgbClr val="D99C3F">
                <a:hueOff val="-494707"/>
                <a:satOff val="-2845"/>
                <a:lumOff val="-2255"/>
                <a:alphaOff val="0"/>
                <a:tint val="98000"/>
                <a:shade val="100000"/>
                <a:satMod val="100000"/>
                <a:lumMod val="100000"/>
              </a:srgbClr>
            </a:gs>
            <a:gs pos="100000">
              <a:srgbClr val="D99C3F">
                <a:hueOff val="-494707"/>
                <a:satOff val="-2845"/>
                <a:lumOff val="-2255"/>
                <a:alphaOff val="0"/>
                <a:shade val="72000"/>
                <a:satMod val="120000"/>
                <a:lumMod val="100000"/>
              </a:srgb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ZA" sz="1600" kern="1200" dirty="0">
            <a:solidFill>
              <a:sysClr val="windowText" lastClr="000000"/>
            </a:solidFill>
            <a:latin typeface="Tw Cen MT" panose="020B0602020104020603"/>
            <a:ea typeface="+mn-ea"/>
            <a:cs typeface="+mn-cs"/>
          </a:endParaRPr>
        </a:p>
        <a:p>
          <a:pPr marL="0" lvl="0" indent="0" algn="l" defTabSz="711200">
            <a:lnSpc>
              <a:spcPct val="90000"/>
            </a:lnSpc>
            <a:spcBef>
              <a:spcPct val="0"/>
            </a:spcBef>
            <a:spcAft>
              <a:spcPct val="35000"/>
            </a:spcAft>
            <a:buNone/>
          </a:pPr>
          <a:endParaRPr lang="en-ZA" sz="1600" kern="1200" dirty="0">
            <a:solidFill>
              <a:sysClr val="windowText" lastClr="000000"/>
            </a:solidFill>
            <a:latin typeface="Tw Cen MT" panose="020B0602020104020603"/>
            <a:ea typeface="+mn-ea"/>
            <a:cs typeface="+mn-cs"/>
          </a:endParaRPr>
        </a:p>
        <a:p>
          <a:pPr marL="0" lvl="0" indent="0" algn="l" defTabSz="711200">
            <a:lnSpc>
              <a:spcPct val="90000"/>
            </a:lnSpc>
            <a:spcBef>
              <a:spcPct val="0"/>
            </a:spcBef>
            <a:spcAft>
              <a:spcPct val="35000"/>
            </a:spcAft>
            <a:buNone/>
          </a:pPr>
          <a:endParaRPr lang="en-ZA" sz="1600" kern="1200" dirty="0">
            <a:solidFill>
              <a:sysClr val="windowText" lastClr="000000"/>
            </a:solidFill>
            <a:latin typeface="Tw Cen MT" panose="020B0602020104020603"/>
            <a:ea typeface="+mn-ea"/>
            <a:cs typeface="+mn-cs"/>
          </a:endParaRPr>
        </a:p>
        <a:p>
          <a:pPr marL="0" lvl="0" indent="0" algn="l" defTabSz="711200">
            <a:lnSpc>
              <a:spcPct val="90000"/>
            </a:lnSpc>
            <a:spcBef>
              <a:spcPct val="0"/>
            </a:spcBef>
            <a:spcAft>
              <a:spcPct val="35000"/>
            </a:spcAft>
            <a:buNone/>
          </a:pPr>
          <a:endParaRPr lang="en-ZA" sz="1600" kern="1200" dirty="0">
            <a:solidFill>
              <a:sysClr val="windowText" lastClr="000000"/>
            </a:solidFill>
            <a:latin typeface="Tw Cen MT" panose="020B0602020104020603"/>
            <a:ea typeface="+mn-ea"/>
            <a:cs typeface="+mn-cs"/>
          </a:endParaRPr>
        </a:p>
        <a:p>
          <a:pPr marL="0" lvl="0" indent="0" algn="l" defTabSz="711200">
            <a:lnSpc>
              <a:spcPct val="90000"/>
            </a:lnSpc>
            <a:spcBef>
              <a:spcPct val="0"/>
            </a:spcBef>
            <a:spcAft>
              <a:spcPct val="35000"/>
            </a:spcAft>
            <a:buNone/>
          </a:pPr>
          <a:endParaRPr lang="en-ZA" sz="1600" kern="1200" dirty="0">
            <a:solidFill>
              <a:sysClr val="windowText" lastClr="000000"/>
            </a:solidFill>
            <a:latin typeface="Tw Cen MT" panose="020B0602020104020603"/>
            <a:ea typeface="+mn-ea"/>
            <a:cs typeface="+mn-cs"/>
          </a:endParaRPr>
        </a:p>
        <a:p>
          <a:pPr marL="0" lvl="0" indent="0" algn="l" defTabSz="711200">
            <a:lnSpc>
              <a:spcPct val="90000"/>
            </a:lnSpc>
            <a:spcBef>
              <a:spcPct val="0"/>
            </a:spcBef>
            <a:spcAft>
              <a:spcPct val="35000"/>
            </a:spcAft>
            <a:buNone/>
          </a:pPr>
          <a:endParaRPr lang="en-ZA" sz="1600" kern="1200" dirty="0">
            <a:solidFill>
              <a:sysClr val="windowText" lastClr="000000"/>
            </a:solidFill>
            <a:latin typeface="Tw Cen MT" panose="020B0602020104020603"/>
            <a:ea typeface="+mn-ea"/>
            <a:cs typeface="+mn-cs"/>
          </a:endParaRPr>
        </a:p>
        <a:p>
          <a:pPr marL="0" lvl="0" indent="0" algn="l" defTabSz="711200">
            <a:lnSpc>
              <a:spcPct val="90000"/>
            </a:lnSpc>
            <a:spcBef>
              <a:spcPct val="0"/>
            </a:spcBef>
            <a:spcAft>
              <a:spcPct val="35000"/>
            </a:spcAft>
            <a:buNone/>
          </a:pPr>
          <a:endParaRPr lang="en-ZA" sz="700" kern="1200" dirty="0">
            <a:solidFill>
              <a:sysClr val="windowText" lastClr="000000"/>
            </a:solidFill>
            <a:latin typeface="Tw Cen MT" panose="020B0602020104020603"/>
            <a:ea typeface="+mn-ea"/>
            <a:cs typeface="+mn-cs"/>
          </a:endParaRPr>
        </a:p>
        <a:p>
          <a:pPr marL="0" lvl="0" indent="0" algn="l" defTabSz="711200">
            <a:lnSpc>
              <a:spcPct val="90000"/>
            </a:lnSpc>
            <a:spcBef>
              <a:spcPct val="0"/>
            </a:spcBef>
            <a:spcAft>
              <a:spcPct val="35000"/>
            </a:spcAft>
            <a:buNone/>
          </a:pPr>
          <a:r>
            <a:rPr lang="en-ZA" sz="1800" kern="1200" dirty="0">
              <a:solidFill>
                <a:sysClr val="windowText" lastClr="000000"/>
              </a:solidFill>
              <a:latin typeface="Tw Cen MT" panose="020B0602020104020603"/>
              <a:ea typeface="+mn-ea"/>
              <a:cs typeface="+mn-cs"/>
            </a:rPr>
            <a:t>The donor who is the source tries to distance themselves from the money by requesting:  </a:t>
          </a:r>
        </a:p>
        <a:p>
          <a:pPr marL="0" lvl="0" indent="0" algn="l" defTabSz="711200">
            <a:lnSpc>
              <a:spcPct val="90000"/>
            </a:lnSpc>
            <a:spcBef>
              <a:spcPct val="0"/>
            </a:spcBef>
            <a:spcAft>
              <a:spcPct val="35000"/>
            </a:spcAft>
            <a:buNone/>
          </a:pPr>
          <a:r>
            <a:rPr lang="en-ZA" sz="1800" kern="1200" dirty="0">
              <a:solidFill>
                <a:sysClr val="windowText" lastClr="000000"/>
              </a:solidFill>
              <a:latin typeface="Tw Cen MT" panose="020B0602020104020603"/>
              <a:ea typeface="+mn-ea"/>
              <a:cs typeface="+mn-cs"/>
            </a:rPr>
            <a:t>-  A transfer of money to  unknown beneficiary X.             -  False recording of services rendered by Y.</a:t>
          </a:r>
          <a:endParaRPr lang="en-ZA" sz="1800" b="0" kern="1200" dirty="0">
            <a:solidFill>
              <a:sysClr val="windowText" lastClr="000000"/>
            </a:solidFill>
            <a:latin typeface="Tw Cen MT" panose="020B0602020104020603"/>
            <a:ea typeface="+mn-ea"/>
            <a:cs typeface="+mn-cs"/>
          </a:endParaRPr>
        </a:p>
      </dsp:txBody>
      <dsp:txXfrm>
        <a:off x="2676421" y="74215"/>
        <a:ext cx="1995812" cy="4300279"/>
      </dsp:txXfrm>
    </dsp:sp>
    <dsp:sp modelId="{A6B2E037-32E3-4E2B-8CFF-7A902F7C91EE}">
      <dsp:nvSpPr>
        <dsp:cNvPr id="0" name=""/>
        <dsp:cNvSpPr/>
      </dsp:nvSpPr>
      <dsp:spPr>
        <a:xfrm>
          <a:off x="4871688" y="2054497"/>
          <a:ext cx="291205" cy="339714"/>
        </a:xfrm>
        <a:prstGeom prst="rightArrow">
          <a:avLst>
            <a:gd name="adj1" fmla="val 60000"/>
            <a:gd name="adj2" fmla="val 50000"/>
          </a:avLst>
        </a:prstGeom>
        <a:gradFill rotWithShape="0">
          <a:gsLst>
            <a:gs pos="0">
              <a:srgbClr val="D99C3F">
                <a:hueOff val="-989414"/>
                <a:satOff val="-5690"/>
                <a:lumOff val="-4511"/>
                <a:alphaOff val="0"/>
                <a:tint val="94000"/>
                <a:satMod val="100000"/>
                <a:lumMod val="108000"/>
              </a:srgbClr>
            </a:gs>
            <a:gs pos="50000">
              <a:srgbClr val="D99C3F">
                <a:hueOff val="-989414"/>
                <a:satOff val="-5690"/>
                <a:lumOff val="-4511"/>
                <a:alphaOff val="0"/>
                <a:tint val="98000"/>
                <a:shade val="100000"/>
                <a:satMod val="100000"/>
                <a:lumMod val="100000"/>
              </a:srgbClr>
            </a:gs>
            <a:gs pos="100000">
              <a:srgbClr val="D99C3F">
                <a:hueOff val="-989414"/>
                <a:satOff val="-5690"/>
                <a:lumOff val="-4511"/>
                <a:alphaOff val="0"/>
                <a:shade val="72000"/>
                <a:satMod val="120000"/>
                <a:lumMod val="100000"/>
              </a:srgbClr>
            </a:gs>
          </a:gsLst>
          <a:lin ang="5400000" scaled="0"/>
        </a:gradFill>
        <a:ln>
          <a:noFill/>
        </a:ln>
        <a:effectLst>
          <a:outerShdw blurRad="50800" dist="25400" dir="5400000" rotWithShape="0">
            <a:srgbClr val="000000">
              <a:alpha val="2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ZA" sz="1600" b="0" kern="1200">
            <a:solidFill>
              <a:sysClr val="windowText" lastClr="000000"/>
            </a:solidFill>
            <a:latin typeface="Tw Cen MT" panose="020B0602020104020603"/>
            <a:ea typeface="+mn-ea"/>
            <a:cs typeface="+mn-cs"/>
          </a:endParaRPr>
        </a:p>
      </dsp:txBody>
      <dsp:txXfrm>
        <a:off x="4871688" y="2122440"/>
        <a:ext cx="203844" cy="203828"/>
      </dsp:txXfrm>
    </dsp:sp>
    <dsp:sp modelId="{A26B6FCB-B1C3-41E4-812A-DC34E1496935}">
      <dsp:nvSpPr>
        <dsp:cNvPr id="0" name=""/>
        <dsp:cNvSpPr/>
      </dsp:nvSpPr>
      <dsp:spPr>
        <a:xfrm>
          <a:off x="5283771" y="0"/>
          <a:ext cx="2138573" cy="4448710"/>
        </a:xfrm>
        <a:prstGeom prst="roundRect">
          <a:avLst>
            <a:gd name="adj" fmla="val 10000"/>
          </a:avLst>
        </a:prstGeom>
        <a:gradFill rotWithShape="0">
          <a:gsLst>
            <a:gs pos="0">
              <a:srgbClr val="D99C3F">
                <a:hueOff val="-989414"/>
                <a:satOff val="-5690"/>
                <a:lumOff val="-4511"/>
                <a:alphaOff val="0"/>
                <a:tint val="94000"/>
                <a:satMod val="100000"/>
                <a:lumMod val="108000"/>
              </a:srgbClr>
            </a:gs>
            <a:gs pos="50000">
              <a:srgbClr val="D99C3F">
                <a:hueOff val="-989414"/>
                <a:satOff val="-5690"/>
                <a:lumOff val="-4511"/>
                <a:alphaOff val="0"/>
                <a:tint val="98000"/>
                <a:shade val="100000"/>
                <a:satMod val="100000"/>
                <a:lumMod val="100000"/>
              </a:srgbClr>
            </a:gs>
            <a:gs pos="100000">
              <a:srgbClr val="D99C3F">
                <a:hueOff val="-989414"/>
                <a:satOff val="-5690"/>
                <a:lumOff val="-4511"/>
                <a:alphaOff val="0"/>
                <a:shade val="72000"/>
                <a:satMod val="120000"/>
                <a:lumMod val="100000"/>
              </a:srgb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ZA" sz="1600" kern="1200" dirty="0">
            <a:solidFill>
              <a:sysClr val="windowText" lastClr="000000"/>
            </a:solidFill>
            <a:latin typeface="Tw Cen MT" panose="020B0602020104020603"/>
            <a:ea typeface="+mn-ea"/>
            <a:cs typeface="+mn-cs"/>
          </a:endParaRPr>
        </a:p>
        <a:p>
          <a:pPr marL="0" lvl="0" indent="0" algn="l" defTabSz="711200">
            <a:lnSpc>
              <a:spcPct val="90000"/>
            </a:lnSpc>
            <a:spcBef>
              <a:spcPct val="0"/>
            </a:spcBef>
            <a:spcAft>
              <a:spcPct val="35000"/>
            </a:spcAft>
            <a:buNone/>
          </a:pPr>
          <a:endParaRPr lang="en-ZA" sz="1800" kern="1200" dirty="0">
            <a:solidFill>
              <a:sysClr val="windowText" lastClr="000000"/>
            </a:solidFill>
            <a:latin typeface="Tw Cen MT" panose="020B0602020104020603"/>
            <a:ea typeface="+mn-ea"/>
            <a:cs typeface="+mn-cs"/>
          </a:endParaRPr>
        </a:p>
        <a:p>
          <a:pPr marL="0" lvl="0" indent="0" algn="l" defTabSz="711200">
            <a:lnSpc>
              <a:spcPct val="90000"/>
            </a:lnSpc>
            <a:spcBef>
              <a:spcPct val="0"/>
            </a:spcBef>
            <a:spcAft>
              <a:spcPct val="35000"/>
            </a:spcAft>
            <a:buNone/>
          </a:pPr>
          <a:endParaRPr lang="en-ZA" sz="1800" kern="1200" dirty="0">
            <a:solidFill>
              <a:sysClr val="windowText" lastClr="000000"/>
            </a:solidFill>
            <a:latin typeface="Tw Cen MT" panose="020B0602020104020603"/>
            <a:ea typeface="+mn-ea"/>
            <a:cs typeface="+mn-cs"/>
          </a:endParaRPr>
        </a:p>
        <a:p>
          <a:pPr marL="0" lvl="0" indent="0" algn="l" defTabSz="711200">
            <a:lnSpc>
              <a:spcPct val="90000"/>
            </a:lnSpc>
            <a:spcBef>
              <a:spcPct val="0"/>
            </a:spcBef>
            <a:spcAft>
              <a:spcPct val="35000"/>
            </a:spcAft>
            <a:buNone/>
          </a:pPr>
          <a:r>
            <a:rPr lang="en-ZA" sz="1800" kern="1200" dirty="0">
              <a:solidFill>
                <a:sysClr val="windowText" lastClr="000000"/>
              </a:solidFill>
              <a:latin typeface="Tw Cen MT" panose="020B0602020104020603"/>
              <a:ea typeface="+mn-ea"/>
              <a:cs typeface="+mn-cs"/>
            </a:rPr>
            <a:t>Money re-entering the system through clean investments, </a:t>
          </a:r>
          <a:r>
            <a:rPr lang="en-ZA" sz="1800" kern="1200" dirty="0" err="1">
              <a:solidFill>
                <a:sysClr val="windowText" lastClr="000000"/>
              </a:solidFill>
              <a:latin typeface="Tw Cen MT" panose="020B0602020104020603"/>
              <a:ea typeface="+mn-ea"/>
              <a:cs typeface="+mn-cs"/>
            </a:rPr>
            <a:t>ie</a:t>
          </a:r>
          <a:r>
            <a:rPr lang="en-ZA" sz="1800" kern="1200" dirty="0">
              <a:solidFill>
                <a:sysClr val="windowText" lastClr="000000"/>
              </a:solidFill>
              <a:latin typeface="Tw Cen MT" panose="020B0602020104020603"/>
              <a:ea typeface="+mn-ea"/>
              <a:cs typeface="+mn-cs"/>
            </a:rPr>
            <a:t> Purchasing of luxury assets</a:t>
          </a:r>
          <a:endParaRPr lang="en-ZA" sz="1800" b="0" kern="1200" dirty="0">
            <a:solidFill>
              <a:sysClr val="windowText" lastClr="000000"/>
            </a:solidFill>
            <a:latin typeface="Tw Cen MT" panose="020B0602020104020603"/>
            <a:ea typeface="+mn-ea"/>
            <a:cs typeface="+mn-cs"/>
          </a:endParaRPr>
        </a:p>
      </dsp:txBody>
      <dsp:txXfrm>
        <a:off x="5346408" y="62637"/>
        <a:ext cx="2013299" cy="43234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0B7D9-5884-402C-9F43-59E773A6EC39}">
      <dsp:nvSpPr>
        <dsp:cNvPr id="0" name=""/>
        <dsp:cNvSpPr/>
      </dsp:nvSpPr>
      <dsp:spPr>
        <a:xfrm>
          <a:off x="202469" y="0"/>
          <a:ext cx="2280215" cy="4770852"/>
        </a:xfrm>
        <a:prstGeom prst="roundRect">
          <a:avLst>
            <a:gd name="adj" fmla="val 10000"/>
          </a:avLst>
        </a:prstGeom>
        <a:solidFill>
          <a:srgbClr val="D99C3F">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ZA" sz="1600" b="0" kern="1200" dirty="0">
            <a:solidFill>
              <a:sysClr val="windowText" lastClr="000000"/>
            </a:solidFill>
            <a:latin typeface="Tw Cen MT" panose="020B0602020104020603"/>
            <a:ea typeface="+mn-ea"/>
            <a:cs typeface="+mn-cs"/>
          </a:endParaRPr>
        </a:p>
      </dsp:txBody>
      <dsp:txXfrm>
        <a:off x="269254" y="66785"/>
        <a:ext cx="2146645" cy="4637282"/>
      </dsp:txXfrm>
    </dsp:sp>
    <dsp:sp modelId="{08DE61E5-485A-4DF3-B341-E8E8DFBE4C4B}">
      <dsp:nvSpPr>
        <dsp:cNvPr id="0" name=""/>
        <dsp:cNvSpPr/>
      </dsp:nvSpPr>
      <dsp:spPr>
        <a:xfrm>
          <a:off x="2577293" y="2214262"/>
          <a:ext cx="200568" cy="342327"/>
        </a:xfrm>
        <a:prstGeom prst="rightArrow">
          <a:avLst>
            <a:gd name="adj1" fmla="val 60000"/>
            <a:gd name="adj2" fmla="val 50000"/>
          </a:avLst>
        </a:prstGeom>
        <a:solidFill>
          <a:srgbClr val="D99C3F">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endParaRPr lang="en-ZA" sz="1600" b="1" kern="1200">
            <a:solidFill>
              <a:sysClr val="windowText" lastClr="000000"/>
            </a:solidFill>
            <a:latin typeface="Tw Cen MT" panose="020B0602020104020603"/>
            <a:ea typeface="+mn-ea"/>
            <a:cs typeface="+mn-cs"/>
          </a:endParaRPr>
        </a:p>
      </dsp:txBody>
      <dsp:txXfrm>
        <a:off x="2577293" y="2282727"/>
        <a:ext cx="140398" cy="205397"/>
      </dsp:txXfrm>
    </dsp:sp>
    <dsp:sp modelId="{F0A650AE-2415-4BB1-90A7-23C1B2025ED0}">
      <dsp:nvSpPr>
        <dsp:cNvPr id="0" name=""/>
        <dsp:cNvSpPr/>
      </dsp:nvSpPr>
      <dsp:spPr>
        <a:xfrm>
          <a:off x="2861117" y="0"/>
          <a:ext cx="2132932" cy="4770852"/>
        </a:xfrm>
        <a:prstGeom prst="roundRect">
          <a:avLst>
            <a:gd name="adj" fmla="val 10000"/>
          </a:avLst>
        </a:prstGeom>
        <a:solidFill>
          <a:srgbClr val="D99C3F">
            <a:hueOff val="-329805"/>
            <a:satOff val="-1897"/>
            <a:lumOff val="-1504"/>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ZA" sz="1600" b="1" kern="1200" dirty="0">
            <a:solidFill>
              <a:sysClr val="windowText" lastClr="000000"/>
            </a:solidFill>
            <a:latin typeface="Tw Cen MT" panose="020B0602020104020603"/>
            <a:ea typeface="+mn-ea"/>
            <a:cs typeface="+mn-cs"/>
          </a:endParaRPr>
        </a:p>
      </dsp:txBody>
      <dsp:txXfrm>
        <a:off x="2923588" y="62471"/>
        <a:ext cx="2007990" cy="4645910"/>
      </dsp:txXfrm>
    </dsp:sp>
    <dsp:sp modelId="{41264F0D-983B-41A5-98C6-EF083EA9EE59}">
      <dsp:nvSpPr>
        <dsp:cNvPr id="0" name=""/>
        <dsp:cNvSpPr/>
      </dsp:nvSpPr>
      <dsp:spPr>
        <a:xfrm rot="3137">
          <a:off x="5108454" y="2215451"/>
          <a:ext cx="242538" cy="342327"/>
        </a:xfrm>
        <a:prstGeom prst="rightArrow">
          <a:avLst>
            <a:gd name="adj1" fmla="val 60000"/>
            <a:gd name="adj2" fmla="val 50000"/>
          </a:avLst>
        </a:prstGeom>
        <a:solidFill>
          <a:srgbClr val="D99C3F">
            <a:hueOff val="-494707"/>
            <a:satOff val="-2845"/>
            <a:lumOff val="-2255"/>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endParaRPr lang="en-ZA" sz="1600" b="1" kern="1200">
            <a:solidFill>
              <a:sysClr val="windowText" lastClr="000000"/>
            </a:solidFill>
            <a:latin typeface="Tw Cen MT" panose="020B0602020104020603"/>
            <a:ea typeface="+mn-ea"/>
            <a:cs typeface="+mn-cs"/>
          </a:endParaRPr>
        </a:p>
      </dsp:txBody>
      <dsp:txXfrm>
        <a:off x="5108454" y="2283883"/>
        <a:ext cx="169777" cy="205397"/>
      </dsp:txXfrm>
    </dsp:sp>
    <dsp:sp modelId="{DFFE721A-1722-401F-AAAD-BEDFA743BC05}">
      <dsp:nvSpPr>
        <dsp:cNvPr id="0" name=""/>
        <dsp:cNvSpPr/>
      </dsp:nvSpPr>
      <dsp:spPr>
        <a:xfrm>
          <a:off x="5451668" y="4939"/>
          <a:ext cx="2365424" cy="4765913"/>
        </a:xfrm>
        <a:prstGeom prst="roundRect">
          <a:avLst>
            <a:gd name="adj" fmla="val 10000"/>
          </a:avLst>
        </a:prstGeom>
        <a:solidFill>
          <a:srgbClr val="D99C3F">
            <a:hueOff val="-659609"/>
            <a:satOff val="-3793"/>
            <a:lumOff val="-3007"/>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ZA" sz="1600" b="1" kern="1200" dirty="0">
            <a:solidFill>
              <a:sysClr val="windowText" lastClr="000000"/>
            </a:solidFill>
            <a:latin typeface="Tw Cen MT" panose="020B0602020104020603"/>
            <a:ea typeface="+mn-ea"/>
            <a:cs typeface="+mn-cs"/>
          </a:endParaRPr>
        </a:p>
      </dsp:txBody>
      <dsp:txXfrm>
        <a:off x="5520949" y="74220"/>
        <a:ext cx="2226862" cy="4627351"/>
      </dsp:txXfrm>
    </dsp:sp>
    <dsp:sp modelId="{B84906C7-DE8B-4820-A5B5-3C660A6F0776}">
      <dsp:nvSpPr>
        <dsp:cNvPr id="0" name=""/>
        <dsp:cNvSpPr/>
      </dsp:nvSpPr>
      <dsp:spPr>
        <a:xfrm rot="21593887">
          <a:off x="7922475" y="2214243"/>
          <a:ext cx="223409" cy="342327"/>
        </a:xfrm>
        <a:prstGeom prst="rightArrow">
          <a:avLst>
            <a:gd name="adj1" fmla="val 60000"/>
            <a:gd name="adj2" fmla="val 50000"/>
          </a:avLst>
        </a:prstGeom>
        <a:solidFill>
          <a:srgbClr val="D99C3F">
            <a:hueOff val="-989414"/>
            <a:satOff val="-5690"/>
            <a:lumOff val="-4511"/>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endParaRPr lang="en-ZA" sz="1600" b="1" kern="1200">
            <a:solidFill>
              <a:sysClr val="windowText" lastClr="000000"/>
            </a:solidFill>
            <a:latin typeface="Tw Cen MT" panose="020B0602020104020603"/>
            <a:ea typeface="+mn-ea"/>
            <a:cs typeface="+mn-cs"/>
          </a:endParaRPr>
        </a:p>
      </dsp:txBody>
      <dsp:txXfrm>
        <a:off x="7922475" y="2282768"/>
        <a:ext cx="156386" cy="205397"/>
      </dsp:txXfrm>
    </dsp:sp>
    <dsp:sp modelId="{F0993C4C-B941-42F0-BE1B-9BB26595715B}">
      <dsp:nvSpPr>
        <dsp:cNvPr id="0" name=""/>
        <dsp:cNvSpPr/>
      </dsp:nvSpPr>
      <dsp:spPr>
        <a:xfrm>
          <a:off x="8238619" y="0"/>
          <a:ext cx="2347052" cy="4765913"/>
        </a:xfrm>
        <a:prstGeom prst="roundRect">
          <a:avLst>
            <a:gd name="adj" fmla="val 10000"/>
          </a:avLst>
        </a:prstGeom>
        <a:solidFill>
          <a:srgbClr val="D99C3F">
            <a:hueOff val="-989414"/>
            <a:satOff val="-5690"/>
            <a:lumOff val="-4511"/>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ZA" sz="1600" b="1" kern="1200" dirty="0">
            <a:solidFill>
              <a:sysClr val="windowText" lastClr="000000"/>
            </a:solidFill>
            <a:latin typeface="Tw Cen MT" panose="020B0602020104020603"/>
            <a:ea typeface="+mn-ea"/>
            <a:cs typeface="+mn-cs"/>
          </a:endParaRPr>
        </a:p>
      </dsp:txBody>
      <dsp:txXfrm>
        <a:off x="8307362" y="68743"/>
        <a:ext cx="2209566" cy="46284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5B193-F896-4E90-B488-2358F93B4EBD}" type="datetimeFigureOut">
              <a:rPr lang="en-ZA" smtClean="0"/>
              <a:t>2024/04/04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E094B-0E18-429F-BD64-19B14BBA4969}" type="slidenum">
              <a:rPr lang="en-ZA" smtClean="0"/>
              <a:t>‹#›</a:t>
            </a:fld>
            <a:endParaRPr lang="en-ZA"/>
          </a:p>
        </p:txBody>
      </p:sp>
    </p:spTree>
    <p:extLst>
      <p:ext uri="{BB962C8B-B14F-4D97-AF65-F5344CB8AC3E}">
        <p14:creationId xmlns:p14="http://schemas.microsoft.com/office/powerpoint/2010/main" val="189953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B5E094B-0E18-429F-BD64-19B14BBA4969}" type="slidenum">
              <a:rPr lang="en-ZA" smtClean="0"/>
              <a:t>10</a:t>
            </a:fld>
            <a:endParaRPr lang="en-ZA"/>
          </a:p>
        </p:txBody>
      </p:sp>
    </p:spTree>
    <p:extLst>
      <p:ext uri="{BB962C8B-B14F-4D97-AF65-F5344CB8AC3E}">
        <p14:creationId xmlns:p14="http://schemas.microsoft.com/office/powerpoint/2010/main" val="113333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208868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2966932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3587540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2418" y="596019"/>
            <a:ext cx="10014009"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92418" y="3886200"/>
            <a:ext cx="10014009"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328756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3865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418" y="3270700"/>
            <a:ext cx="10014009"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1092418" y="5103810"/>
            <a:ext cx="10014009"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274762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91130" y="2060900"/>
            <a:ext cx="4913430"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40" y="2060898"/>
            <a:ext cx="4918986"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254253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75076" y="2060898"/>
            <a:ext cx="4529484"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1130" y="2786029"/>
            <a:ext cx="491343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6867" y="2060900"/>
            <a:ext cx="4559561"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20" y="2786029"/>
            <a:ext cx="493536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8" name="Footer Placeholder 7"/>
          <p:cNvSpPr>
            <a:spLocks noGrp="1"/>
          </p:cNvSpPr>
          <p:nvPr>
            <p:ph type="ftr" sz="quarter" idx="11"/>
          </p:nvPr>
        </p:nvSpPr>
        <p:spPr/>
        <p:txBody>
          <a:bodyPr/>
          <a:lstStyle/>
          <a:p>
            <a:endParaRPr lang="en-US">
              <a:solidFill>
                <a:prstClr val="white">
                  <a:lumMod val="75000"/>
                </a:prstClr>
              </a:solidFill>
            </a:endParaRPr>
          </a:p>
        </p:txBody>
      </p:sp>
      <p:sp>
        <p:nvSpPr>
          <p:cNvPr id="9" name="Slide Number Placeholder 8"/>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3743078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4" name="Footer Placeholder 3"/>
          <p:cNvSpPr>
            <a:spLocks noGrp="1"/>
          </p:cNvSpPr>
          <p:nvPr>
            <p:ph type="ftr" sz="quarter" idx="11"/>
          </p:nvPr>
        </p:nvSpPr>
        <p:spPr/>
        <p:txBody>
          <a:bodyPr/>
          <a:lstStyle/>
          <a:p>
            <a:endParaRPr lang="en-US">
              <a:solidFill>
                <a:prstClr val="white">
                  <a:lumMod val="75000"/>
                </a:prstClr>
              </a:solidFill>
            </a:endParaRPr>
          </a:p>
        </p:txBody>
      </p:sp>
      <p:sp>
        <p:nvSpPr>
          <p:cNvPr id="5" name="Slide Number Placeholder 4"/>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398343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3" name="Footer Placeholder 2"/>
          <p:cNvSpPr>
            <a:spLocks noGrp="1"/>
          </p:cNvSpPr>
          <p:nvPr>
            <p:ph type="ftr" sz="quarter" idx="11"/>
          </p:nvPr>
        </p:nvSpPr>
        <p:spPr/>
        <p:txBody>
          <a:bodyPr/>
          <a:lstStyle/>
          <a:p>
            <a:endParaRPr lang="en-US">
              <a:solidFill>
                <a:prstClr val="white">
                  <a:lumMod val="75000"/>
                </a:prstClr>
              </a:solidFill>
            </a:endParaRPr>
          </a:p>
        </p:txBody>
      </p:sp>
      <p:sp>
        <p:nvSpPr>
          <p:cNvPr id="4" name="Slide Number Placeholder 3"/>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504410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1754928"/>
            <a:ext cx="3639364"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5105142" y="596020"/>
            <a:ext cx="6001285"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91130" y="3126528"/>
            <a:ext cx="3639364"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6" name="Footer Placeholder 5"/>
          <p:cNvSpPr>
            <a:spLocks noGrp="1"/>
          </p:cNvSpPr>
          <p:nvPr>
            <p:ph type="ftr" sz="quarter" idx="11"/>
          </p:nvPr>
        </p:nvSpPr>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89757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1809903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1898269"/>
            <a:ext cx="58984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353923" y="-18288"/>
            <a:ext cx="3333417"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089759" y="3269869"/>
            <a:ext cx="5898404"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31533" y="6181346"/>
            <a:ext cx="958002" cy="365125"/>
          </a:xfrm>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6" name="Footer Placeholder 5"/>
          <p:cNvSpPr>
            <a:spLocks noGrp="1"/>
          </p:cNvSpPr>
          <p:nvPr>
            <p:ph type="ftr" sz="quarter" idx="11"/>
          </p:nvPr>
        </p:nvSpPr>
        <p:spPr>
          <a:xfrm>
            <a:off x="1091132" y="6181346"/>
            <a:ext cx="4940400" cy="365125"/>
          </a:xfrm>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a:xfrm>
            <a:off x="10699017" y="6181344"/>
            <a:ext cx="406914" cy="329250"/>
          </a:xfrm>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2928286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569" y="4377487"/>
            <a:ext cx="9884010"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3572" y="996188"/>
            <a:ext cx="9735236"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23569" y="5284990"/>
            <a:ext cx="9884010"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6" name="Footer Placeholder 5"/>
          <p:cNvSpPr>
            <a:spLocks noGrp="1"/>
          </p:cNvSpPr>
          <p:nvPr>
            <p:ph type="ftr" sz="quarter" idx="11"/>
          </p:nvPr>
        </p:nvSpPr>
        <p:spPr>
          <a:xfrm>
            <a:off x="1223571" y="6181346"/>
            <a:ext cx="7116370" cy="365125"/>
          </a:xfrm>
        </p:spPr>
        <p:txBody>
          <a:bodyPr/>
          <a:lstStyle/>
          <a:p>
            <a:endParaRPr lang="en-US">
              <a:solidFill>
                <a:prstClr val="white">
                  <a:lumMod val="75000"/>
                </a:prstClr>
              </a:solidFill>
            </a:endParaRPr>
          </a:p>
        </p:txBody>
      </p:sp>
      <p:sp>
        <p:nvSpPr>
          <p:cNvPr id="7" name="Slide Number Placeholder 6"/>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1548318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596018"/>
            <a:ext cx="10015298"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1091130" y="4343400"/>
            <a:ext cx="10015298"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563258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778425" y="860276"/>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srgbClr val="F4B54B"/>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5" name="TextBox 14"/>
          <p:cNvSpPr txBox="1"/>
          <p:nvPr/>
        </p:nvSpPr>
        <p:spPr>
          <a:xfrm>
            <a:off x="10518430" y="29859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srgbClr val="F4B54B"/>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446591" y="596020"/>
            <a:ext cx="9298820" cy="304407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5248" y="3650606"/>
            <a:ext cx="8841504"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091131" y="4641206"/>
            <a:ext cx="10015297"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2281863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91130" y="3603566"/>
            <a:ext cx="10016450"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1094688" y="5072366"/>
            <a:ext cx="10016452"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3331193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778425" y="75385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srgbClr val="F4B54B"/>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16" name="TextBox 15"/>
          <p:cNvSpPr txBox="1"/>
          <p:nvPr/>
        </p:nvSpPr>
        <p:spPr>
          <a:xfrm>
            <a:off x="10516743" y="287949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srgbClr val="F4B54B"/>
                </a:solidFill>
                <a:effectLst>
                  <a:glow rad="38100">
                    <a:prstClr val="black">
                      <a:lumMod val="65000"/>
                      <a:lumOff val="35000"/>
                      <a:alpha val="40000"/>
                    </a:prstClr>
                  </a:glow>
                  <a:outerShdw blurRad="28575" dist="38100" dir="14040000" algn="tl" rotWithShape="0">
                    <a:srgbClr val="000000">
                      <a:alpha val="25000"/>
                    </a:srgbClr>
                  </a:outerShdw>
                </a:effectLst>
              </a:rPr>
              <a:t>”</a:t>
            </a:r>
          </a:p>
        </p:txBody>
      </p:sp>
      <p:sp>
        <p:nvSpPr>
          <p:cNvPr id="2" name="Title 1"/>
          <p:cNvSpPr>
            <a:spLocks noGrp="1"/>
          </p:cNvSpPr>
          <p:nvPr>
            <p:ph type="title"/>
          </p:nvPr>
        </p:nvSpPr>
        <p:spPr>
          <a:xfrm>
            <a:off x="1446591" y="596020"/>
            <a:ext cx="9298820" cy="284436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1130" y="3886200"/>
            <a:ext cx="10016450"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91130" y="4939862"/>
            <a:ext cx="10016450"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2443192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91129" y="596018"/>
            <a:ext cx="10015297"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091129" y="3682943"/>
            <a:ext cx="10015297"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091130" y="4732224"/>
            <a:ext cx="10015296"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483857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091131" y="596018"/>
            <a:ext cx="10015297"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1447135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611" y="596018"/>
            <a:ext cx="2370816"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91131" y="596018"/>
            <a:ext cx="7498849"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8F4F8-8BA3-7B41-BED0-139A6700DAEE}" type="datetimeFigureOut">
              <a:rPr lang="en-US" smtClean="0">
                <a:solidFill>
                  <a:prstClr val="white">
                    <a:lumMod val="75000"/>
                  </a:prstClr>
                </a:solidFill>
              </a:rPr>
              <a:pPr/>
              <a:t>4/4/2024</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p>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p>
            <a:fld id="{E6EDE458-FE5D-A943-8B68-DF1632607E4A}" type="slidenum">
              <a:rPr lang="en-US" smtClean="0">
                <a:solidFill>
                  <a:prstClr val="white">
                    <a:lumMod val="75000"/>
                  </a:prstClr>
                </a:solidFill>
              </a:rPr>
              <a:pPr/>
              <a:t>‹#›</a:t>
            </a:fld>
            <a:endParaRPr lang="en-US">
              <a:solidFill>
                <a:prstClr val="white">
                  <a:lumMod val="75000"/>
                </a:prstClr>
              </a:solidFill>
            </a:endParaRPr>
          </a:p>
        </p:txBody>
      </p:sp>
    </p:spTree>
    <p:extLst>
      <p:ext uri="{BB962C8B-B14F-4D97-AF65-F5344CB8AC3E}">
        <p14:creationId xmlns:p14="http://schemas.microsoft.com/office/powerpoint/2010/main" val="3849550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5" name="Footer Placeholder 4"/>
          <p:cNvSpPr>
            <a:spLocks noGrp="1"/>
          </p:cNvSpPr>
          <p:nvPr>
            <p:ph type="ftr" sz="quarter" idx="11"/>
          </p:nvPr>
        </p:nvSpPr>
        <p:spPr/>
        <p:txBody>
          <a:bodyPr/>
          <a:lstStyle/>
          <a:p>
            <a:endParaRPr lang="en-ZA">
              <a:solidFill>
                <a:prstClr val="black"/>
              </a:solidFill>
            </a:endParaRPr>
          </a:p>
        </p:txBody>
      </p:sp>
      <p:sp>
        <p:nvSpPr>
          <p:cNvPr id="6" name="Slide Number Placeholder 5"/>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46812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2848283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5" name="Footer Placeholder 4"/>
          <p:cNvSpPr>
            <a:spLocks noGrp="1"/>
          </p:cNvSpPr>
          <p:nvPr>
            <p:ph type="ftr" sz="quarter" idx="11"/>
          </p:nvPr>
        </p:nvSpPr>
        <p:spPr/>
        <p:txBody>
          <a:bodyPr/>
          <a:lstStyle/>
          <a:p>
            <a:endParaRPr lang="en-ZA">
              <a:solidFill>
                <a:prstClr val="black"/>
              </a:solidFill>
            </a:endParaRPr>
          </a:p>
        </p:txBody>
      </p:sp>
      <p:sp>
        <p:nvSpPr>
          <p:cNvPr id="6" name="Slide Number Placeholder 5"/>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970801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828565"/>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5" y="3657459"/>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5" name="Footer Placeholder 4"/>
          <p:cNvSpPr>
            <a:spLocks noGrp="1"/>
          </p:cNvSpPr>
          <p:nvPr>
            <p:ph type="ftr" sz="quarter" idx="11"/>
          </p:nvPr>
        </p:nvSpPr>
        <p:spPr/>
        <p:txBody>
          <a:bodyPr/>
          <a:lstStyle/>
          <a:p>
            <a:endParaRPr lang="en-ZA">
              <a:solidFill>
                <a:prstClr val="black"/>
              </a:solidFill>
            </a:endParaRPr>
          </a:p>
        </p:txBody>
      </p:sp>
      <p:sp>
        <p:nvSpPr>
          <p:cNvPr id="6" name="Slide Number Placeholder 5"/>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215244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51060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4"/>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6" name="Footer Placeholder 5"/>
          <p:cNvSpPr>
            <a:spLocks noGrp="1"/>
          </p:cNvSpPr>
          <p:nvPr>
            <p:ph type="ftr" sz="quarter" idx="11"/>
          </p:nvPr>
        </p:nvSpPr>
        <p:spPr/>
        <p:txBody>
          <a:bodyPr/>
          <a:lstStyle/>
          <a:p>
            <a:endParaRPr lang="en-ZA">
              <a:solidFill>
                <a:prstClr val="black"/>
              </a:solidFill>
            </a:endParaRPr>
          </a:p>
        </p:txBody>
      </p:sp>
      <p:sp>
        <p:nvSpPr>
          <p:cNvPr id="7" name="Slide Number Placeholder 6"/>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267354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6" y="618519"/>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5"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5" y="3051014"/>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1" y="3051014"/>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8" name="Footer Placeholder 7"/>
          <p:cNvSpPr>
            <a:spLocks noGrp="1"/>
          </p:cNvSpPr>
          <p:nvPr>
            <p:ph type="ftr" sz="quarter" idx="11"/>
          </p:nvPr>
        </p:nvSpPr>
        <p:spPr/>
        <p:txBody>
          <a:bodyPr/>
          <a:lstStyle/>
          <a:p>
            <a:endParaRPr lang="en-ZA">
              <a:solidFill>
                <a:prstClr val="black"/>
              </a:solidFill>
            </a:endParaRPr>
          </a:p>
        </p:txBody>
      </p:sp>
      <p:sp>
        <p:nvSpPr>
          <p:cNvPr id="9" name="Slide Number Placeholder 8"/>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720692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4" name="Footer Placeholder 3"/>
          <p:cNvSpPr>
            <a:spLocks noGrp="1"/>
          </p:cNvSpPr>
          <p:nvPr>
            <p:ph type="ftr" sz="quarter" idx="11"/>
          </p:nvPr>
        </p:nvSpPr>
        <p:spPr/>
        <p:txBody>
          <a:bodyPr/>
          <a:lstStyle/>
          <a:p>
            <a:endParaRPr lang="en-ZA">
              <a:solidFill>
                <a:prstClr val="black"/>
              </a:solidFill>
            </a:endParaRPr>
          </a:p>
        </p:txBody>
      </p:sp>
      <p:sp>
        <p:nvSpPr>
          <p:cNvPr id="5" name="Slide Number Placeholder 4"/>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413408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3" name="Footer Placeholder 2"/>
          <p:cNvSpPr>
            <a:spLocks noGrp="1"/>
          </p:cNvSpPr>
          <p:nvPr>
            <p:ph type="ftr" sz="quarter" idx="11"/>
          </p:nvPr>
        </p:nvSpPr>
        <p:spPr/>
        <p:txBody>
          <a:bodyPr/>
          <a:lstStyle/>
          <a:p>
            <a:endParaRPr lang="en-ZA">
              <a:solidFill>
                <a:prstClr val="black"/>
              </a:solidFill>
            </a:endParaRPr>
          </a:p>
        </p:txBody>
      </p:sp>
      <p:sp>
        <p:nvSpPr>
          <p:cNvPr id="4" name="Slide Number Placeholder 3"/>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602405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3" y="609602"/>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6"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6" name="Footer Placeholder 5"/>
          <p:cNvSpPr>
            <a:spLocks noGrp="1"/>
          </p:cNvSpPr>
          <p:nvPr>
            <p:ph type="ftr" sz="quarter" idx="11"/>
          </p:nvPr>
        </p:nvSpPr>
        <p:spPr/>
        <p:txBody>
          <a:bodyPr/>
          <a:lstStyle/>
          <a:p>
            <a:endParaRPr lang="en-ZA">
              <a:solidFill>
                <a:prstClr val="black"/>
              </a:solidFill>
            </a:endParaRPr>
          </a:p>
        </p:txBody>
      </p:sp>
      <p:sp>
        <p:nvSpPr>
          <p:cNvPr id="7" name="Slide Number Placeholder 6"/>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855081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6" y="609600"/>
            <a:ext cx="5506157"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72361" y="609601"/>
            <a:ext cx="400780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4"/>
            <a:ext cx="550613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6" name="Footer Placeholder 5"/>
          <p:cNvSpPr>
            <a:spLocks noGrp="1"/>
          </p:cNvSpPr>
          <p:nvPr>
            <p:ph type="ftr" sz="quarter" idx="11"/>
          </p:nvPr>
        </p:nvSpPr>
        <p:spPr/>
        <p:txBody>
          <a:bodyPr/>
          <a:lstStyle/>
          <a:p>
            <a:endParaRPr lang="en-ZA">
              <a:solidFill>
                <a:prstClr val="black"/>
              </a:solidFill>
            </a:endParaRPr>
          </a:p>
        </p:txBody>
      </p:sp>
      <p:sp>
        <p:nvSpPr>
          <p:cNvPr id="7" name="Slide Number Placeholder 6"/>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979660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5"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5"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6" name="Footer Placeholder 5"/>
          <p:cNvSpPr>
            <a:spLocks noGrp="1"/>
          </p:cNvSpPr>
          <p:nvPr>
            <p:ph type="ftr" sz="quarter" idx="11"/>
          </p:nvPr>
        </p:nvSpPr>
        <p:spPr/>
        <p:txBody>
          <a:bodyPr/>
          <a:lstStyle/>
          <a:p>
            <a:endParaRPr lang="en-ZA">
              <a:solidFill>
                <a:prstClr val="black"/>
              </a:solidFill>
            </a:endParaRPr>
          </a:p>
        </p:txBody>
      </p:sp>
      <p:sp>
        <p:nvSpPr>
          <p:cNvPr id="7" name="Slide Number Placeholder 6"/>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572652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1"/>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6" name="Footer Placeholder 5"/>
          <p:cNvSpPr>
            <a:spLocks noGrp="1"/>
          </p:cNvSpPr>
          <p:nvPr>
            <p:ph type="ftr" sz="quarter" idx="11"/>
          </p:nvPr>
        </p:nvSpPr>
        <p:spPr/>
        <p:txBody>
          <a:bodyPr/>
          <a:lstStyle/>
          <a:p>
            <a:endParaRPr lang="en-ZA">
              <a:solidFill>
                <a:prstClr val="black"/>
              </a:solidFill>
            </a:endParaRPr>
          </a:p>
        </p:txBody>
      </p:sp>
      <p:sp>
        <p:nvSpPr>
          <p:cNvPr id="7" name="Slide Number Placeholder 6"/>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129438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609531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872589"/>
            <a:ext cx="9302752"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5" y="4372798"/>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6" name="Footer Placeholder 5"/>
          <p:cNvSpPr>
            <a:spLocks noGrp="1"/>
          </p:cNvSpPr>
          <p:nvPr>
            <p:ph type="ftr" sz="quarter" idx="11"/>
          </p:nvPr>
        </p:nvSpPr>
        <p:spPr/>
        <p:txBody>
          <a:bodyPr/>
          <a:lstStyle/>
          <a:p>
            <a:endParaRPr lang="en-ZA">
              <a:solidFill>
                <a:prstClr val="black"/>
              </a:solidFill>
            </a:endParaRPr>
          </a:p>
        </p:txBody>
      </p:sp>
      <p:sp>
        <p:nvSpPr>
          <p:cNvPr id="7" name="Slide Number Placeholder 6"/>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
        <p:nvSpPr>
          <p:cNvPr id="11" name="TextBox 10"/>
          <p:cNvSpPr txBox="1"/>
          <p:nvPr/>
        </p:nvSpPr>
        <p:spPr>
          <a:xfrm>
            <a:off x="983501" y="887859"/>
            <a:ext cx="729184"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466841" y="3120015"/>
            <a:ext cx="7381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313839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3"/>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6" name="Footer Placeholder 5"/>
          <p:cNvSpPr>
            <a:spLocks noGrp="1"/>
          </p:cNvSpPr>
          <p:nvPr>
            <p:ph type="ftr" sz="quarter" idx="11"/>
          </p:nvPr>
        </p:nvSpPr>
        <p:spPr/>
        <p:txBody>
          <a:bodyPr/>
          <a:lstStyle/>
          <a:p>
            <a:endParaRPr lang="en-ZA">
              <a:solidFill>
                <a:prstClr val="black"/>
              </a:solidFill>
            </a:endParaRPr>
          </a:p>
        </p:txBody>
      </p:sp>
      <p:sp>
        <p:nvSpPr>
          <p:cNvPr id="7" name="Slide Number Placeholder 6"/>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390948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5"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5" y="2943357"/>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90" y="2367093"/>
            <a:ext cx="329152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50" y="2943357"/>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9" y="2943357"/>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4" name="Footer Placeholder 3"/>
          <p:cNvSpPr>
            <a:spLocks noGrp="1"/>
          </p:cNvSpPr>
          <p:nvPr>
            <p:ph type="ftr" sz="quarter" idx="11"/>
          </p:nvPr>
        </p:nvSpPr>
        <p:spPr/>
        <p:txBody>
          <a:bodyPr/>
          <a:lstStyle/>
          <a:p>
            <a:endParaRPr lang="en-ZA">
              <a:solidFill>
                <a:prstClr val="black"/>
              </a:solidFill>
            </a:endParaRPr>
          </a:p>
        </p:txBody>
      </p:sp>
      <p:sp>
        <p:nvSpPr>
          <p:cNvPr id="5" name="Slide Number Placeholder 4"/>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7219914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5"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6" y="4204820"/>
            <a:ext cx="3296409"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6"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6"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2"/>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300" y="4204820"/>
            <a:ext cx="330068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4" y="4781080"/>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4" name="Footer Placeholder 3"/>
          <p:cNvSpPr>
            <a:spLocks noGrp="1"/>
          </p:cNvSpPr>
          <p:nvPr>
            <p:ph type="ftr" sz="quarter" idx="11"/>
          </p:nvPr>
        </p:nvSpPr>
        <p:spPr/>
        <p:txBody>
          <a:bodyPr/>
          <a:lstStyle/>
          <a:p>
            <a:endParaRPr lang="en-ZA">
              <a:solidFill>
                <a:prstClr val="black"/>
              </a:solidFill>
            </a:endParaRPr>
          </a:p>
        </p:txBody>
      </p:sp>
      <p:sp>
        <p:nvSpPr>
          <p:cNvPr id="5" name="Slide Number Placeholder 4"/>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486502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5"/>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5" name="Footer Placeholder 4"/>
          <p:cNvSpPr>
            <a:spLocks noGrp="1"/>
          </p:cNvSpPr>
          <p:nvPr>
            <p:ph type="ftr" sz="quarter" idx="11"/>
          </p:nvPr>
        </p:nvSpPr>
        <p:spPr/>
        <p:txBody>
          <a:bodyPr/>
          <a:lstStyle/>
          <a:p>
            <a:endParaRPr lang="en-ZA">
              <a:solidFill>
                <a:prstClr val="black"/>
              </a:solidFill>
            </a:endParaRPr>
          </a:p>
        </p:txBody>
      </p:sp>
      <p:sp>
        <p:nvSpPr>
          <p:cNvPr id="6" name="Slide Number Placeholder 5"/>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2275715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1" y="609603"/>
            <a:ext cx="2553327"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3"/>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78FC33-B65A-49D8-940C-8DE25633A469}" type="datetimeFigureOut">
              <a:rPr lang="en-ZA" smtClean="0">
                <a:solidFill>
                  <a:prstClr val="black"/>
                </a:solidFill>
              </a:rPr>
              <a:pPr/>
              <a:t>2024/04/04</a:t>
            </a:fld>
            <a:endParaRPr lang="en-ZA">
              <a:solidFill>
                <a:prstClr val="black"/>
              </a:solidFill>
            </a:endParaRPr>
          </a:p>
        </p:txBody>
      </p:sp>
      <p:sp>
        <p:nvSpPr>
          <p:cNvPr id="5" name="Footer Placeholder 4"/>
          <p:cNvSpPr>
            <a:spLocks noGrp="1"/>
          </p:cNvSpPr>
          <p:nvPr>
            <p:ph type="ftr" sz="quarter" idx="11"/>
          </p:nvPr>
        </p:nvSpPr>
        <p:spPr/>
        <p:txBody>
          <a:bodyPr/>
          <a:lstStyle/>
          <a:p>
            <a:endParaRPr lang="en-ZA">
              <a:solidFill>
                <a:prstClr val="black"/>
              </a:solidFill>
            </a:endParaRPr>
          </a:p>
        </p:txBody>
      </p:sp>
      <p:sp>
        <p:nvSpPr>
          <p:cNvPr id="6" name="Slide Number Placeholder 5"/>
          <p:cNvSpPr>
            <a:spLocks noGrp="1"/>
          </p:cNvSpPr>
          <p:nvPr>
            <p:ph type="sldNum" sz="quarter" idx="12"/>
          </p:nvPr>
        </p:nvSpPr>
        <p:spPr/>
        <p:txBody>
          <a:body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12456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399301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387018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360847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186697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8F4F8-8BA3-7B41-BED0-139A6700DAEE}" type="datetimeFigureOut">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EDE458-FE5D-A943-8B68-DF1632607E4A}" type="slidenum">
              <a:rPr lang="en-US" smtClean="0"/>
              <a:t>‹#›</a:t>
            </a:fld>
            <a:endParaRPr lang="en-US" dirty="0"/>
          </a:p>
        </p:txBody>
      </p:sp>
    </p:spTree>
    <p:extLst>
      <p:ext uri="{BB962C8B-B14F-4D97-AF65-F5344CB8AC3E}">
        <p14:creationId xmlns:p14="http://schemas.microsoft.com/office/powerpoint/2010/main" val="390543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8F4F8-8BA3-7B41-BED0-139A6700DAEE}" type="datetimeFigureOut">
              <a:rPr lang="en-US" smtClean="0"/>
              <a:t>4/4/2024</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DE458-FE5D-A943-8B68-DF1632607E4A}" type="slidenum">
              <a:rPr lang="en-US" smtClean="0"/>
              <a:t>‹#›</a:t>
            </a:fld>
            <a:endParaRPr lang="en-US" dirty="0"/>
          </a:p>
        </p:txBody>
      </p:sp>
    </p:spTree>
    <p:extLst>
      <p:ext uri="{BB962C8B-B14F-4D97-AF65-F5344CB8AC3E}">
        <p14:creationId xmlns:p14="http://schemas.microsoft.com/office/powerpoint/2010/main" val="338772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1131" y="596018"/>
            <a:ext cx="10015297"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91131" y="2060898"/>
            <a:ext cx="10015296"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35612" y="6178262"/>
            <a:ext cx="1716619"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457200"/>
            <a:fld id="{2668F4F8-8BA3-7B41-BED0-139A6700DAEE}" type="datetimeFigureOut">
              <a:rPr lang="en-US" smtClean="0">
                <a:solidFill>
                  <a:prstClr val="white">
                    <a:lumMod val="75000"/>
                  </a:prstClr>
                </a:solidFill>
              </a:rPr>
              <a:pPr defTabSz="457200"/>
              <a:t>4/4/2024</a:t>
            </a:fld>
            <a:endParaRPr lang="en-US">
              <a:solidFill>
                <a:prstClr val="white">
                  <a:lumMod val="75000"/>
                </a:prstClr>
              </a:solidFill>
            </a:endParaRPr>
          </a:p>
        </p:txBody>
      </p:sp>
      <p:sp>
        <p:nvSpPr>
          <p:cNvPr id="5" name="Footer Placeholder 4"/>
          <p:cNvSpPr>
            <a:spLocks noGrp="1"/>
          </p:cNvSpPr>
          <p:nvPr>
            <p:ph type="ftr" sz="quarter" idx="3"/>
          </p:nvPr>
        </p:nvSpPr>
        <p:spPr>
          <a:xfrm>
            <a:off x="1091131" y="6178262"/>
            <a:ext cx="7498849"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457200"/>
            <a:endParaRPr lang="en-US">
              <a:solidFill>
                <a:prstClr val="white">
                  <a:lumMod val="75000"/>
                </a:prstClr>
              </a:solidFill>
            </a:endParaRPr>
          </a:p>
        </p:txBody>
      </p:sp>
      <p:sp>
        <p:nvSpPr>
          <p:cNvPr id="6" name="Slide Number Placeholder 5"/>
          <p:cNvSpPr>
            <a:spLocks noGrp="1"/>
          </p:cNvSpPr>
          <p:nvPr>
            <p:ph type="sldNum" sz="quarter" idx="4"/>
          </p:nvPr>
        </p:nvSpPr>
        <p:spPr>
          <a:xfrm>
            <a:off x="10556269" y="6178262"/>
            <a:ext cx="551311"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defTabSz="457200"/>
            <a:fld id="{E6EDE458-FE5D-A943-8B68-DF1632607E4A}" type="slidenum">
              <a:rPr lang="en-US" smtClean="0">
                <a:solidFill>
                  <a:prstClr val="white">
                    <a:lumMod val="75000"/>
                  </a:prstClr>
                </a:solidFill>
              </a:rPr>
              <a:pPr defTabSz="457200"/>
              <a:t>‹#›</a:t>
            </a:fld>
            <a:endParaRPr lang="en-US">
              <a:solidFill>
                <a:prstClr val="white">
                  <a:lumMod val="75000"/>
                </a:prstClr>
              </a:solidFill>
            </a:endParaRPr>
          </a:p>
        </p:txBody>
      </p:sp>
    </p:spTree>
    <p:extLst>
      <p:ext uri="{BB962C8B-B14F-4D97-AF65-F5344CB8AC3E}">
        <p14:creationId xmlns:p14="http://schemas.microsoft.com/office/powerpoint/2010/main" val="55553439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B578FC33-B65A-49D8-940C-8DE25633A469}" type="datetimeFigureOut">
              <a:rPr lang="en-ZA" smtClean="0">
                <a:solidFill>
                  <a:prstClr val="black"/>
                </a:solidFill>
              </a:rPr>
              <a:pPr/>
              <a:t>2024/04/04</a:t>
            </a:fld>
            <a:endParaRPr lang="en-ZA">
              <a:solidFill>
                <a:prstClr val="black"/>
              </a:solidFill>
            </a:endParaRPr>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ZA">
              <a:solidFill>
                <a:prstClr val="black"/>
              </a:solidFill>
            </a:endParaRPr>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67FABA26-2783-4AAB-86A9-72BFF5ADC563}"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1740746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drive.google.com/drive/u/0/folders/1qSRgbt6fksWBfPPd3cbsGakdOFEd7vt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7.png"/><Relationship Id="rId3" Type="http://schemas.openxmlformats.org/officeDocument/2006/relationships/diagramLayout" Target="../diagrams/layout4.xml"/><Relationship Id="rId7" Type="http://schemas.openxmlformats.org/officeDocument/2006/relationships/image" Target="../media/image23.png"/><Relationship Id="rId12" Type="http://schemas.microsoft.com/office/2007/relationships/hdphoto" Target="../media/hdphoto3.wdp"/><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openxmlformats.org/officeDocument/2006/relationships/image" Target="../media/image26.png"/><Relationship Id="rId5" Type="http://schemas.openxmlformats.org/officeDocument/2006/relationships/diagramColors" Target="../diagrams/colors4.xml"/><Relationship Id="rId10" Type="http://schemas.openxmlformats.org/officeDocument/2006/relationships/image" Target="../media/image25.png"/><Relationship Id="rId4" Type="http://schemas.openxmlformats.org/officeDocument/2006/relationships/diagramQuickStyle" Target="../diagrams/quickStyle4.xml"/><Relationship Id="rId9" Type="http://schemas.openxmlformats.org/officeDocument/2006/relationships/image" Target="../media/image24.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image" Target="../media/image31.png"/><Relationship Id="rId5" Type="http://schemas.openxmlformats.org/officeDocument/2006/relationships/diagramQuickStyle" Target="../diagrams/quickStyle5.xml"/><Relationship Id="rId10" Type="http://schemas.openxmlformats.org/officeDocument/2006/relationships/image" Target="../media/image30.png"/><Relationship Id="rId4" Type="http://schemas.openxmlformats.org/officeDocument/2006/relationships/diagramLayout" Target="../diagrams/layout5.xml"/><Relationship Id="rId9"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13.xml"/><Relationship Id="rId4" Type="http://schemas.microsoft.com/office/2007/relationships/hdphoto" Target="../media/hdphoto5.wdp"/></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13.xml"/><Relationship Id="rId4" Type="http://schemas.microsoft.com/office/2007/relationships/hdphoto" Target="../media/hdphoto6.wdp"/></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13.xml"/><Relationship Id="rId4" Type="http://schemas.microsoft.com/office/2007/relationships/hdphoto" Target="../media/hdphoto7.wdp"/></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slideLayout" Target="../slideLayouts/slideLayout13.xml"/><Relationship Id="rId4" Type="http://schemas.microsoft.com/office/2007/relationships/hdphoto" Target="../media/hdphoto8.wdp"/></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www.fic.gov.za/"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846138"/>
            <a:ext cx="10972800" cy="1143000"/>
          </a:xfrm>
        </p:spPr>
        <p:txBody>
          <a:bodyPr>
            <a:normAutofit fontScale="90000"/>
          </a:bodyPr>
          <a:lstStyle/>
          <a:p>
            <a:r>
              <a:rPr lang="en-ZA" b="1" dirty="0"/>
              <a:t>NPO ACT AMENDMENTS</a:t>
            </a:r>
            <a:br>
              <a:rPr lang="en-ZA" b="1" dirty="0"/>
            </a:br>
            <a:r>
              <a:rPr lang="en-ZA" b="1" dirty="0"/>
              <a:t>BY</a:t>
            </a:r>
          </a:p>
        </p:txBody>
      </p:sp>
      <p:sp>
        <p:nvSpPr>
          <p:cNvPr id="3" name="Content Placeholder 2"/>
          <p:cNvSpPr>
            <a:spLocks noGrp="1"/>
          </p:cNvSpPr>
          <p:nvPr>
            <p:ph idx="1"/>
          </p:nvPr>
        </p:nvSpPr>
        <p:spPr>
          <a:xfrm>
            <a:off x="2228850" y="1907629"/>
            <a:ext cx="7342133" cy="4525963"/>
          </a:xfrm>
        </p:spPr>
        <p:txBody>
          <a:bodyPr>
            <a:normAutofit/>
          </a:bodyPr>
          <a:lstStyle/>
          <a:p>
            <a:pPr marL="0" indent="0" algn="ctr">
              <a:buNone/>
            </a:pPr>
            <a:r>
              <a:rPr lang="en-ZA" sz="4000" b="1" dirty="0"/>
              <a:t>The General Laws (Anti-Money Laundering and Combating Terrorism Financing) Amendment Act, Act No. 22 of 2022</a:t>
            </a:r>
          </a:p>
        </p:txBody>
      </p:sp>
    </p:spTree>
    <p:extLst>
      <p:ext uri="{BB962C8B-B14F-4D97-AF65-F5344CB8AC3E}">
        <p14:creationId xmlns:p14="http://schemas.microsoft.com/office/powerpoint/2010/main" val="278284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6" name="Title 4">
            <a:extLst>
              <a:ext uri="{FF2B5EF4-FFF2-40B4-BE49-F238E27FC236}">
                <a16:creationId xmlns:a16="http://schemas.microsoft.com/office/drawing/2014/main" id="{DBC5E071-2EB4-48D7-8598-E8FE06E6BAA5}"/>
              </a:ext>
            </a:extLst>
          </p:cNvPr>
          <p:cNvSpPr txBox="1">
            <a:spLocks/>
          </p:cNvSpPr>
          <p:nvPr/>
        </p:nvSpPr>
        <p:spPr>
          <a:xfrm>
            <a:off x="-831017" y="4572168"/>
            <a:ext cx="92111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0ABAC"/>
                </a:solidFill>
                <a:latin typeface="Arial" charset="0"/>
                <a:ea typeface="Arial" charset="0"/>
                <a:cs typeface="Arial" charset="0"/>
              </a:defRPr>
            </a:lvl1pPr>
          </a:lstStyle>
          <a:p>
            <a:pPr>
              <a:lnSpc>
                <a:spcPct val="114000"/>
              </a:lnSpc>
            </a:pPr>
            <a:r>
              <a:rPr lang="en-US" sz="2800" i="1" dirty="0">
                <a:solidFill>
                  <a:prstClr val="black"/>
                </a:solidFill>
                <a:latin typeface="Arial" panose="020B0604020202020204" pitchFamily="34" charset="0"/>
                <a:ea typeface="Vollkorn" panose="00000500000000000000" pitchFamily="2" charset="0"/>
                <a:cs typeface="Arial" panose="020B0604020202020204" pitchFamily="34" charset="0"/>
                <a:hlinkClick r:id="rId4"/>
              </a:rPr>
              <a:t>The obligations under Recommendation 8</a:t>
            </a:r>
            <a:r>
              <a:rPr lang="es-ES" sz="1200" dirty="0">
                <a:solidFill>
                  <a:prstClr val="black"/>
                </a:solidFill>
                <a:latin typeface="Arial" panose="020B0604020202020204" pitchFamily="34" charset="0"/>
                <a:ea typeface="Vollkorn" panose="00000500000000000000" pitchFamily="2" charset="0"/>
                <a:cs typeface="Arial" panose="020B0604020202020204" pitchFamily="34" charset="0"/>
                <a:hlinkClick r:id="rId4"/>
              </a:rPr>
              <a:t> </a:t>
            </a:r>
            <a:endParaRPr lang="en-US" sz="1200" dirty="0">
              <a:solidFill>
                <a:prstClr val="black"/>
              </a:solidFill>
              <a:latin typeface="Arial" panose="020B0604020202020204" pitchFamily="34" charset="0"/>
              <a:ea typeface="Vollkorn" panose="00000500000000000000" pitchFamily="2" charset="0"/>
              <a:cs typeface="Arial" panose="020B0604020202020204" pitchFamily="34" charset="0"/>
            </a:endParaRPr>
          </a:p>
        </p:txBody>
      </p:sp>
      <p:sp>
        <p:nvSpPr>
          <p:cNvPr id="2" name="Rectangle 1"/>
          <p:cNvSpPr/>
          <p:nvPr/>
        </p:nvSpPr>
        <p:spPr>
          <a:xfrm>
            <a:off x="925195" y="79102"/>
            <a:ext cx="10020299" cy="523220"/>
          </a:xfrm>
          <a:prstGeom prst="rect">
            <a:avLst/>
          </a:prstGeom>
        </p:spPr>
        <p:txBody>
          <a:bodyPr wrap="square">
            <a:spAutoFit/>
          </a:bodyPr>
          <a:lstStyle/>
          <a:p>
            <a:pPr algn="ctr"/>
            <a:r>
              <a:rPr lang="en-US" sz="2800" b="1" dirty="0">
                <a:solidFill>
                  <a:prstClr val="black"/>
                </a:solidFill>
                <a:latin typeface="Calibri" panose="020F0502020204030204" pitchFamily="34" charset="0"/>
                <a:cs typeface="Calibri" panose="020F0502020204030204" pitchFamily="34" charset="0"/>
              </a:rPr>
              <a:t>TOWARDS COMPLIANCE WITH RECOMMENDATION 8</a:t>
            </a:r>
            <a:endParaRPr lang="en-ZA" sz="2800" dirty="0">
              <a:solidFill>
                <a:prstClr val="black"/>
              </a:solidFill>
              <a:latin typeface="Calibri" panose="020F0502020204030204" pitchFamily="34" charset="0"/>
              <a:cs typeface="Calibri" panose="020F0502020204030204" pitchFamily="34" charset="0"/>
            </a:endParaRPr>
          </a:p>
        </p:txBody>
      </p:sp>
      <p:sp>
        <p:nvSpPr>
          <p:cNvPr id="8" name="TextBox 7"/>
          <p:cNvSpPr txBox="1"/>
          <p:nvPr/>
        </p:nvSpPr>
        <p:spPr>
          <a:xfrm>
            <a:off x="1920875" y="674578"/>
            <a:ext cx="10006965" cy="4647426"/>
          </a:xfrm>
          <a:prstGeom prst="rect">
            <a:avLst/>
          </a:prstGeom>
          <a:noFill/>
        </p:spPr>
        <p:txBody>
          <a:bodyPr wrap="square" rtlCol="0">
            <a:spAutoFit/>
          </a:bodyPr>
          <a:lstStyle/>
          <a:p>
            <a:r>
              <a:rPr lang="en-GB" sz="2400" dirty="0">
                <a:solidFill>
                  <a:prstClr val="black"/>
                </a:solidFill>
                <a:latin typeface="Calibri" panose="020F0502020204030204" pitchFamily="34" charset="0"/>
                <a:cs typeface="Calibri" panose="020F0502020204030204" pitchFamily="34" charset="0"/>
              </a:rPr>
              <a:t>According to recommendation 8, countries must </a:t>
            </a:r>
            <a:r>
              <a:rPr lang="en-ZA" sz="2400" dirty="0">
                <a:solidFill>
                  <a:prstClr val="black"/>
                </a:solidFill>
                <a:latin typeface="Calibri" panose="020F0502020204030204" pitchFamily="34" charset="0"/>
                <a:cs typeface="Calibri" panose="020F0502020204030204" pitchFamily="34" charset="0"/>
              </a:rPr>
              <a:t>implement a risk-based approach and proportional measures to protect the NPOs identified as being vulnerable to ML/TF by FATF.</a:t>
            </a:r>
          </a:p>
          <a:p>
            <a:endParaRPr lang="en-ZA" sz="800" dirty="0">
              <a:solidFill>
                <a:prstClr val="black"/>
              </a:solidFill>
              <a:latin typeface="Calibri" panose="020F0502020204030204" pitchFamily="34" charset="0"/>
              <a:cs typeface="Calibri" panose="020F0502020204030204" pitchFamily="34" charset="0"/>
            </a:endParaRPr>
          </a:p>
          <a:p>
            <a:r>
              <a:rPr lang="en-ZA" sz="2400" dirty="0">
                <a:solidFill>
                  <a:prstClr val="black"/>
                </a:solidFill>
                <a:latin typeface="Calibri" panose="020F0502020204030204" pitchFamily="34" charset="0"/>
                <a:cs typeface="Calibri" panose="020F0502020204030204" pitchFamily="34" charset="0"/>
              </a:rPr>
              <a:t>To comply with this requirement the NPO Directorate is: </a:t>
            </a:r>
          </a:p>
          <a:p>
            <a:pPr marL="342900" indent="-342900">
              <a:buFont typeface="Arial" panose="020B0604020202020204" pitchFamily="34" charset="0"/>
              <a:buChar char="•"/>
            </a:pPr>
            <a:r>
              <a:rPr lang="en-ZA" sz="2400" dirty="0">
                <a:solidFill>
                  <a:prstClr val="black"/>
                </a:solidFill>
                <a:latin typeface="Calibri" panose="020F0502020204030204" pitchFamily="34" charset="0"/>
                <a:cs typeface="Calibri" panose="020F0502020204030204" pitchFamily="34" charset="0"/>
              </a:rPr>
              <a:t>In a process of formulating NPO policy to promote accountability, integrity, and public confidence in the administration and management of NPOs.</a:t>
            </a:r>
          </a:p>
          <a:p>
            <a:pPr marL="342900" indent="-342900">
              <a:buFont typeface="Arial" panose="020B0604020202020204" pitchFamily="34" charset="0"/>
              <a:buChar char="•"/>
            </a:pPr>
            <a:r>
              <a:rPr lang="en-ZA" sz="2400" dirty="0">
                <a:solidFill>
                  <a:prstClr val="black"/>
                </a:solidFill>
                <a:latin typeface="Calibri" panose="020F0502020204030204" pitchFamily="34" charset="0"/>
                <a:cs typeface="Calibri" panose="020F0502020204030204" pitchFamily="34" charset="0"/>
              </a:rPr>
              <a:t>Implementing the changes made by GLAA to the NPO Act.</a:t>
            </a:r>
          </a:p>
          <a:p>
            <a:pPr marL="342900" indent="-342900">
              <a:buFont typeface="Arial" panose="020B0604020202020204" pitchFamily="34" charset="0"/>
              <a:buChar char="•"/>
            </a:pPr>
            <a:r>
              <a:rPr lang="en-ZA" sz="2400" dirty="0">
                <a:solidFill>
                  <a:prstClr val="black"/>
                </a:solidFill>
                <a:latin typeface="Calibri" panose="020F0502020204030204" pitchFamily="34" charset="0"/>
                <a:cs typeface="Calibri" panose="020F0502020204030204" pitchFamily="34" charset="0"/>
              </a:rPr>
              <a:t>undertaking outreach and educational programmes to raise and deepen awareness among 	NPOs as well as the donor community about the potential vulnerabilities of NPOs to ML/TF.</a:t>
            </a:r>
          </a:p>
          <a:p>
            <a:pPr marL="342900" indent="-342900">
              <a:buFont typeface="Arial" panose="020B0604020202020204" pitchFamily="34" charset="0"/>
              <a:buChar char="•"/>
            </a:pPr>
            <a:r>
              <a:rPr lang="en-ZA" sz="2400" dirty="0">
                <a:solidFill>
                  <a:prstClr val="black"/>
                </a:solidFill>
                <a:latin typeface="Calibri" panose="020F0502020204030204" pitchFamily="34" charset="0"/>
                <a:cs typeface="Calibri" panose="020F0502020204030204" pitchFamily="34" charset="0"/>
              </a:rPr>
              <a:t>Taking part in the process underway for the National Risk Assessment to identify the subset of NPOs most at risk of ML/TF.</a:t>
            </a:r>
          </a:p>
        </p:txBody>
      </p:sp>
      <p:grpSp>
        <p:nvGrpSpPr>
          <p:cNvPr id="13" name="Group 12">
            <a:extLst>
              <a:ext uri="{FF2B5EF4-FFF2-40B4-BE49-F238E27FC236}">
                <a16:creationId xmlns:a16="http://schemas.microsoft.com/office/drawing/2014/main" id="{839DB9E7-06B3-4352-A90F-858226B5BD33}"/>
              </a:ext>
            </a:extLst>
          </p:cNvPr>
          <p:cNvGrpSpPr/>
          <p:nvPr/>
        </p:nvGrpSpPr>
        <p:grpSpPr>
          <a:xfrm>
            <a:off x="254635" y="243840"/>
            <a:ext cx="1584960" cy="5212080"/>
            <a:chOff x="0" y="1058328"/>
            <a:chExt cx="1584960" cy="3234269"/>
          </a:xfrm>
          <a:solidFill>
            <a:srgbClr val="524FDB"/>
          </a:solidFill>
        </p:grpSpPr>
        <p:sp>
          <p:nvSpPr>
            <p:cNvPr id="14" name="Arrow: Down 6">
              <a:extLst>
                <a:ext uri="{FF2B5EF4-FFF2-40B4-BE49-F238E27FC236}">
                  <a16:creationId xmlns:a16="http://schemas.microsoft.com/office/drawing/2014/main" id="{F3B5B344-1FEF-45B0-8DBB-CF2EA1B90BB4}"/>
                </a:ext>
              </a:extLst>
            </p:cNvPr>
            <p:cNvSpPr/>
            <p:nvPr/>
          </p:nvSpPr>
          <p:spPr>
            <a:xfrm>
              <a:off x="0" y="1058328"/>
              <a:ext cx="1584960" cy="3234269"/>
            </a:xfrm>
            <a:prstGeom prst="downArrow">
              <a:avLst>
                <a:gd name="adj1" fmla="val 55000"/>
                <a:gd name="adj2" fmla="val 45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ZA"/>
            </a:p>
          </p:txBody>
        </p:sp>
        <p:sp>
          <p:nvSpPr>
            <p:cNvPr id="15" name="Arrow: Down 4">
              <a:extLst>
                <a:ext uri="{FF2B5EF4-FFF2-40B4-BE49-F238E27FC236}">
                  <a16:creationId xmlns:a16="http://schemas.microsoft.com/office/drawing/2014/main" id="{A58B206B-0050-4C8E-B72A-A548E1C30924}"/>
                </a:ext>
              </a:extLst>
            </p:cNvPr>
            <p:cNvSpPr txBox="1"/>
            <p:nvPr/>
          </p:nvSpPr>
          <p:spPr>
            <a:xfrm>
              <a:off x="356616" y="1058328"/>
              <a:ext cx="871728" cy="284199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en-US" sz="3600">
                <a:solidFill>
                  <a:prstClr val="black">
                    <a:hueOff val="0"/>
                    <a:satOff val="0"/>
                    <a:lumOff val="0"/>
                    <a:alphaOff val="0"/>
                  </a:prstClr>
                </a:solidFill>
                <a:effectLst>
                  <a:outerShdw blurRad="38100" dist="38100" dir="2700000" algn="tl">
                    <a:srgbClr val="000000">
                      <a:alpha val="43137"/>
                    </a:srgbClr>
                  </a:outerShdw>
                </a:effectLst>
              </a:endParaRPr>
            </a:p>
          </p:txBody>
        </p:sp>
      </p:grpSp>
      <p:pic>
        <p:nvPicPr>
          <p:cNvPr id="9" name="Picture 8"/>
          <p:cNvPicPr>
            <a:picLocks noChangeAspect="1"/>
          </p:cNvPicPr>
          <p:nvPr/>
        </p:nvPicPr>
        <p:blipFill>
          <a:blip r:embed="rId5"/>
          <a:stretch>
            <a:fillRect/>
          </a:stretch>
        </p:blipFill>
        <p:spPr>
          <a:xfrm>
            <a:off x="0" y="6106597"/>
            <a:ext cx="12192000" cy="723900"/>
          </a:xfrm>
          <a:prstGeom prst="rect">
            <a:avLst/>
          </a:prstGeom>
        </p:spPr>
      </p:pic>
    </p:spTree>
    <p:extLst>
      <p:ext uri="{BB962C8B-B14F-4D97-AF65-F5344CB8AC3E}">
        <p14:creationId xmlns:p14="http://schemas.microsoft.com/office/powerpoint/2010/main" val="258791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20700" y="1762718"/>
            <a:ext cx="10972800" cy="2484161"/>
          </a:xfrm>
        </p:spPr>
        <p:txBody>
          <a:bodyPr>
            <a:normAutofit fontScale="90000"/>
          </a:bodyPr>
          <a:lstStyle/>
          <a:p>
            <a:r>
              <a:rPr lang="en-ZA" sz="6700" b="1" dirty="0">
                <a:solidFill>
                  <a:schemeClr val="bg1"/>
                </a:solidFill>
              </a:rPr>
              <a:t>Sections within the NPO Act that have been amendments &amp; how they impact on NPOs</a:t>
            </a:r>
            <a:br>
              <a:rPr lang="en-ZA" sz="2800" b="1" dirty="0">
                <a:solidFill>
                  <a:schemeClr val="bg1"/>
                </a:solidFill>
              </a:rPr>
            </a:br>
            <a:endParaRPr lang="en-ZA" sz="2800" b="1" dirty="0">
              <a:solidFill>
                <a:schemeClr val="bg1"/>
              </a:solidFill>
            </a:endParaRPr>
          </a:p>
        </p:txBody>
      </p:sp>
      <p:pic>
        <p:nvPicPr>
          <p:cNvPr id="16" name="Picture 15"/>
          <p:cNvPicPr>
            <a:picLocks noChangeAspect="1"/>
          </p:cNvPicPr>
          <p:nvPr/>
        </p:nvPicPr>
        <p:blipFill>
          <a:blip r:embed="rId3"/>
          <a:stretch>
            <a:fillRect/>
          </a:stretch>
        </p:blipFill>
        <p:spPr>
          <a:xfrm>
            <a:off x="0" y="6025317"/>
            <a:ext cx="12192000" cy="723900"/>
          </a:xfrm>
          <a:prstGeom prst="rect">
            <a:avLst/>
          </a:prstGeom>
        </p:spPr>
      </p:pic>
    </p:spTree>
    <p:extLst>
      <p:ext uri="{BB962C8B-B14F-4D97-AF65-F5344CB8AC3E}">
        <p14:creationId xmlns:p14="http://schemas.microsoft.com/office/powerpoint/2010/main" val="408611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238007"/>
            <a:ext cx="12192000" cy="1143000"/>
          </a:xfrm>
        </p:spPr>
        <p:txBody>
          <a:bodyPr>
            <a:normAutofit/>
          </a:bodyPr>
          <a:lstStyle/>
          <a:p>
            <a:r>
              <a:rPr lang="en-ZA" sz="2800" b="1" dirty="0">
                <a:solidFill>
                  <a:schemeClr val="bg1"/>
                </a:solidFill>
              </a:rPr>
              <a:t>SUMMARY OF AMENDMENTS INTRODUCED BY THE GLAA IN THE NPO ACT </a:t>
            </a:r>
          </a:p>
        </p:txBody>
      </p:sp>
      <p:graphicFrame>
        <p:nvGraphicFramePr>
          <p:cNvPr id="7" name="Table 6"/>
          <p:cNvGraphicFramePr>
            <a:graphicFrameLocks noGrp="1"/>
          </p:cNvGraphicFramePr>
          <p:nvPr/>
        </p:nvGraphicFramePr>
        <p:xfrm>
          <a:off x="109537" y="638174"/>
          <a:ext cx="11972925" cy="5752861"/>
        </p:xfrm>
        <a:graphic>
          <a:graphicData uri="http://schemas.openxmlformats.org/drawingml/2006/table">
            <a:tbl>
              <a:tblPr firstRow="1" bandRow="1">
                <a:tableStyleId>{D113A9D2-9D6B-4929-AA2D-F23B5EE8CBE7}</a:tableStyleId>
              </a:tblPr>
              <a:tblGrid>
                <a:gridCol w="11972925">
                  <a:extLst>
                    <a:ext uri="{9D8B030D-6E8A-4147-A177-3AD203B41FA5}">
                      <a16:colId xmlns:a16="http://schemas.microsoft.com/office/drawing/2014/main" val="20000"/>
                    </a:ext>
                  </a:extLst>
                </a:gridCol>
              </a:tblGrid>
              <a:tr h="5752861">
                <a:tc>
                  <a:txBody>
                    <a:bodyPr/>
                    <a:lstStyle/>
                    <a:p>
                      <a:endParaRPr lang="en-ZA" dirty="0"/>
                    </a:p>
                    <a:p>
                      <a:endParaRPr lang="en-ZA" dirty="0"/>
                    </a:p>
                    <a:p>
                      <a:endParaRPr lang="en-ZA" dirty="0">
                        <a:solidFill>
                          <a:schemeClr val="tx1"/>
                        </a:solidFill>
                      </a:endParaRPr>
                    </a:p>
                  </a:txBody>
                  <a:tcPr>
                    <a:solidFill>
                      <a:schemeClr val="bg1"/>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nvGraphicFramePr>
        <p:xfrm>
          <a:off x="6096000" y="638175"/>
          <a:ext cx="216628" cy="5752861"/>
        </p:xfrm>
        <a:graphic>
          <a:graphicData uri="http://schemas.openxmlformats.org/drawingml/2006/table">
            <a:tbl>
              <a:tblPr firstRow="1" bandRow="1">
                <a:tableStyleId>{5C22544A-7EE6-4342-B048-85BDC9FD1C3A}</a:tableStyleId>
              </a:tblPr>
              <a:tblGrid>
                <a:gridCol w="216628">
                  <a:extLst>
                    <a:ext uri="{9D8B030D-6E8A-4147-A177-3AD203B41FA5}">
                      <a16:colId xmlns:a16="http://schemas.microsoft.com/office/drawing/2014/main" val="20000"/>
                    </a:ext>
                  </a:extLst>
                </a:gridCol>
              </a:tblGrid>
              <a:tr h="5752861">
                <a:tc>
                  <a:txBody>
                    <a:bodyPr/>
                    <a:lstStyle/>
                    <a:p>
                      <a:endParaRPr lang="en-ZA" dirty="0"/>
                    </a:p>
                  </a:txBody>
                  <a:tcPr>
                    <a:lnL w="76200" cap="flat" cmpd="sng" algn="ctr">
                      <a:solidFill>
                        <a:schemeClr val="tx2">
                          <a:lumMod val="75000"/>
                        </a:schemeClr>
                      </a:solidFill>
                      <a:prstDash val="solid"/>
                      <a:round/>
                      <a:headEnd type="none" w="med" len="med"/>
                      <a:tailEnd type="none" w="med" len="med"/>
                    </a:lnL>
                    <a:lnR w="76200" cap="flat" cmpd="sng" algn="ctr">
                      <a:solidFill>
                        <a:schemeClr val="tx2">
                          <a:lumMod val="75000"/>
                        </a:schemeClr>
                      </a:solidFill>
                      <a:prstDash val="solid"/>
                      <a:round/>
                      <a:headEnd type="none" w="med" len="med"/>
                      <a:tailEnd type="none" w="med" len="med"/>
                    </a:lnR>
                    <a:lnT w="76200" cap="flat" cmpd="sng" algn="ctr">
                      <a:solidFill>
                        <a:schemeClr val="tx2">
                          <a:lumMod val="75000"/>
                        </a:schemeClr>
                      </a:solidFill>
                      <a:prstDash val="solid"/>
                      <a:round/>
                      <a:headEnd type="none" w="med" len="med"/>
                      <a:tailEnd type="none" w="med" len="med"/>
                    </a:lnT>
                    <a:lnB w="76200" cap="flat" cmpd="sng" algn="ctr">
                      <a:solidFill>
                        <a:schemeClr val="tx2">
                          <a:lumMod val="75000"/>
                        </a:schemeClr>
                      </a:solidFill>
                      <a:prstDash val="solid"/>
                      <a:round/>
                      <a:headEnd type="none" w="med" len="med"/>
                      <a:tailEnd type="none" w="med" len="med"/>
                    </a:lnB>
                    <a:solidFill>
                      <a:srgbClr val="EC700A"/>
                    </a:solidFill>
                  </a:tcPr>
                </a:tc>
                <a:extLst>
                  <a:ext uri="{0D108BD9-81ED-4DB2-BD59-A6C34878D82A}">
                    <a16:rowId xmlns:a16="http://schemas.microsoft.com/office/drawing/2014/main" val="10000"/>
                  </a:ext>
                </a:extLst>
              </a:tr>
            </a:tbl>
          </a:graphicData>
        </a:graphic>
      </p:graphicFrame>
      <p:grpSp>
        <p:nvGrpSpPr>
          <p:cNvPr id="27" name="Group 26"/>
          <p:cNvGrpSpPr/>
          <p:nvPr/>
        </p:nvGrpSpPr>
        <p:grpSpPr>
          <a:xfrm>
            <a:off x="6372297" y="638175"/>
            <a:ext cx="109537" cy="5711957"/>
            <a:chOff x="6423014" y="706998"/>
            <a:chExt cx="85265" cy="5827209"/>
          </a:xfrm>
        </p:grpSpPr>
        <p:sp>
          <p:nvSpPr>
            <p:cNvPr id="28" name="Rectangle 27"/>
            <p:cNvSpPr/>
            <p:nvPr/>
          </p:nvSpPr>
          <p:spPr>
            <a:xfrm>
              <a:off x="6430769" y="706998"/>
              <a:ext cx="77510" cy="2021802"/>
            </a:xfrm>
            <a:prstGeom prst="rect">
              <a:avLst/>
            </a:prstGeom>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prstClr val="white"/>
                </a:solidFill>
              </a:endParaRPr>
            </a:p>
          </p:txBody>
        </p:sp>
        <p:sp>
          <p:nvSpPr>
            <p:cNvPr id="29" name="Rectangle 28"/>
            <p:cNvSpPr/>
            <p:nvPr/>
          </p:nvSpPr>
          <p:spPr>
            <a:xfrm>
              <a:off x="6423014" y="2806311"/>
              <a:ext cx="77510" cy="2051556"/>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prstClr val="white"/>
                </a:solidFill>
              </a:endParaRPr>
            </a:p>
          </p:txBody>
        </p:sp>
        <p:sp>
          <p:nvSpPr>
            <p:cNvPr id="31" name="Rectangle 30"/>
            <p:cNvSpPr/>
            <p:nvPr/>
          </p:nvSpPr>
          <p:spPr>
            <a:xfrm>
              <a:off x="6434792" y="4938540"/>
              <a:ext cx="63505" cy="1595667"/>
            </a:xfrm>
            <a:prstGeom prst="rect">
              <a:avLst/>
            </a:prstGeom>
            <a:ln>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prstClr val="white"/>
                </a:solidFill>
              </a:endParaRPr>
            </a:p>
          </p:txBody>
        </p:sp>
      </p:grpSp>
      <p:pic>
        <p:nvPicPr>
          <p:cNvPr id="17" name="Picture 16"/>
          <p:cNvPicPr>
            <a:picLocks noChangeAspect="1"/>
          </p:cNvPicPr>
          <p:nvPr/>
        </p:nvPicPr>
        <p:blipFill>
          <a:blip r:embed="rId3"/>
          <a:stretch>
            <a:fillRect/>
          </a:stretch>
        </p:blipFill>
        <p:spPr>
          <a:xfrm>
            <a:off x="0" y="6429209"/>
            <a:ext cx="12192000" cy="401287"/>
          </a:xfrm>
          <a:prstGeom prst="rect">
            <a:avLst/>
          </a:prstGeom>
        </p:spPr>
      </p:pic>
      <p:sp>
        <p:nvSpPr>
          <p:cNvPr id="4" name="TextBox 3"/>
          <p:cNvSpPr txBox="1"/>
          <p:nvPr/>
        </p:nvSpPr>
        <p:spPr>
          <a:xfrm>
            <a:off x="277520" y="681327"/>
            <a:ext cx="5818480" cy="6401753"/>
          </a:xfrm>
          <a:prstGeom prst="rect">
            <a:avLst/>
          </a:prstGeom>
          <a:noFill/>
        </p:spPr>
        <p:txBody>
          <a:bodyPr wrap="square" rtlCol="0">
            <a:spAutoFit/>
          </a:bodyPr>
          <a:lstStyle/>
          <a:p>
            <a:pPr algn="ctr"/>
            <a:r>
              <a:rPr lang="en-ZA" sz="2400" b="1" dirty="0">
                <a:solidFill>
                  <a:prstClr val="black"/>
                </a:solidFill>
              </a:rPr>
              <a:t>PRESCRIBED REQUIREMENTS FOR (NPOS)</a:t>
            </a:r>
          </a:p>
          <a:p>
            <a:pPr marL="285750" indent="-285750">
              <a:buFont typeface="Arial" panose="020B0604020202020204" pitchFamily="34" charset="0"/>
              <a:buChar char="•"/>
            </a:pPr>
            <a:endParaRPr lang="en-ZA" sz="800" dirty="0">
              <a:solidFill>
                <a:prstClr val="black"/>
              </a:solidFill>
            </a:endParaRPr>
          </a:p>
          <a:p>
            <a:pPr marL="285750" indent="-285750">
              <a:buFont typeface="Arial" panose="020B0604020202020204" pitchFamily="34" charset="0"/>
              <a:buChar char="•"/>
            </a:pPr>
            <a:r>
              <a:rPr lang="en-ZA" sz="2000" dirty="0">
                <a:solidFill>
                  <a:prstClr val="black"/>
                </a:solidFill>
              </a:rPr>
              <a:t>Compulsory registration of specified non-profit organisations (NPOs);</a:t>
            </a:r>
          </a:p>
          <a:p>
            <a:endParaRPr lang="en-ZA" sz="800" dirty="0">
              <a:solidFill>
                <a:prstClr val="black"/>
              </a:solidFill>
            </a:endParaRPr>
          </a:p>
          <a:p>
            <a:pPr marL="285750" indent="-285750">
              <a:buFont typeface="Arial" panose="020B0604020202020204" pitchFamily="34" charset="0"/>
              <a:buChar char="•"/>
            </a:pPr>
            <a:r>
              <a:rPr lang="en-ZA" sz="2000" dirty="0">
                <a:solidFill>
                  <a:prstClr val="black"/>
                </a:solidFill>
              </a:rPr>
              <a:t>Requirements for registered NPOs to submit the following prescribed information:</a:t>
            </a:r>
          </a:p>
          <a:p>
            <a:pPr marL="742950" lvl="1" indent="-285750">
              <a:buFont typeface="Arial" panose="020B0604020202020204" pitchFamily="34" charset="0"/>
              <a:buChar char="•"/>
            </a:pPr>
            <a:r>
              <a:rPr lang="en-ZA" sz="2000" dirty="0">
                <a:solidFill>
                  <a:prstClr val="black"/>
                </a:solidFill>
              </a:rPr>
              <a:t>Information about the office-bearers, control structure, governance, management, administration and operations of NPOs;</a:t>
            </a:r>
          </a:p>
          <a:p>
            <a:pPr lvl="1"/>
            <a:endParaRPr lang="en-ZA" sz="800" dirty="0">
              <a:solidFill>
                <a:prstClr val="black"/>
              </a:solidFill>
            </a:endParaRPr>
          </a:p>
          <a:p>
            <a:pPr marL="285750" indent="-285750">
              <a:buFont typeface="Arial" panose="020B0604020202020204" pitchFamily="34" charset="0"/>
              <a:buChar char="•"/>
            </a:pPr>
            <a:r>
              <a:rPr lang="en-ZA" sz="2000" dirty="0">
                <a:solidFill>
                  <a:prstClr val="black"/>
                </a:solidFill>
              </a:rPr>
              <a:t>Requirements for timely submission of changes to the organisation’s information to the NPO Directorate and for the information to be included in the register that the Director must keep and provide access to that information.</a:t>
            </a:r>
          </a:p>
          <a:p>
            <a:pPr marL="285750" indent="-285750">
              <a:buFont typeface="Arial" panose="020B0604020202020204" pitchFamily="34" charset="0"/>
              <a:buChar char="•"/>
            </a:pPr>
            <a:endParaRPr lang="en-ZA" sz="800" dirty="0">
              <a:solidFill>
                <a:prstClr val="black"/>
              </a:solidFill>
            </a:endParaRPr>
          </a:p>
          <a:p>
            <a:pPr marL="285750" indent="-285750">
              <a:buFont typeface="Arial" panose="020B0604020202020204" pitchFamily="34" charset="0"/>
              <a:buChar char="•"/>
            </a:pPr>
            <a:r>
              <a:rPr lang="en-ZA" sz="2000" dirty="0">
                <a:solidFill>
                  <a:prstClr val="black"/>
                </a:solidFill>
              </a:rPr>
              <a:t>Reporting of office-bearers who have been </a:t>
            </a:r>
            <a:r>
              <a:rPr lang="en-ZA" sz="2000" dirty="0"/>
              <a:t>convicted whilst serving in the board,</a:t>
            </a:r>
            <a:r>
              <a:rPr lang="en-ZA" sz="2000" dirty="0">
                <a:solidFill>
                  <a:prstClr val="black"/>
                </a:solidFill>
              </a:rPr>
              <a:t> not complying with certain obligations or are disqualified due to a court order.</a:t>
            </a:r>
          </a:p>
          <a:p>
            <a:pPr lvl="1"/>
            <a:endParaRPr lang="en-ZA" sz="800" dirty="0">
              <a:solidFill>
                <a:prstClr val="black"/>
              </a:solidFill>
            </a:endParaRPr>
          </a:p>
          <a:p>
            <a:endParaRPr lang="en-ZA" sz="800" dirty="0">
              <a:solidFill>
                <a:prstClr val="black"/>
              </a:solidFill>
            </a:endParaRPr>
          </a:p>
          <a:p>
            <a:endParaRPr lang="en-ZA" dirty="0">
              <a:solidFill>
                <a:prstClr val="black"/>
              </a:solidFill>
            </a:endParaRPr>
          </a:p>
        </p:txBody>
      </p:sp>
      <p:sp>
        <p:nvSpPr>
          <p:cNvPr id="6" name="TextBox 5"/>
          <p:cNvSpPr txBox="1"/>
          <p:nvPr/>
        </p:nvSpPr>
        <p:spPr>
          <a:xfrm>
            <a:off x="6531540" y="577525"/>
            <a:ext cx="5465219" cy="6247864"/>
          </a:xfrm>
          <a:prstGeom prst="rect">
            <a:avLst/>
          </a:prstGeom>
          <a:noFill/>
        </p:spPr>
        <p:txBody>
          <a:bodyPr wrap="square" rtlCol="0">
            <a:spAutoFit/>
          </a:bodyPr>
          <a:lstStyle/>
          <a:p>
            <a:pPr algn="ctr"/>
            <a:r>
              <a:rPr lang="en-ZA" sz="2400" b="1" dirty="0">
                <a:solidFill>
                  <a:prstClr val="black"/>
                </a:solidFill>
              </a:rPr>
              <a:t>PRESCRIBED REQUIREMENTS FOR THE NPO DIRECTORATE</a:t>
            </a:r>
          </a:p>
          <a:p>
            <a:endParaRPr lang="en-ZA" sz="800" dirty="0">
              <a:solidFill>
                <a:prstClr val="black"/>
              </a:solidFill>
            </a:endParaRPr>
          </a:p>
          <a:p>
            <a:pPr marL="285750" indent="-285750">
              <a:buFont typeface="Arial" panose="020B0604020202020204" pitchFamily="34" charset="0"/>
              <a:buChar char="•"/>
            </a:pPr>
            <a:r>
              <a:rPr lang="en-ZA" sz="2000" dirty="0">
                <a:solidFill>
                  <a:prstClr val="black"/>
                </a:solidFill>
              </a:rPr>
              <a:t>Keep and Maintain a register containing all prescribed information on registered NPOs and provide public access thereof; </a:t>
            </a:r>
          </a:p>
          <a:p>
            <a:pPr marL="285750" indent="-285750">
              <a:buFont typeface="Arial" panose="020B0604020202020204" pitchFamily="34" charset="0"/>
              <a:buChar char="•"/>
            </a:pPr>
            <a:endParaRPr lang="en-ZA" sz="800" dirty="0">
              <a:solidFill>
                <a:prstClr val="black"/>
              </a:solidFill>
            </a:endParaRPr>
          </a:p>
          <a:p>
            <a:pPr marL="285750" indent="-285750">
              <a:buFont typeface="Arial" panose="020B0604020202020204" pitchFamily="34" charset="0"/>
              <a:buChar char="•"/>
            </a:pPr>
            <a:r>
              <a:rPr lang="en-ZA" sz="2000" dirty="0">
                <a:solidFill>
                  <a:prstClr val="black"/>
                </a:solidFill>
              </a:rPr>
              <a:t>Keep and maintain a register of disqualified office-bearers and make it publicly available in line with POPIA;</a:t>
            </a:r>
          </a:p>
          <a:p>
            <a:endParaRPr lang="en-ZA" sz="800" dirty="0">
              <a:solidFill>
                <a:prstClr val="black"/>
              </a:solidFill>
            </a:endParaRPr>
          </a:p>
          <a:p>
            <a:pPr marL="285750" indent="-285750">
              <a:buFont typeface="Arial" panose="020B0604020202020204" pitchFamily="34" charset="0"/>
              <a:buChar char="•"/>
            </a:pPr>
            <a:r>
              <a:rPr lang="en-ZA" sz="2000" dirty="0">
                <a:solidFill>
                  <a:prstClr val="black"/>
                </a:solidFill>
              </a:rPr>
              <a:t>Collaborate and enter into agreements with other organs of state in performing the Directorate’s functions; </a:t>
            </a:r>
          </a:p>
          <a:p>
            <a:endParaRPr lang="en-ZA" sz="800" dirty="0">
              <a:solidFill>
                <a:prstClr val="black"/>
              </a:solidFill>
            </a:endParaRPr>
          </a:p>
          <a:p>
            <a:pPr marL="285750" indent="-285750">
              <a:buFont typeface="Arial" panose="020B0604020202020204" pitchFamily="34" charset="0"/>
              <a:buChar char="•"/>
            </a:pPr>
            <a:r>
              <a:rPr lang="en-ZA" sz="2000" dirty="0">
                <a:solidFill>
                  <a:prstClr val="black"/>
                </a:solidFill>
              </a:rPr>
              <a:t>Provide for certain contraventions of the NPO Act. </a:t>
            </a:r>
          </a:p>
          <a:p>
            <a:pPr marL="285750" indent="-285750">
              <a:buFont typeface="Arial" panose="020B0604020202020204" pitchFamily="34" charset="0"/>
              <a:buChar char="•"/>
            </a:pPr>
            <a:r>
              <a:rPr lang="en-ZA" sz="2000" dirty="0">
                <a:solidFill>
                  <a:prstClr val="black"/>
                </a:solidFill>
              </a:rPr>
              <a:t>Disqualification of a person to be appointed or continuing to act as an office-bearer of a registered NPO and the  grounds for removal of an office-bearer by the NPO Director; and</a:t>
            </a:r>
          </a:p>
          <a:p>
            <a:pPr marL="285750" indent="-285750">
              <a:buFont typeface="Arial" panose="020B0604020202020204" pitchFamily="34" charset="0"/>
              <a:buChar char="•"/>
            </a:pPr>
            <a:endParaRPr lang="en-ZA" sz="2000" dirty="0">
              <a:solidFill>
                <a:prstClr val="black"/>
              </a:solidFill>
            </a:endParaRPr>
          </a:p>
        </p:txBody>
      </p:sp>
    </p:spTree>
    <p:extLst>
      <p:ext uri="{BB962C8B-B14F-4D97-AF65-F5344CB8AC3E}">
        <p14:creationId xmlns:p14="http://schemas.microsoft.com/office/powerpoint/2010/main" val="109138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9100" y="15199"/>
            <a:ext cx="10972800" cy="1143000"/>
          </a:xfrm>
        </p:spPr>
        <p:txBody>
          <a:bodyPr>
            <a:normAutofit fontScale="90000"/>
          </a:bodyPr>
          <a:lstStyle/>
          <a:p>
            <a:br>
              <a:rPr lang="en-ZA" sz="2800" b="1" dirty="0">
                <a:solidFill>
                  <a:schemeClr val="bg1"/>
                </a:solidFill>
              </a:rPr>
            </a:br>
            <a:r>
              <a:rPr lang="en-ZA" sz="2800" b="1" dirty="0">
                <a:solidFill>
                  <a:schemeClr val="bg1"/>
                </a:solidFill>
              </a:rPr>
              <a:t>(SEC. 12.1 (b)) COMPULSORY REGISTRATION OF SPECIFIED NON-PROFIT ORGANISATIONS </a:t>
            </a:r>
            <a:br>
              <a:rPr lang="en-ZA" sz="2800" b="1" dirty="0">
                <a:solidFill>
                  <a:schemeClr val="bg1"/>
                </a:solidFill>
              </a:rPr>
            </a:br>
            <a:endParaRPr lang="en-ZA" sz="2800" b="1" dirty="0">
              <a:solidFill>
                <a:schemeClr val="bg1"/>
              </a:solidFill>
            </a:endParaRPr>
          </a:p>
        </p:txBody>
      </p:sp>
      <p:sp>
        <p:nvSpPr>
          <p:cNvPr id="13" name="Flowchart: Alternate Process 12"/>
          <p:cNvSpPr/>
          <p:nvPr/>
        </p:nvSpPr>
        <p:spPr>
          <a:xfrm>
            <a:off x="723900" y="1028381"/>
            <a:ext cx="10668000" cy="500094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0" y="6067961"/>
            <a:ext cx="12192000" cy="723900"/>
          </a:xfrm>
          <a:prstGeom prst="rect">
            <a:avLst/>
          </a:prstGeom>
        </p:spPr>
      </p:pic>
      <p:sp>
        <p:nvSpPr>
          <p:cNvPr id="2" name="TextBox 1"/>
          <p:cNvSpPr txBox="1"/>
          <p:nvPr/>
        </p:nvSpPr>
        <p:spPr>
          <a:xfrm>
            <a:off x="1128712" y="1109354"/>
            <a:ext cx="9978156" cy="2431435"/>
          </a:xfrm>
          <a:prstGeom prst="rect">
            <a:avLst/>
          </a:prstGeom>
          <a:noFill/>
        </p:spPr>
        <p:txBody>
          <a:bodyPr wrap="square" rtlCol="0">
            <a:spAutoFit/>
          </a:bodyPr>
          <a:lstStyle/>
          <a:p>
            <a:endParaRPr lang="en-ZA" sz="800" dirty="0"/>
          </a:p>
          <a:p>
            <a:r>
              <a:rPr lang="en-ZA" sz="2400" dirty="0"/>
              <a:t>Registration under the NPO Act is mandatory if an NPO is operating and offering the following services outside the boarders of the boarders of the Republic:</a:t>
            </a:r>
          </a:p>
          <a:p>
            <a:endParaRPr lang="en-ZA" dirty="0"/>
          </a:p>
          <a:p>
            <a:endParaRPr lang="en-ZA" dirty="0"/>
          </a:p>
          <a:p>
            <a:endParaRPr lang="en-ZA" dirty="0"/>
          </a:p>
          <a:p>
            <a:endParaRPr lang="en-ZA" dirty="0"/>
          </a:p>
        </p:txBody>
      </p:sp>
      <p:pic>
        <p:nvPicPr>
          <p:cNvPr id="18" name="Picture 2" descr="Travel Earth Globe PNG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5850" y="1617811"/>
            <a:ext cx="4181474" cy="458462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481139" y="2833231"/>
            <a:ext cx="6000749" cy="2308324"/>
          </a:xfrm>
          <a:prstGeom prst="rect">
            <a:avLst/>
          </a:prstGeom>
        </p:spPr>
        <p:txBody>
          <a:bodyPr wrap="square">
            <a:spAutoFit/>
          </a:bodyPr>
          <a:lstStyle/>
          <a:p>
            <a:pPr marL="285750" indent="-285750">
              <a:buFont typeface="Arial" panose="020B0604020202020204" pitchFamily="34" charset="0"/>
              <a:buChar char="•"/>
            </a:pPr>
            <a:r>
              <a:rPr lang="en-ZA" sz="2400" dirty="0"/>
              <a:t>making grants to individuals or organisations outside the boarders of the republic.</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Providing humanitarian, charitable, religious, educational or cultural services outside the boarders of the republic.</a:t>
            </a:r>
          </a:p>
        </p:txBody>
      </p:sp>
      <p:sp>
        <p:nvSpPr>
          <p:cNvPr id="20" name="TextBox 19"/>
          <p:cNvSpPr txBox="1"/>
          <p:nvPr/>
        </p:nvSpPr>
        <p:spPr>
          <a:xfrm>
            <a:off x="11106867" y="5698629"/>
            <a:ext cx="1800225" cy="369332"/>
          </a:xfrm>
          <a:prstGeom prst="rect">
            <a:avLst/>
          </a:prstGeom>
          <a:noFill/>
        </p:spPr>
        <p:txBody>
          <a:bodyPr wrap="square" rtlCol="0">
            <a:spAutoFit/>
          </a:bodyPr>
          <a:lstStyle/>
          <a:p>
            <a:r>
              <a:rPr lang="en-ZA" b="1" dirty="0">
                <a:solidFill>
                  <a:schemeClr val="bg1"/>
                </a:solidFill>
              </a:rPr>
              <a:t>CONT……</a:t>
            </a:r>
          </a:p>
        </p:txBody>
      </p:sp>
    </p:spTree>
    <p:extLst>
      <p:ext uri="{BB962C8B-B14F-4D97-AF65-F5344CB8AC3E}">
        <p14:creationId xmlns:p14="http://schemas.microsoft.com/office/powerpoint/2010/main" val="76983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9100" y="15199"/>
            <a:ext cx="10972800" cy="1143000"/>
          </a:xfrm>
        </p:spPr>
        <p:txBody>
          <a:bodyPr>
            <a:normAutofit/>
          </a:bodyPr>
          <a:lstStyle/>
          <a:p>
            <a:r>
              <a:rPr lang="en-ZA" sz="2800" b="1" dirty="0">
                <a:solidFill>
                  <a:schemeClr val="bg1"/>
                </a:solidFill>
              </a:rPr>
              <a:t>HOW NPOS ARE IMPACTED BY THE CHANGES</a:t>
            </a:r>
            <a:br>
              <a:rPr lang="en-ZA" sz="2800" b="1" dirty="0">
                <a:solidFill>
                  <a:schemeClr val="bg1"/>
                </a:solidFill>
              </a:rPr>
            </a:br>
            <a:endParaRPr lang="en-ZA" sz="2800" b="1" dirty="0">
              <a:solidFill>
                <a:schemeClr val="bg1"/>
              </a:solidFill>
            </a:endParaRPr>
          </a:p>
        </p:txBody>
      </p:sp>
      <p:sp>
        <p:nvSpPr>
          <p:cNvPr id="13" name="Flowchart: Alternate Process 12"/>
          <p:cNvSpPr/>
          <p:nvPr/>
        </p:nvSpPr>
        <p:spPr>
          <a:xfrm>
            <a:off x="287079" y="648586"/>
            <a:ext cx="11685181" cy="5380739"/>
          </a:xfrm>
          <a:prstGeom prst="flowChartAlternateProcess">
            <a:avLst/>
          </a:prstGeom>
          <a:solidFill>
            <a:srgbClr val="E2CDA8"/>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0" y="6067961"/>
            <a:ext cx="12192000" cy="723900"/>
          </a:xfrm>
          <a:prstGeom prst="rect">
            <a:avLst/>
          </a:prstGeom>
        </p:spPr>
      </p:pic>
      <p:sp>
        <p:nvSpPr>
          <p:cNvPr id="2" name="TextBox 1"/>
          <p:cNvSpPr txBox="1"/>
          <p:nvPr/>
        </p:nvSpPr>
        <p:spPr>
          <a:xfrm>
            <a:off x="559120" y="890797"/>
            <a:ext cx="10075428" cy="2123658"/>
          </a:xfrm>
          <a:prstGeom prst="rect">
            <a:avLst/>
          </a:prstGeom>
          <a:noFill/>
        </p:spPr>
        <p:txBody>
          <a:bodyPr wrap="square" rtlCol="0">
            <a:spAutoFit/>
          </a:bodyPr>
          <a:lstStyle/>
          <a:p>
            <a:r>
              <a:rPr lang="en-ZA" sz="2400" b="1" dirty="0"/>
              <a:t>Prescribed information for compulsory registration</a:t>
            </a:r>
          </a:p>
          <a:p>
            <a:endParaRPr lang="en-ZA" sz="800" dirty="0"/>
          </a:p>
          <a:p>
            <a:r>
              <a:rPr lang="en-ZA" sz="2000" dirty="0"/>
              <a:t>If an organisation is falling under the compulsory registration category, the following prescribed information must be submitted:</a:t>
            </a:r>
          </a:p>
          <a:p>
            <a:endParaRPr lang="en-ZA" sz="2000" dirty="0"/>
          </a:p>
          <a:p>
            <a:endParaRPr lang="en-ZA" sz="2000" b="1" dirty="0"/>
          </a:p>
          <a:p>
            <a:endParaRPr lang="en-ZA" sz="2000" dirty="0"/>
          </a:p>
        </p:txBody>
      </p:sp>
      <p:sp>
        <p:nvSpPr>
          <p:cNvPr id="20" name="TextBox 19"/>
          <p:cNvSpPr txBox="1"/>
          <p:nvPr/>
        </p:nvSpPr>
        <p:spPr>
          <a:xfrm>
            <a:off x="11106867" y="5698629"/>
            <a:ext cx="1800225" cy="369332"/>
          </a:xfrm>
          <a:prstGeom prst="rect">
            <a:avLst/>
          </a:prstGeom>
          <a:noFill/>
        </p:spPr>
        <p:txBody>
          <a:bodyPr wrap="square" rtlCol="0">
            <a:spAutoFit/>
          </a:bodyPr>
          <a:lstStyle/>
          <a:p>
            <a:r>
              <a:rPr lang="en-ZA" b="1" dirty="0">
                <a:solidFill>
                  <a:schemeClr val="bg1"/>
                </a:solidFill>
              </a:rPr>
              <a:t>CONT……</a:t>
            </a:r>
          </a:p>
        </p:txBody>
      </p:sp>
      <p:sp>
        <p:nvSpPr>
          <p:cNvPr id="3" name="TextBox 2"/>
          <p:cNvSpPr txBox="1"/>
          <p:nvPr/>
        </p:nvSpPr>
        <p:spPr>
          <a:xfrm>
            <a:off x="559120" y="2174259"/>
            <a:ext cx="3759938" cy="2923877"/>
          </a:xfrm>
          <a:prstGeom prst="rect">
            <a:avLst/>
          </a:prstGeom>
          <a:noFill/>
        </p:spPr>
        <p:txBody>
          <a:bodyPr wrap="square" rtlCol="0">
            <a:spAutoFit/>
          </a:bodyPr>
          <a:lstStyle/>
          <a:p>
            <a:r>
              <a:rPr lang="en-ZA" sz="2000" b="1" dirty="0"/>
              <a:t>In respect of Office-bearers </a:t>
            </a:r>
          </a:p>
          <a:p>
            <a:r>
              <a:rPr lang="en-ZA" sz="2000" b="1" dirty="0"/>
              <a:t>NPOs must submit:</a:t>
            </a:r>
          </a:p>
          <a:p>
            <a:pPr marL="800100" lvl="1" indent="-342900">
              <a:buFont typeface="Wingdings" panose="05000000000000000000" pitchFamily="2" charset="2"/>
              <a:buChar char="Ø"/>
            </a:pPr>
            <a:r>
              <a:rPr lang="en-ZA" dirty="0"/>
              <a:t>Names &amp; surnames;</a:t>
            </a:r>
          </a:p>
          <a:p>
            <a:pPr marL="800100" lvl="1" indent="-342900">
              <a:buFont typeface="Wingdings" panose="05000000000000000000" pitchFamily="2" charset="2"/>
              <a:buChar char="Ø"/>
            </a:pPr>
            <a:r>
              <a:rPr lang="en-ZA" dirty="0"/>
              <a:t>ID/Passport and date of birth in case of a non-South African citizen; </a:t>
            </a:r>
          </a:p>
          <a:p>
            <a:pPr marL="800100" lvl="1" indent="-342900">
              <a:buFont typeface="Wingdings" panose="05000000000000000000" pitchFamily="2" charset="2"/>
              <a:buChar char="Ø"/>
            </a:pPr>
            <a:r>
              <a:rPr lang="en-ZA" dirty="0"/>
              <a:t>Portfolio of position; </a:t>
            </a:r>
          </a:p>
          <a:p>
            <a:pPr marL="800100" lvl="1" indent="-342900">
              <a:buFont typeface="Wingdings" panose="05000000000000000000" pitchFamily="2" charset="2"/>
              <a:buChar char="Ø"/>
            </a:pPr>
            <a:r>
              <a:rPr lang="en-ZA" dirty="0"/>
              <a:t>physical &amp; postal address; and </a:t>
            </a:r>
          </a:p>
          <a:p>
            <a:pPr marL="800100" lvl="1" indent="-342900">
              <a:buFont typeface="Wingdings" panose="05000000000000000000" pitchFamily="2" charset="2"/>
              <a:buChar char="Ø"/>
            </a:pPr>
            <a:r>
              <a:rPr lang="en-ZA" dirty="0"/>
              <a:t>contact details.</a:t>
            </a:r>
          </a:p>
        </p:txBody>
      </p:sp>
      <p:sp>
        <p:nvSpPr>
          <p:cNvPr id="9" name="TextBox 8"/>
          <p:cNvSpPr txBox="1"/>
          <p:nvPr/>
        </p:nvSpPr>
        <p:spPr>
          <a:xfrm>
            <a:off x="4319058" y="2154903"/>
            <a:ext cx="3772319" cy="3754874"/>
          </a:xfrm>
          <a:prstGeom prst="rect">
            <a:avLst/>
          </a:prstGeom>
          <a:noFill/>
        </p:spPr>
        <p:txBody>
          <a:bodyPr wrap="square" rtlCol="0">
            <a:spAutoFit/>
          </a:bodyPr>
          <a:lstStyle/>
          <a:p>
            <a:r>
              <a:rPr lang="en-ZA" sz="2000" b="1" dirty="0"/>
              <a:t>In respect of Control Structure </a:t>
            </a:r>
          </a:p>
          <a:p>
            <a:r>
              <a:rPr lang="en-ZA" sz="2000" b="1" dirty="0"/>
              <a:t>NPOs must submit:</a:t>
            </a:r>
            <a:endParaRPr lang="en-ZA" sz="2000" dirty="0"/>
          </a:p>
          <a:p>
            <a:pPr marL="800100" lvl="1" indent="-342900">
              <a:buFont typeface="Wingdings" panose="05000000000000000000" pitchFamily="2" charset="2"/>
              <a:buChar char="Ø"/>
            </a:pPr>
            <a:r>
              <a:rPr lang="en-ZA" dirty="0"/>
              <a:t>Legal form of entity;</a:t>
            </a:r>
          </a:p>
          <a:p>
            <a:pPr marL="800100" lvl="1" indent="-342900">
              <a:buFont typeface="Wingdings" panose="05000000000000000000" pitchFamily="2" charset="2"/>
              <a:buChar char="Ø"/>
            </a:pPr>
            <a:r>
              <a:rPr lang="en-ZA" dirty="0"/>
              <a:t>Income tax number; </a:t>
            </a:r>
          </a:p>
          <a:p>
            <a:pPr marL="800100" lvl="1" indent="-342900">
              <a:buFont typeface="Wingdings" panose="05000000000000000000" pitchFamily="2" charset="2"/>
              <a:buChar char="Ø"/>
            </a:pPr>
            <a:r>
              <a:rPr lang="en-ZA" dirty="0"/>
              <a:t>Type of control structure (ie Executive committee, Council, Board of Trustees etc);</a:t>
            </a:r>
          </a:p>
          <a:p>
            <a:pPr marL="800100" lvl="1" indent="-342900">
              <a:buFont typeface="Wingdings" panose="05000000000000000000" pitchFamily="2" charset="2"/>
              <a:buChar char="Ø"/>
            </a:pPr>
            <a:r>
              <a:rPr lang="en-ZA" dirty="0"/>
              <a:t>Affiliate organisations if any;</a:t>
            </a:r>
          </a:p>
          <a:p>
            <a:pPr marL="800100" lvl="1" indent="-342900">
              <a:buFont typeface="Wingdings" panose="05000000000000000000" pitchFamily="2" charset="2"/>
              <a:buChar char="Ø"/>
            </a:pPr>
            <a:r>
              <a:rPr lang="en-ZA" dirty="0"/>
              <a:t>Fiscal sponsorships if any; and</a:t>
            </a:r>
          </a:p>
          <a:p>
            <a:pPr marL="800100" lvl="1" indent="-342900">
              <a:buFont typeface="Wingdings" panose="05000000000000000000" pitchFamily="2" charset="2"/>
              <a:buChar char="Ø"/>
            </a:pPr>
            <a:r>
              <a:rPr lang="en-ZA" dirty="0"/>
              <a:t>Details of founder member/s &amp; patrons who direct the NPO.</a:t>
            </a:r>
          </a:p>
        </p:txBody>
      </p:sp>
      <p:sp>
        <p:nvSpPr>
          <p:cNvPr id="11" name="TextBox 10"/>
          <p:cNvSpPr txBox="1"/>
          <p:nvPr/>
        </p:nvSpPr>
        <p:spPr>
          <a:xfrm>
            <a:off x="7892405" y="2124125"/>
            <a:ext cx="3958910" cy="3785652"/>
          </a:xfrm>
          <a:prstGeom prst="rect">
            <a:avLst/>
          </a:prstGeom>
          <a:noFill/>
        </p:spPr>
        <p:txBody>
          <a:bodyPr wrap="square" rtlCol="0">
            <a:spAutoFit/>
          </a:bodyPr>
          <a:lstStyle/>
          <a:p>
            <a:r>
              <a:rPr lang="en-ZA" sz="2000" b="1" dirty="0"/>
              <a:t>In respect of administration and operations </a:t>
            </a:r>
          </a:p>
          <a:p>
            <a:r>
              <a:rPr lang="en-ZA" sz="2000" b="1" dirty="0"/>
              <a:t>NPOs must submit: </a:t>
            </a:r>
          </a:p>
          <a:p>
            <a:pPr marL="1257300" lvl="2" indent="-342900">
              <a:buFont typeface="Wingdings" panose="05000000000000000000" pitchFamily="2" charset="2"/>
              <a:buChar char="Ø"/>
            </a:pPr>
            <a:r>
              <a:rPr lang="en-ZA" dirty="0"/>
              <a:t>Business address; </a:t>
            </a:r>
          </a:p>
          <a:p>
            <a:pPr marL="1257300" lvl="2" indent="-342900">
              <a:buFont typeface="Wingdings" panose="05000000000000000000" pitchFamily="2" charset="2"/>
              <a:buChar char="Ø"/>
            </a:pPr>
            <a:r>
              <a:rPr lang="en-ZA" dirty="0"/>
              <a:t>Contact details; </a:t>
            </a:r>
          </a:p>
          <a:p>
            <a:pPr marL="1257300" lvl="2" indent="-342900">
              <a:buFont typeface="Wingdings" panose="05000000000000000000" pitchFamily="2" charset="2"/>
              <a:buChar char="Ø"/>
            </a:pPr>
            <a:r>
              <a:rPr lang="en-ZA" dirty="0"/>
              <a:t>Registered address if applicable;</a:t>
            </a:r>
          </a:p>
          <a:p>
            <a:pPr marL="1257300" lvl="2" indent="-342900">
              <a:buFont typeface="Wingdings" panose="05000000000000000000" pitchFamily="2" charset="2"/>
              <a:buChar char="Ø"/>
            </a:pPr>
            <a:r>
              <a:rPr lang="en-ZA" dirty="0"/>
              <a:t>Trading name if different from the name under which it is incorporate;  </a:t>
            </a:r>
          </a:p>
          <a:p>
            <a:pPr marL="1257300" lvl="2" indent="-342900">
              <a:buFont typeface="Wingdings" panose="05000000000000000000" pitchFamily="2" charset="2"/>
              <a:buChar char="Ø"/>
            </a:pPr>
            <a:r>
              <a:rPr lang="en-ZA" dirty="0"/>
              <a:t>Services offered; and</a:t>
            </a:r>
          </a:p>
          <a:p>
            <a:pPr marL="1257300" lvl="2" indent="-342900">
              <a:buFont typeface="Wingdings" panose="05000000000000000000" pitchFamily="2" charset="2"/>
              <a:buChar char="Ø"/>
            </a:pPr>
            <a:r>
              <a:rPr lang="en-ZA" dirty="0"/>
              <a:t>Countries where services are offered.</a:t>
            </a:r>
          </a:p>
        </p:txBody>
      </p:sp>
    </p:spTree>
    <p:extLst>
      <p:ext uri="{BB962C8B-B14F-4D97-AF65-F5344CB8AC3E}">
        <p14:creationId xmlns:p14="http://schemas.microsoft.com/office/powerpoint/2010/main" val="427167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9100" y="15199"/>
            <a:ext cx="10972800" cy="1143000"/>
          </a:xfrm>
        </p:spPr>
        <p:txBody>
          <a:bodyPr>
            <a:normAutofit/>
          </a:bodyPr>
          <a:lstStyle/>
          <a:p>
            <a:r>
              <a:rPr lang="en-ZA" sz="2800" b="1" dirty="0">
                <a:solidFill>
                  <a:schemeClr val="bg1"/>
                </a:solidFill>
              </a:rPr>
              <a:t>HOW NPOS ARE IMPACTED BY THE CHANGES</a:t>
            </a:r>
            <a:br>
              <a:rPr lang="en-ZA" sz="2800" b="1" dirty="0">
                <a:solidFill>
                  <a:schemeClr val="bg1"/>
                </a:solidFill>
              </a:rPr>
            </a:br>
            <a:endParaRPr lang="en-ZA" sz="2800" b="1" dirty="0">
              <a:solidFill>
                <a:schemeClr val="bg1"/>
              </a:solidFill>
            </a:endParaRPr>
          </a:p>
        </p:txBody>
      </p:sp>
      <p:sp>
        <p:nvSpPr>
          <p:cNvPr id="13" name="Flowchart: Alternate Process 12"/>
          <p:cNvSpPr/>
          <p:nvPr/>
        </p:nvSpPr>
        <p:spPr>
          <a:xfrm>
            <a:off x="287079" y="648586"/>
            <a:ext cx="11685181" cy="5380739"/>
          </a:xfrm>
          <a:prstGeom prst="flowChartAlternateProcess">
            <a:avLst/>
          </a:prstGeom>
          <a:solidFill>
            <a:srgbClr val="E2CDA8"/>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0" y="6073883"/>
            <a:ext cx="12192000" cy="723900"/>
          </a:xfrm>
          <a:prstGeom prst="rect">
            <a:avLst/>
          </a:prstGeom>
        </p:spPr>
      </p:pic>
      <p:sp>
        <p:nvSpPr>
          <p:cNvPr id="2" name="TextBox 1"/>
          <p:cNvSpPr txBox="1"/>
          <p:nvPr/>
        </p:nvSpPr>
        <p:spPr>
          <a:xfrm>
            <a:off x="559120" y="890797"/>
            <a:ext cx="10075428" cy="2877711"/>
          </a:xfrm>
          <a:prstGeom prst="rect">
            <a:avLst/>
          </a:prstGeom>
          <a:noFill/>
        </p:spPr>
        <p:txBody>
          <a:bodyPr wrap="square" rtlCol="0">
            <a:spAutoFit/>
          </a:bodyPr>
          <a:lstStyle/>
          <a:p>
            <a:r>
              <a:rPr lang="en-ZA" sz="2400" b="1" dirty="0"/>
              <a:t>Requirements for registration</a:t>
            </a:r>
          </a:p>
          <a:p>
            <a:endParaRPr lang="en-ZA" sz="800" b="1" dirty="0"/>
          </a:p>
          <a:p>
            <a:r>
              <a:rPr lang="en-ZA" sz="2000" dirty="0">
                <a:solidFill>
                  <a:prstClr val="black"/>
                </a:solidFill>
              </a:rPr>
              <a:t>Organisations who’s registration is compulsory must</a:t>
            </a:r>
            <a:r>
              <a:rPr lang="en-ZA" sz="2800" b="1" dirty="0">
                <a:solidFill>
                  <a:prstClr val="black"/>
                </a:solidFill>
              </a:rPr>
              <a:t>:</a:t>
            </a:r>
          </a:p>
          <a:p>
            <a:pPr marL="285750" indent="-285750">
              <a:buFont typeface="Arial" panose="020B0604020202020204" pitchFamily="34" charset="0"/>
              <a:buChar char="•"/>
            </a:pPr>
            <a:endParaRPr lang="en-ZA" sz="900" dirty="0">
              <a:solidFill>
                <a:prstClr val="black"/>
              </a:solidFill>
            </a:endParaRPr>
          </a:p>
          <a:p>
            <a:pPr marL="285750" indent="-285750">
              <a:buFont typeface="Arial" panose="020B0604020202020204" pitchFamily="34" charset="0"/>
              <a:buChar char="•"/>
            </a:pPr>
            <a:r>
              <a:rPr lang="en-ZA" sz="2000" dirty="0"/>
              <a:t>Ensure registration before the end of 31 May 2024 as indicated in the Gazette published in May 23.</a:t>
            </a:r>
          </a:p>
          <a:p>
            <a:pPr marL="285750" indent="-285750">
              <a:buFont typeface="Arial" panose="020B0604020202020204" pitchFamily="34" charset="0"/>
              <a:buChar char="•"/>
            </a:pPr>
            <a:r>
              <a:rPr lang="en-ZA" sz="2000" dirty="0"/>
              <a:t>Submit the required prescribed information to the NPO Directorate including details of people who own and direct activities of the NPO.</a:t>
            </a:r>
          </a:p>
          <a:p>
            <a:endParaRPr lang="en-ZA" sz="2400" b="1" dirty="0"/>
          </a:p>
          <a:p>
            <a:endParaRPr lang="en-ZA" sz="800" dirty="0"/>
          </a:p>
        </p:txBody>
      </p:sp>
      <p:sp>
        <p:nvSpPr>
          <p:cNvPr id="20" name="TextBox 19"/>
          <p:cNvSpPr txBox="1"/>
          <p:nvPr/>
        </p:nvSpPr>
        <p:spPr>
          <a:xfrm>
            <a:off x="11106867" y="5698629"/>
            <a:ext cx="1800225" cy="369332"/>
          </a:xfrm>
          <a:prstGeom prst="rect">
            <a:avLst/>
          </a:prstGeom>
          <a:noFill/>
        </p:spPr>
        <p:txBody>
          <a:bodyPr wrap="square" rtlCol="0">
            <a:spAutoFit/>
          </a:bodyPr>
          <a:lstStyle/>
          <a:p>
            <a:r>
              <a:rPr lang="en-ZA" b="1" dirty="0">
                <a:solidFill>
                  <a:schemeClr val="bg1"/>
                </a:solidFill>
              </a:rPr>
              <a:t>CONT……</a:t>
            </a:r>
          </a:p>
        </p:txBody>
      </p:sp>
      <p:sp>
        <p:nvSpPr>
          <p:cNvPr id="10" name="TextBox 9"/>
          <p:cNvSpPr txBox="1"/>
          <p:nvPr/>
        </p:nvSpPr>
        <p:spPr>
          <a:xfrm>
            <a:off x="1007880" y="3407333"/>
            <a:ext cx="10094084" cy="2123658"/>
          </a:xfrm>
          <a:prstGeom prst="rect">
            <a:avLst/>
          </a:prstGeom>
          <a:noFill/>
          <a:ln w="3175">
            <a:solidFill>
              <a:schemeClr val="tx1"/>
            </a:solidFill>
          </a:ln>
        </p:spPr>
        <p:txBody>
          <a:bodyPr wrap="square" rtlCol="0">
            <a:spAutoFit/>
          </a:bodyPr>
          <a:lstStyle/>
          <a:p>
            <a:pPr algn="just"/>
            <a:r>
              <a:rPr lang="en-ZA" sz="2400" b="1" dirty="0">
                <a:solidFill>
                  <a:prstClr val="black"/>
                </a:solidFill>
              </a:rPr>
              <a:t>NOTE:</a:t>
            </a:r>
            <a:r>
              <a:rPr lang="en-ZA" dirty="0">
                <a:solidFill>
                  <a:prstClr val="black"/>
                </a:solidFill>
              </a:rPr>
              <a:t>	</a:t>
            </a:r>
            <a:r>
              <a:rPr lang="en-ZA" sz="2000" dirty="0">
                <a:solidFill>
                  <a:prstClr val="black"/>
                </a:solidFill>
              </a:rPr>
              <a:t>Organisations falling under this category and are already registered must complete the required information during submission of reports.  The new narrative report form with prescribed information can be obtained from the NPO Directorate.</a:t>
            </a:r>
          </a:p>
          <a:p>
            <a:pPr marL="285750" indent="-285750" algn="just">
              <a:buFont typeface="Arial" panose="020B0604020202020204" pitchFamily="34" charset="0"/>
              <a:buChar char="•"/>
            </a:pPr>
            <a:endParaRPr lang="en-ZA" sz="800" dirty="0">
              <a:solidFill>
                <a:prstClr val="black"/>
              </a:solidFill>
            </a:endParaRPr>
          </a:p>
          <a:p>
            <a:pPr algn="just"/>
            <a:r>
              <a:rPr lang="en-ZA" sz="2000" dirty="0">
                <a:solidFill>
                  <a:prstClr val="black"/>
                </a:solidFill>
              </a:rPr>
              <a:t>Organisations who are not registered in terms of the NPO Act must register by completing the prescribed application form for compulsory registration which is also obtainable from the NPO Directorate.</a:t>
            </a:r>
            <a:endParaRPr lang="en-US" sz="2000" dirty="0">
              <a:solidFill>
                <a:prstClr val="black"/>
              </a:solidFill>
            </a:endParaRPr>
          </a:p>
        </p:txBody>
      </p:sp>
    </p:spTree>
    <p:extLst>
      <p:ext uri="{BB962C8B-B14F-4D97-AF65-F5344CB8AC3E}">
        <p14:creationId xmlns:p14="http://schemas.microsoft.com/office/powerpoint/2010/main" val="98096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9100" y="15199"/>
            <a:ext cx="10972800" cy="671064"/>
          </a:xfrm>
        </p:spPr>
        <p:txBody>
          <a:bodyPr>
            <a:normAutofit/>
          </a:bodyPr>
          <a:lstStyle/>
          <a:p>
            <a:r>
              <a:rPr lang="en-ZA" sz="2800" b="1" dirty="0">
                <a:solidFill>
                  <a:schemeClr val="bg1"/>
                </a:solidFill>
              </a:rPr>
              <a:t>	(SEC. 24) ACCESS TO INFORMATION</a:t>
            </a:r>
          </a:p>
        </p:txBody>
      </p:sp>
      <p:sp>
        <p:nvSpPr>
          <p:cNvPr id="13" name="Flowchart: Alternate Process 12"/>
          <p:cNvSpPr/>
          <p:nvPr/>
        </p:nvSpPr>
        <p:spPr>
          <a:xfrm>
            <a:off x="723900" y="809626"/>
            <a:ext cx="10668000" cy="521969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0" y="6074866"/>
            <a:ext cx="12192000" cy="723900"/>
          </a:xfrm>
          <a:prstGeom prst="rect">
            <a:avLst/>
          </a:prstGeom>
        </p:spPr>
      </p:pic>
      <p:sp>
        <p:nvSpPr>
          <p:cNvPr id="3" name="TextBox 2"/>
          <p:cNvSpPr txBox="1"/>
          <p:nvPr/>
        </p:nvSpPr>
        <p:spPr>
          <a:xfrm>
            <a:off x="884672" y="1319399"/>
            <a:ext cx="6115050" cy="4401205"/>
          </a:xfrm>
          <a:prstGeom prst="rect">
            <a:avLst/>
          </a:prstGeom>
          <a:noFill/>
        </p:spPr>
        <p:txBody>
          <a:bodyPr wrap="square" rtlCol="0">
            <a:spAutoFit/>
          </a:bodyPr>
          <a:lstStyle/>
          <a:p>
            <a:pPr algn="just"/>
            <a:r>
              <a:rPr lang="en-ZA" sz="2000" dirty="0"/>
              <a:t>Prescribed information in respect of office-bearers, administration and operations, and control structure of all registered NPOs will be kept in a register that the NPO Director must make publicly available in the following manner:</a:t>
            </a:r>
          </a:p>
          <a:p>
            <a:pPr marL="800100" lvl="1" indent="-342900" algn="just">
              <a:buFont typeface="Wingdings" panose="05000000000000000000" pitchFamily="2" charset="2"/>
              <a:buChar char="Ø"/>
            </a:pPr>
            <a:r>
              <a:rPr lang="en-ZA" sz="2000" dirty="0"/>
              <a:t>At the office of the Director of NPOs between the hours of 08:30 and 12:00, and 13:30 and 15:30, from Monday to Friday.</a:t>
            </a:r>
          </a:p>
          <a:p>
            <a:pPr marL="800100" lvl="1" indent="-342900" algn="just">
              <a:buFont typeface="Wingdings" panose="05000000000000000000" pitchFamily="2" charset="2"/>
              <a:buChar char="Ø"/>
            </a:pPr>
            <a:r>
              <a:rPr lang="en-ZA" sz="2000" dirty="0"/>
              <a:t>The director may also provide electronic access to the information in the register </a:t>
            </a:r>
          </a:p>
          <a:p>
            <a:pPr marL="800100" lvl="1" indent="-342900" algn="just">
              <a:buFont typeface="Wingdings" panose="05000000000000000000" pitchFamily="2" charset="2"/>
              <a:buChar char="Ø"/>
            </a:pPr>
            <a:r>
              <a:rPr lang="en-ZA" sz="2000" dirty="0"/>
              <a:t>Access to the information may be requested in accordance with the Promotion of Access to Information Act, 2000 (Act No. 2 of 2000). </a:t>
            </a:r>
          </a:p>
          <a:p>
            <a:pPr marL="800100" lvl="1" indent="-342900" algn="just">
              <a:buFont typeface="Wingdings" panose="05000000000000000000" pitchFamily="2" charset="2"/>
              <a:buChar char="Ø"/>
            </a:pPr>
            <a:endParaRPr lang="en-ZA" sz="2000" dirty="0"/>
          </a:p>
        </p:txBody>
      </p:sp>
      <p:pic>
        <p:nvPicPr>
          <p:cNvPr id="11" name="Picture 10"/>
          <p:cNvPicPr>
            <a:picLocks noChangeAspect="1"/>
          </p:cNvPicPr>
          <p:nvPr/>
        </p:nvPicPr>
        <p:blipFill>
          <a:blip r:embed="rId4"/>
          <a:stretch>
            <a:fillRect/>
          </a:stretch>
        </p:blipFill>
        <p:spPr>
          <a:xfrm>
            <a:off x="7017757" y="1127760"/>
            <a:ext cx="4125482" cy="3001099"/>
          </a:xfrm>
          <a:prstGeom prst="rect">
            <a:avLst/>
          </a:prstGeom>
        </p:spPr>
      </p:pic>
      <p:sp>
        <p:nvSpPr>
          <p:cNvPr id="4" name="TextBox 3"/>
          <p:cNvSpPr txBox="1"/>
          <p:nvPr/>
        </p:nvSpPr>
        <p:spPr>
          <a:xfrm>
            <a:off x="7240011" y="4201928"/>
            <a:ext cx="3911600" cy="1754326"/>
          </a:xfrm>
          <a:prstGeom prst="rect">
            <a:avLst/>
          </a:prstGeom>
          <a:noFill/>
        </p:spPr>
        <p:txBody>
          <a:bodyPr wrap="square" rtlCol="0">
            <a:spAutoFit/>
          </a:bodyPr>
          <a:lstStyle/>
          <a:p>
            <a:r>
              <a:rPr lang="en-ZA" b="1" dirty="0">
                <a:solidFill>
                  <a:srgbClr val="FF0000"/>
                </a:solidFill>
              </a:rPr>
              <a:t>Information relating to the identity of the person(s) who own, control or direct the activities of high risk NPOs, including senior officers, board members and trustees, should be made publicly available. </a:t>
            </a:r>
            <a:endParaRPr lang="en-ZA" b="1" dirty="0">
              <a:solidFill>
                <a:srgbClr val="FF0000"/>
              </a:solidFill>
              <a:effectLst/>
            </a:endParaRPr>
          </a:p>
        </p:txBody>
      </p:sp>
    </p:spTree>
    <p:extLst>
      <p:ext uri="{BB962C8B-B14F-4D97-AF65-F5344CB8AC3E}">
        <p14:creationId xmlns:p14="http://schemas.microsoft.com/office/powerpoint/2010/main" val="23440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9100" y="15199"/>
            <a:ext cx="10972800" cy="1143000"/>
          </a:xfrm>
        </p:spPr>
        <p:txBody>
          <a:bodyPr>
            <a:normAutofit/>
          </a:bodyPr>
          <a:lstStyle/>
          <a:p>
            <a:r>
              <a:rPr lang="en-ZA" sz="2800" b="1" dirty="0">
                <a:solidFill>
                  <a:schemeClr val="bg1"/>
                </a:solidFill>
              </a:rPr>
              <a:t>HOW NPOS ARE IMPACTED BY THE CHANGES</a:t>
            </a:r>
            <a:br>
              <a:rPr lang="en-ZA" sz="2800" b="1" dirty="0">
                <a:solidFill>
                  <a:schemeClr val="bg1"/>
                </a:solidFill>
              </a:rPr>
            </a:br>
            <a:endParaRPr lang="en-ZA" sz="2800" b="1" dirty="0">
              <a:solidFill>
                <a:schemeClr val="bg1"/>
              </a:solidFill>
            </a:endParaRPr>
          </a:p>
        </p:txBody>
      </p:sp>
      <p:sp>
        <p:nvSpPr>
          <p:cNvPr id="13" name="Flowchart: Alternate Process 12"/>
          <p:cNvSpPr/>
          <p:nvPr/>
        </p:nvSpPr>
        <p:spPr>
          <a:xfrm>
            <a:off x="723900" y="809626"/>
            <a:ext cx="10668000" cy="5219699"/>
          </a:xfrm>
          <a:prstGeom prst="flowChartAlternateProcess">
            <a:avLst/>
          </a:prstGeom>
          <a:solidFill>
            <a:srgbClr val="E2CDA8"/>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0" y="6099852"/>
            <a:ext cx="12192000" cy="723900"/>
          </a:xfrm>
          <a:prstGeom prst="rect">
            <a:avLst/>
          </a:prstGeom>
        </p:spPr>
      </p:pic>
      <p:sp>
        <p:nvSpPr>
          <p:cNvPr id="2" name="TextBox 1"/>
          <p:cNvSpPr txBox="1"/>
          <p:nvPr/>
        </p:nvSpPr>
        <p:spPr>
          <a:xfrm>
            <a:off x="916422" y="1377558"/>
            <a:ext cx="9978156" cy="830997"/>
          </a:xfrm>
          <a:prstGeom prst="rect">
            <a:avLst/>
          </a:prstGeom>
          <a:noFill/>
        </p:spPr>
        <p:txBody>
          <a:bodyPr wrap="square" rtlCol="0">
            <a:spAutoFit/>
          </a:bodyPr>
          <a:lstStyle/>
          <a:p>
            <a:r>
              <a:rPr lang="en-ZA" sz="2800" b="1" dirty="0"/>
              <a:t>Registered NPOs must ensure that:</a:t>
            </a:r>
          </a:p>
          <a:p>
            <a:endParaRPr lang="en-ZA" sz="2000" dirty="0"/>
          </a:p>
        </p:txBody>
      </p:sp>
      <p:sp>
        <p:nvSpPr>
          <p:cNvPr id="3" name="TextBox 2"/>
          <p:cNvSpPr txBox="1"/>
          <p:nvPr/>
        </p:nvSpPr>
        <p:spPr>
          <a:xfrm>
            <a:off x="916422" y="1903732"/>
            <a:ext cx="9982200" cy="3416320"/>
          </a:xfrm>
          <a:prstGeom prst="rect">
            <a:avLst/>
          </a:prstGeom>
          <a:noFill/>
        </p:spPr>
        <p:txBody>
          <a:bodyPr wrap="square" rtlCol="0">
            <a:spAutoFit/>
          </a:bodyPr>
          <a:lstStyle/>
          <a:p>
            <a:pPr marL="342900" indent="-342900" algn="just">
              <a:buFont typeface="Wingdings" panose="05000000000000000000" pitchFamily="2" charset="2"/>
              <a:buChar char="Ø"/>
            </a:pPr>
            <a:r>
              <a:rPr lang="en-ZA" sz="2400" dirty="0"/>
              <a:t>Accurate and up to date information in respect of office-bearers, administration and operations of the NPO, and control structure is provided to the NPO Directorate.</a:t>
            </a:r>
          </a:p>
          <a:p>
            <a:pPr marL="342900" indent="-342900" algn="just">
              <a:buFont typeface="Wingdings" panose="05000000000000000000" pitchFamily="2" charset="2"/>
              <a:buChar char="Ø"/>
            </a:pPr>
            <a:endParaRPr lang="en-ZA" sz="2400" dirty="0"/>
          </a:p>
          <a:p>
            <a:pPr marL="342900" indent="-342900" algn="just">
              <a:buFont typeface="Wingdings" panose="05000000000000000000" pitchFamily="2" charset="2"/>
              <a:buChar char="Ø"/>
            </a:pPr>
            <a:r>
              <a:rPr lang="en-ZA" sz="2400" dirty="0"/>
              <a:t>Changes to the organisation’s information must be provided to the NPO Directorate as soon as the changes have been made.</a:t>
            </a:r>
          </a:p>
          <a:p>
            <a:pPr marL="342900" indent="-342900" algn="just">
              <a:buFont typeface="Wingdings" panose="05000000000000000000" pitchFamily="2" charset="2"/>
              <a:buChar char="Ø"/>
            </a:pPr>
            <a:endParaRPr lang="en-ZA" sz="2400" dirty="0"/>
          </a:p>
          <a:p>
            <a:pPr marL="342900" indent="-342900" algn="just">
              <a:buFont typeface="Wingdings" panose="05000000000000000000" pitchFamily="2" charset="2"/>
              <a:buChar char="Ø"/>
            </a:pPr>
            <a:r>
              <a:rPr lang="en-ZA" sz="2400" dirty="0"/>
              <a:t>Information on all registered NPO will be made publicly available on request.</a:t>
            </a:r>
          </a:p>
        </p:txBody>
      </p:sp>
    </p:spTree>
    <p:extLst>
      <p:ext uri="{BB962C8B-B14F-4D97-AF65-F5344CB8AC3E}">
        <p14:creationId xmlns:p14="http://schemas.microsoft.com/office/powerpoint/2010/main" val="363719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20429" y="101084"/>
            <a:ext cx="11351142" cy="975876"/>
          </a:xfrm>
        </p:spPr>
        <p:txBody>
          <a:bodyPr>
            <a:normAutofit/>
          </a:bodyPr>
          <a:lstStyle/>
          <a:p>
            <a:r>
              <a:rPr lang="en-ZA" sz="2800" b="1" dirty="0">
                <a:solidFill>
                  <a:schemeClr val="bg1"/>
                </a:solidFill>
              </a:rPr>
              <a:t>(SEC. 25A) PROCESS OF DISQUALIFICATION OF OFFICE-BEARERS (Cont..)</a:t>
            </a:r>
          </a:p>
        </p:txBody>
      </p:sp>
      <p:sp>
        <p:nvSpPr>
          <p:cNvPr id="13" name="Flowchart: Alternate Process 12"/>
          <p:cNvSpPr/>
          <p:nvPr/>
        </p:nvSpPr>
        <p:spPr>
          <a:xfrm>
            <a:off x="218440" y="838901"/>
            <a:ext cx="11755120" cy="521530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0" y="6064365"/>
            <a:ext cx="12192000" cy="723900"/>
          </a:xfrm>
          <a:prstGeom prst="rect">
            <a:avLst/>
          </a:prstGeom>
        </p:spPr>
      </p:pic>
      <p:pic>
        <p:nvPicPr>
          <p:cNvPr id="8" name="Picture 7" descr="Free Courtroom Cliparts, Download Free Courtroom Cliparts png images, Free  ClipArts on Clipart Library"/>
          <p:cNvPicPr/>
          <p:nvPr/>
        </p:nvPicPr>
        <p:blipFill>
          <a:blip r:embed="rId4" cstate="print">
            <a:extLst>
              <a:ext uri="{BEBA8EAE-BF5A-486C-A8C5-ECC9F3942E4B}">
                <a14:imgProps xmlns:a14="http://schemas.microsoft.com/office/drawing/2010/main">
                  <a14:imgLayer r:embed="rId5">
                    <a14:imgEffect>
                      <a14:backgroundRemoval t="3476" b="100000" l="0" r="100000"/>
                    </a14:imgEffect>
                  </a14:imgLayer>
                </a14:imgProps>
              </a:ext>
              <a:ext uri="{28A0092B-C50C-407E-A947-70E740481C1C}">
                <a14:useLocalDpi xmlns:a14="http://schemas.microsoft.com/office/drawing/2010/main" val="0"/>
              </a:ext>
            </a:extLst>
          </a:blip>
          <a:srcRect/>
          <a:stretch>
            <a:fillRect/>
          </a:stretch>
        </p:blipFill>
        <p:spPr bwMode="auto">
          <a:xfrm>
            <a:off x="441643" y="1941076"/>
            <a:ext cx="3378517" cy="3317289"/>
          </a:xfrm>
          <a:prstGeom prst="rect">
            <a:avLst/>
          </a:prstGeom>
          <a:noFill/>
          <a:ln>
            <a:noFill/>
          </a:ln>
        </p:spPr>
      </p:pic>
      <p:sp>
        <p:nvSpPr>
          <p:cNvPr id="2" name="TextBox 1"/>
          <p:cNvSpPr txBox="1"/>
          <p:nvPr/>
        </p:nvSpPr>
        <p:spPr>
          <a:xfrm>
            <a:off x="3256886" y="848434"/>
            <a:ext cx="8615680" cy="5262979"/>
          </a:xfrm>
          <a:prstGeom prst="rect">
            <a:avLst/>
          </a:prstGeom>
          <a:noFill/>
        </p:spPr>
        <p:txBody>
          <a:bodyPr wrap="square" rtlCol="0">
            <a:spAutoFit/>
          </a:bodyPr>
          <a:lstStyle/>
          <a:p>
            <a:pPr algn="just"/>
            <a:r>
              <a:rPr lang="en-ZA" sz="2400" b="1" dirty="0"/>
              <a:t>Instances of disqualification</a:t>
            </a:r>
          </a:p>
          <a:p>
            <a:pPr algn="just"/>
            <a:r>
              <a:rPr lang="en-ZA" sz="2400" dirty="0"/>
              <a:t>An office-bearer can be disqualified if he/she:</a:t>
            </a:r>
          </a:p>
          <a:p>
            <a:pPr marL="800100" lvl="1" indent="-342900" algn="just">
              <a:buFont typeface="Wingdings" panose="05000000000000000000" pitchFamily="2" charset="2"/>
              <a:buChar char="Ø"/>
            </a:pPr>
            <a:r>
              <a:rPr lang="en-ZA" sz="2400" dirty="0"/>
              <a:t>is an un-rehabilitated insolvent;</a:t>
            </a:r>
          </a:p>
          <a:p>
            <a:pPr marL="800100" lvl="1" indent="-342900" algn="just">
              <a:buFont typeface="Wingdings" panose="05000000000000000000" pitchFamily="2" charset="2"/>
              <a:buChar char="Ø"/>
            </a:pPr>
            <a:r>
              <a:rPr lang="en-ZA" sz="2400" dirty="0"/>
              <a:t>has been prohibited by a court to be a director of a company, or has been declared by a court to be delinquent;</a:t>
            </a:r>
          </a:p>
          <a:p>
            <a:pPr marL="800100" lvl="1" indent="-342900" algn="just">
              <a:buFont typeface="Wingdings" panose="05000000000000000000" pitchFamily="2" charset="2"/>
              <a:buChar char="Ø"/>
            </a:pPr>
            <a:r>
              <a:rPr lang="en-ZA" sz="2400" dirty="0"/>
              <a:t>has been removed from office on the grounds of misconduct involving dishonesty;</a:t>
            </a:r>
          </a:p>
          <a:p>
            <a:pPr marL="800100" lvl="1" indent="-342900" algn="just">
              <a:buFont typeface="Wingdings" panose="05000000000000000000" pitchFamily="2" charset="2"/>
              <a:buChar char="Ø"/>
            </a:pPr>
            <a:r>
              <a:rPr lang="en-ZA" sz="2400" dirty="0"/>
              <a:t>is an un-emancipated minor, or is under a similar legal disability;</a:t>
            </a:r>
          </a:p>
          <a:p>
            <a:pPr marL="800100" lvl="1" indent="-342900" algn="just">
              <a:buFont typeface="Wingdings" panose="05000000000000000000" pitchFamily="2" charset="2"/>
              <a:buChar char="Ø"/>
            </a:pPr>
            <a:r>
              <a:rPr lang="en-ZA" sz="2400" dirty="0"/>
              <a:t>Is listed under the United Nations Security Council list for financial sanctions of individuals involved in financial crimes;</a:t>
            </a:r>
          </a:p>
          <a:p>
            <a:pPr marL="800100" lvl="1" indent="-342900" algn="just">
              <a:buFont typeface="Wingdings" panose="05000000000000000000" pitchFamily="2" charset="2"/>
              <a:buChar char="Ø"/>
            </a:pPr>
            <a:r>
              <a:rPr lang="en-ZA" sz="2400" dirty="0"/>
              <a:t>Has a criminal record involving:</a:t>
            </a:r>
          </a:p>
          <a:p>
            <a:pPr marL="1257300" lvl="2" indent="-342900" algn="just">
              <a:buFont typeface="Courier New" panose="02070309020205020404" pitchFamily="49" charset="0"/>
              <a:buChar char="o"/>
            </a:pPr>
            <a:r>
              <a:rPr lang="en-ZA" sz="2400" dirty="0"/>
              <a:t>theft, fraud, forgery, perjury fraud, misrepresentation or dishonesty, money laundering or terrorist financing.</a:t>
            </a:r>
          </a:p>
        </p:txBody>
      </p:sp>
    </p:spTree>
    <p:extLst>
      <p:ext uri="{BB962C8B-B14F-4D97-AF65-F5344CB8AC3E}">
        <p14:creationId xmlns:p14="http://schemas.microsoft.com/office/powerpoint/2010/main" val="1068202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20429" y="-31938"/>
            <a:ext cx="11351142" cy="1143000"/>
          </a:xfrm>
        </p:spPr>
        <p:txBody>
          <a:bodyPr>
            <a:normAutofit/>
          </a:bodyPr>
          <a:lstStyle/>
          <a:p>
            <a:r>
              <a:rPr lang="en-ZA" sz="2800" b="1" dirty="0">
                <a:solidFill>
                  <a:schemeClr val="bg1"/>
                </a:solidFill>
              </a:rPr>
              <a:t>(SEC. 25A) PROCESS OF DISQUALIFICATION OF OFFICE-BEARERS</a:t>
            </a:r>
          </a:p>
        </p:txBody>
      </p:sp>
      <p:sp>
        <p:nvSpPr>
          <p:cNvPr id="13" name="Flowchart: Alternate Process 12"/>
          <p:cNvSpPr/>
          <p:nvPr/>
        </p:nvSpPr>
        <p:spPr>
          <a:xfrm>
            <a:off x="254000" y="965200"/>
            <a:ext cx="11734800" cy="507306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0" y="6064365"/>
            <a:ext cx="12192000" cy="723900"/>
          </a:xfrm>
          <a:prstGeom prst="rect">
            <a:avLst/>
          </a:prstGeom>
        </p:spPr>
      </p:pic>
      <p:sp>
        <p:nvSpPr>
          <p:cNvPr id="3" name="TextBox 2"/>
          <p:cNvSpPr txBox="1"/>
          <p:nvPr/>
        </p:nvSpPr>
        <p:spPr>
          <a:xfrm>
            <a:off x="4359276" y="965200"/>
            <a:ext cx="7070724" cy="4647426"/>
          </a:xfrm>
          <a:prstGeom prst="rect">
            <a:avLst/>
          </a:prstGeom>
          <a:noFill/>
        </p:spPr>
        <p:txBody>
          <a:bodyPr wrap="square" rtlCol="0">
            <a:spAutoFit/>
          </a:bodyPr>
          <a:lstStyle/>
          <a:p>
            <a:pPr algn="just"/>
            <a:r>
              <a:rPr lang="en-ZA" sz="2400" b="1" dirty="0"/>
              <a:t>Process of disqualification</a:t>
            </a:r>
          </a:p>
          <a:p>
            <a:pPr algn="just"/>
            <a:endParaRPr lang="en-ZA" sz="800" b="1" dirty="0"/>
          </a:p>
          <a:p>
            <a:pPr algn="just"/>
            <a:r>
              <a:rPr lang="en-ZA" sz="2400" dirty="0"/>
              <a:t>The Registrar of the Court—</a:t>
            </a:r>
          </a:p>
          <a:p>
            <a:pPr marL="342900" indent="-342900" algn="just">
              <a:buFont typeface="Arial" panose="020B0604020202020204" pitchFamily="34" charset="0"/>
              <a:buChar char="•"/>
            </a:pPr>
            <a:r>
              <a:rPr lang="en-ZA" sz="2400" dirty="0"/>
              <a:t>must, upon the issue of an order for the removal of an office-bearer on the grounds of misconduct involving dishonesty; or</a:t>
            </a:r>
          </a:p>
          <a:p>
            <a:pPr marL="342900" indent="-342900" algn="just">
              <a:buFont typeface="Arial" panose="020B0604020202020204" pitchFamily="34" charset="0"/>
              <a:buChar char="•"/>
            </a:pPr>
            <a:r>
              <a:rPr lang="en-ZA" sz="2400" dirty="0"/>
              <a:t>a conviction for an offence send a copy of the relevant order or particulars of the conviction, as the case may be, to the NPO Directorate.</a:t>
            </a:r>
          </a:p>
          <a:p>
            <a:pPr marL="342900" indent="-342900" algn="just">
              <a:buFont typeface="Arial" panose="020B0604020202020204" pitchFamily="34" charset="0"/>
              <a:buChar char="•"/>
            </a:pPr>
            <a:endParaRPr lang="en-ZA" sz="2400" dirty="0"/>
          </a:p>
          <a:p>
            <a:pPr algn="just"/>
            <a:r>
              <a:rPr lang="en-ZA" sz="2400" dirty="0"/>
              <a:t>The Directorate — </a:t>
            </a:r>
          </a:p>
          <a:p>
            <a:pPr marL="342900" indent="-342900" algn="just">
              <a:buFont typeface="Arial" panose="020B0604020202020204" pitchFamily="34" charset="0"/>
              <a:buChar char="•"/>
            </a:pPr>
            <a:r>
              <a:rPr lang="en-ZA" sz="2400" dirty="0"/>
              <a:t>must notify the NPO about the order or conviction and to whom the order or conviction relates. </a:t>
            </a:r>
          </a:p>
        </p:txBody>
      </p:sp>
      <p:pic>
        <p:nvPicPr>
          <p:cNvPr id="12" name="Picture 11" descr="Court order – Free Creative Commons Images from Picserve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429" y="1579354"/>
            <a:ext cx="3938847" cy="3844755"/>
          </a:xfrm>
          <a:prstGeom prst="rect">
            <a:avLst/>
          </a:prstGeom>
          <a:noFill/>
          <a:ln>
            <a:noFill/>
          </a:ln>
        </p:spPr>
      </p:pic>
    </p:spTree>
    <p:extLst>
      <p:ext uri="{BB962C8B-B14F-4D97-AF65-F5344CB8AC3E}">
        <p14:creationId xmlns:p14="http://schemas.microsoft.com/office/powerpoint/2010/main" val="348269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PURPOSE </a:t>
            </a:r>
          </a:p>
        </p:txBody>
      </p:sp>
      <p:sp>
        <p:nvSpPr>
          <p:cNvPr id="3" name="TextBox 2"/>
          <p:cNvSpPr txBox="1"/>
          <p:nvPr/>
        </p:nvSpPr>
        <p:spPr>
          <a:xfrm>
            <a:off x="962025" y="1495425"/>
            <a:ext cx="9972675" cy="3970318"/>
          </a:xfrm>
          <a:prstGeom prst="rect">
            <a:avLst/>
          </a:prstGeom>
          <a:noFill/>
        </p:spPr>
        <p:txBody>
          <a:bodyPr wrap="square" rtlCol="0">
            <a:spAutoFit/>
          </a:bodyPr>
          <a:lstStyle/>
          <a:p>
            <a:pPr marL="285750" indent="-285750">
              <a:buFont typeface="Arial" panose="020B0604020202020204" pitchFamily="34" charset="0"/>
              <a:buChar char="•"/>
            </a:pPr>
            <a:endParaRPr lang="en-ZA" sz="2800" dirty="0">
              <a:solidFill>
                <a:prstClr val="black"/>
              </a:solidFill>
            </a:endParaRPr>
          </a:p>
          <a:p>
            <a:pPr marL="285750" indent="-285750">
              <a:buFont typeface="Arial" panose="020B0604020202020204" pitchFamily="34" charset="0"/>
              <a:buChar char="•"/>
            </a:pPr>
            <a:r>
              <a:rPr lang="en-ZA" sz="2800" dirty="0">
                <a:solidFill>
                  <a:prstClr val="black"/>
                </a:solidFill>
              </a:rPr>
              <a:t>To present NPO Act amendments introduced by the General Laws (Anti-Money Laundering and Combating Terrorism Financing) Amendment Act, 2022;</a:t>
            </a:r>
          </a:p>
          <a:p>
            <a:pPr marL="285750" indent="-285750">
              <a:buFont typeface="Arial" panose="020B0604020202020204" pitchFamily="34" charset="0"/>
              <a:buChar char="•"/>
            </a:pPr>
            <a:r>
              <a:rPr lang="en-ZA" sz="2800" dirty="0">
                <a:solidFill>
                  <a:prstClr val="black"/>
                </a:solidFill>
              </a:rPr>
              <a:t>To present how NPOs and officials dealing with NPOs are impacted by the changes;</a:t>
            </a:r>
          </a:p>
          <a:p>
            <a:pPr marL="285750" indent="-285750">
              <a:buFont typeface="Arial" panose="020B0604020202020204" pitchFamily="34" charset="0"/>
              <a:buChar char="•"/>
            </a:pPr>
            <a:r>
              <a:rPr lang="en-ZA" sz="2800" dirty="0">
                <a:solidFill>
                  <a:prstClr val="black"/>
                </a:solidFill>
              </a:rPr>
              <a:t>Present on Money Laundering and terrorist financing abuse on NPOs and how NPOs can protect themselves.</a:t>
            </a:r>
          </a:p>
          <a:p>
            <a:pPr marL="285750" indent="-285750">
              <a:buFont typeface="Arial" panose="020B0604020202020204" pitchFamily="34" charset="0"/>
              <a:buChar char="•"/>
            </a:pPr>
            <a:endParaRPr lang="en-ZA" sz="2800" dirty="0">
              <a:solidFill>
                <a:prstClr val="black"/>
              </a:solidFill>
            </a:endParaRPr>
          </a:p>
        </p:txBody>
      </p:sp>
    </p:spTree>
    <p:extLst>
      <p:ext uri="{BB962C8B-B14F-4D97-AF65-F5344CB8AC3E}">
        <p14:creationId xmlns:p14="http://schemas.microsoft.com/office/powerpoint/2010/main" val="750385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20429" y="101084"/>
            <a:ext cx="11351142" cy="1143000"/>
          </a:xfrm>
        </p:spPr>
        <p:txBody>
          <a:bodyPr>
            <a:normAutofit/>
          </a:bodyPr>
          <a:lstStyle/>
          <a:p>
            <a:r>
              <a:rPr lang="en-ZA" sz="2800" b="1" dirty="0">
                <a:solidFill>
                  <a:schemeClr val="bg1"/>
                </a:solidFill>
              </a:rPr>
              <a:t>HOW NPOS ARE IMPACTED BY THE CHANGES</a:t>
            </a:r>
            <a:br>
              <a:rPr lang="en-ZA" sz="2800" b="1" dirty="0">
                <a:solidFill>
                  <a:schemeClr val="bg1"/>
                </a:solidFill>
              </a:rPr>
            </a:br>
            <a:endParaRPr lang="en-ZA" sz="2800" b="1" dirty="0">
              <a:solidFill>
                <a:schemeClr val="bg1"/>
              </a:solidFill>
            </a:endParaRPr>
          </a:p>
        </p:txBody>
      </p:sp>
      <p:sp>
        <p:nvSpPr>
          <p:cNvPr id="13" name="Flowchart: Alternate Process 12"/>
          <p:cNvSpPr/>
          <p:nvPr/>
        </p:nvSpPr>
        <p:spPr>
          <a:xfrm>
            <a:off x="762000" y="818565"/>
            <a:ext cx="10668000" cy="5219699"/>
          </a:xfrm>
          <a:prstGeom prst="flowChartAlternateProcess">
            <a:avLst/>
          </a:prstGeom>
          <a:solidFill>
            <a:srgbClr val="E2CDA8"/>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solidFill>
                <a:prstClr val="black"/>
              </a:solidFill>
            </a:endParaRPr>
          </a:p>
        </p:txBody>
      </p:sp>
      <p:pic>
        <p:nvPicPr>
          <p:cNvPr id="16" name="Picture 15"/>
          <p:cNvPicPr>
            <a:picLocks noChangeAspect="1"/>
          </p:cNvPicPr>
          <p:nvPr/>
        </p:nvPicPr>
        <p:blipFill>
          <a:blip r:embed="rId3"/>
          <a:stretch>
            <a:fillRect/>
          </a:stretch>
        </p:blipFill>
        <p:spPr>
          <a:xfrm>
            <a:off x="0" y="6038264"/>
            <a:ext cx="12192000" cy="723900"/>
          </a:xfrm>
          <a:prstGeom prst="rect">
            <a:avLst/>
          </a:prstGeom>
        </p:spPr>
      </p:pic>
      <p:sp>
        <p:nvSpPr>
          <p:cNvPr id="2" name="TextBox 1"/>
          <p:cNvSpPr txBox="1"/>
          <p:nvPr/>
        </p:nvSpPr>
        <p:spPr>
          <a:xfrm>
            <a:off x="916422" y="1044181"/>
            <a:ext cx="9978156" cy="523220"/>
          </a:xfrm>
          <a:prstGeom prst="rect">
            <a:avLst/>
          </a:prstGeom>
          <a:noFill/>
        </p:spPr>
        <p:txBody>
          <a:bodyPr wrap="square" rtlCol="0">
            <a:spAutoFit/>
          </a:bodyPr>
          <a:lstStyle/>
          <a:p>
            <a:r>
              <a:rPr lang="en-ZA" sz="2800" b="1" dirty="0">
                <a:solidFill>
                  <a:prstClr val="black"/>
                </a:solidFill>
              </a:rPr>
              <a:t>NPOs must:</a:t>
            </a:r>
            <a:endParaRPr lang="en-ZA" sz="2800" dirty="0">
              <a:solidFill>
                <a:prstClr val="black"/>
              </a:solidFill>
            </a:endParaRPr>
          </a:p>
        </p:txBody>
      </p:sp>
      <p:sp>
        <p:nvSpPr>
          <p:cNvPr id="3" name="TextBox 2"/>
          <p:cNvSpPr txBox="1"/>
          <p:nvPr/>
        </p:nvSpPr>
        <p:spPr>
          <a:xfrm>
            <a:off x="1036895" y="1617467"/>
            <a:ext cx="9372379" cy="4278094"/>
          </a:xfrm>
          <a:prstGeom prst="rect">
            <a:avLst/>
          </a:prstGeom>
          <a:noFill/>
        </p:spPr>
        <p:txBody>
          <a:bodyPr wrap="square" rtlCol="0">
            <a:spAutoFit/>
          </a:bodyPr>
          <a:lstStyle/>
          <a:p>
            <a:pPr marL="342900" indent="-342900" algn="just">
              <a:buFont typeface="Wingdings" panose="05000000000000000000" pitchFamily="2" charset="2"/>
              <a:buChar char="Ø"/>
            </a:pPr>
            <a:r>
              <a:rPr lang="en-ZA" sz="2800" dirty="0">
                <a:solidFill>
                  <a:prstClr val="black"/>
                </a:solidFill>
              </a:rPr>
              <a:t>Exercise due diligence when electing office-bearers by conducting background checks before election into office.</a:t>
            </a:r>
          </a:p>
          <a:p>
            <a:pPr marL="800100" lvl="1" indent="-342900" algn="just">
              <a:buFont typeface="Wingdings" panose="05000000000000000000" pitchFamily="2" charset="2"/>
              <a:buChar char="Ø"/>
            </a:pPr>
            <a:r>
              <a:rPr lang="en-ZA" sz="2800" dirty="0">
                <a:solidFill>
                  <a:prstClr val="black"/>
                </a:solidFill>
              </a:rPr>
              <a:t>Check members against the CIPC list of delinquent directors.</a:t>
            </a:r>
          </a:p>
          <a:p>
            <a:pPr marL="800100" lvl="1" indent="-342900" algn="just">
              <a:buFont typeface="Wingdings" panose="05000000000000000000" pitchFamily="2" charset="2"/>
              <a:buChar char="Ø"/>
            </a:pPr>
            <a:r>
              <a:rPr lang="en-ZA" sz="2800" dirty="0">
                <a:solidFill>
                  <a:prstClr val="black"/>
                </a:solidFill>
              </a:rPr>
              <a:t>Check if members are not listed under the United Nations Security Council list for financial sanctions of individuals involved in financial crimes.</a:t>
            </a:r>
          </a:p>
          <a:p>
            <a:pPr marL="800100" lvl="1" indent="-342900" algn="just">
              <a:buFont typeface="Wingdings" panose="05000000000000000000" pitchFamily="2" charset="2"/>
              <a:buChar char="Ø"/>
            </a:pPr>
            <a:r>
              <a:rPr lang="en-ZA" sz="2800" dirty="0">
                <a:solidFill>
                  <a:prstClr val="black"/>
                </a:solidFill>
              </a:rPr>
              <a:t>Check if members are not listed as offenders or have criminal record etc.</a:t>
            </a:r>
          </a:p>
          <a:p>
            <a:pPr lvl="1" algn="just"/>
            <a:endParaRPr lang="en-ZA" sz="2000" dirty="0">
              <a:solidFill>
                <a:prstClr val="black"/>
              </a:solidFill>
            </a:endParaRPr>
          </a:p>
        </p:txBody>
      </p:sp>
    </p:spTree>
    <p:extLst>
      <p:ext uri="{BB962C8B-B14F-4D97-AF65-F5344CB8AC3E}">
        <p14:creationId xmlns:p14="http://schemas.microsoft.com/office/powerpoint/2010/main" val="188314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20429" y="101084"/>
            <a:ext cx="11351142" cy="1143000"/>
          </a:xfrm>
        </p:spPr>
        <p:txBody>
          <a:bodyPr>
            <a:normAutofit fontScale="90000"/>
          </a:bodyPr>
          <a:lstStyle/>
          <a:p>
            <a:r>
              <a:rPr lang="en-ZA" sz="2800" b="1" dirty="0">
                <a:solidFill>
                  <a:schemeClr val="bg1"/>
                </a:solidFill>
              </a:rPr>
              <a:t>(SEC. 25A(9)) REGISTER OF DISQUALIFIED OFFICE-BEARERS AND DISQUALIFICATION PROCESS </a:t>
            </a:r>
            <a:br>
              <a:rPr lang="en-ZA" sz="2800" b="1" dirty="0">
                <a:solidFill>
                  <a:schemeClr val="bg1"/>
                </a:solidFill>
              </a:rPr>
            </a:br>
            <a:endParaRPr lang="en-ZA" sz="2800" b="1" dirty="0">
              <a:solidFill>
                <a:schemeClr val="bg1"/>
              </a:solidFill>
            </a:endParaRPr>
          </a:p>
        </p:txBody>
      </p:sp>
      <p:sp>
        <p:nvSpPr>
          <p:cNvPr id="13" name="Flowchart: Alternate Process 12"/>
          <p:cNvSpPr/>
          <p:nvPr/>
        </p:nvSpPr>
        <p:spPr>
          <a:xfrm>
            <a:off x="762000" y="965200"/>
            <a:ext cx="10668000" cy="507306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0" y="6064365"/>
            <a:ext cx="12192000" cy="723900"/>
          </a:xfrm>
          <a:prstGeom prst="rect">
            <a:avLst/>
          </a:prstGeom>
        </p:spPr>
      </p:pic>
      <p:sp>
        <p:nvSpPr>
          <p:cNvPr id="3" name="TextBox 2"/>
          <p:cNvSpPr txBox="1"/>
          <p:nvPr/>
        </p:nvSpPr>
        <p:spPr>
          <a:xfrm>
            <a:off x="922914" y="1499177"/>
            <a:ext cx="5829300" cy="2677656"/>
          </a:xfrm>
          <a:prstGeom prst="rect">
            <a:avLst/>
          </a:prstGeom>
          <a:noFill/>
        </p:spPr>
        <p:txBody>
          <a:bodyPr wrap="square" rtlCol="0">
            <a:spAutoFit/>
          </a:bodyPr>
          <a:lstStyle/>
          <a:p>
            <a:pPr algn="just"/>
            <a:r>
              <a:rPr lang="en-ZA" sz="2000" dirty="0"/>
              <a:t>The NPO Directorate must establish,  maintain and provide access to a register of persons disqualified from serving as office-bearers in terms of:</a:t>
            </a:r>
          </a:p>
          <a:p>
            <a:pPr algn="just"/>
            <a:endParaRPr lang="en-ZA" sz="2000" dirty="0"/>
          </a:p>
          <a:p>
            <a:pPr marL="800100" lvl="1" indent="-342900" algn="just">
              <a:buFont typeface="Wingdings" panose="05000000000000000000" pitchFamily="2" charset="2"/>
              <a:buChar char="Ø"/>
            </a:pPr>
            <a:r>
              <a:rPr lang="en-ZA" sz="2000" dirty="0"/>
              <a:t>an order of a court or</a:t>
            </a:r>
          </a:p>
          <a:p>
            <a:pPr lvl="1" algn="just"/>
            <a:endParaRPr lang="en-ZA" sz="800" dirty="0"/>
          </a:p>
          <a:p>
            <a:pPr marL="800100" lvl="1" indent="-342900" algn="just">
              <a:buFont typeface="Wingdings" panose="05000000000000000000" pitchFamily="2" charset="2"/>
              <a:buChar char="Ø"/>
            </a:pPr>
            <a:r>
              <a:rPr lang="en-ZA" sz="2000" dirty="0"/>
              <a:t>a notice of disqualification by the NPO Director.</a:t>
            </a:r>
          </a:p>
          <a:p>
            <a:pPr marL="800100" lvl="1" indent="-342900" algn="just">
              <a:buFont typeface="Wingdings" panose="05000000000000000000" pitchFamily="2" charset="2"/>
              <a:buChar char="Ø"/>
            </a:pPr>
            <a:endParaRPr lang="en-ZA" sz="2000" dirty="0"/>
          </a:p>
        </p:txBody>
      </p:sp>
      <p:sp>
        <p:nvSpPr>
          <p:cNvPr id="10" name="Text Box 4"/>
          <p:cNvSpPr txBox="1"/>
          <p:nvPr/>
        </p:nvSpPr>
        <p:spPr>
          <a:xfrm>
            <a:off x="6800850" y="1432498"/>
            <a:ext cx="4350903" cy="433146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ZA" sz="1000" dirty="0">
              <a:effectLst/>
              <a:latin typeface="Verdana" panose="020B0604030504040204" pitchFamily="34" charset="0"/>
              <a:ea typeface="Times New Roman" panose="02020603050405020304" pitchFamily="18" charset="0"/>
              <a:cs typeface="Times New Roman" panose="02020603050405020304" pitchFamily="18" charset="0"/>
            </a:endParaRPr>
          </a:p>
          <a:p>
            <a:pPr algn="ctr">
              <a:spcAft>
                <a:spcPts val="0"/>
              </a:spcAft>
            </a:pPr>
            <a:endParaRPr lang="en-GB" sz="1200" b="1" dirty="0">
              <a:effectLst/>
              <a:ea typeface="Times New Roman" panose="02020603050405020304" pitchFamily="18" charset="0"/>
              <a:cs typeface="Arial" panose="020B0604020202020204" pitchFamily="34" charset="0"/>
            </a:endParaRPr>
          </a:p>
          <a:p>
            <a:pPr algn="ctr">
              <a:spcAft>
                <a:spcPts val="0"/>
              </a:spcAft>
            </a:pPr>
            <a:endParaRPr lang="en-GB" sz="1200" b="1" dirty="0">
              <a:ea typeface="Times New Roman" panose="02020603050405020304" pitchFamily="18" charset="0"/>
              <a:cs typeface="Arial" panose="020B0604020202020204" pitchFamily="34" charset="0"/>
            </a:endParaRPr>
          </a:p>
          <a:p>
            <a:pPr algn="ctr">
              <a:spcAft>
                <a:spcPts val="0"/>
              </a:spcAft>
            </a:pPr>
            <a:r>
              <a:rPr lang="en-GB" b="1" dirty="0">
                <a:effectLst/>
                <a:ea typeface="Times New Roman" panose="02020603050405020304" pitchFamily="18" charset="0"/>
                <a:cs typeface="Arial" panose="020B0604020202020204" pitchFamily="34" charset="0"/>
              </a:rPr>
              <a:t>REGISTER OF DISQUALIFIED OFFICE-BEARERS</a:t>
            </a:r>
          </a:p>
          <a:p>
            <a:pPr>
              <a:spcAft>
                <a:spcPts val="0"/>
              </a:spcAft>
            </a:pPr>
            <a:r>
              <a:rPr lang="en-GB" sz="1400" b="1" dirty="0">
                <a:effectLst/>
                <a:ea typeface="Times New Roman" panose="02020603050405020304" pitchFamily="18" charset="0"/>
                <a:cs typeface="Arial" panose="020B0604020202020204" pitchFamily="34" charset="0"/>
              </a:rPr>
              <a:t>(</a:t>
            </a:r>
            <a:r>
              <a:rPr lang="en-GB" sz="1400" dirty="0">
                <a:effectLst/>
                <a:ea typeface="Times New Roman" panose="02020603050405020304" pitchFamily="18" charset="0"/>
                <a:cs typeface="Arial" panose="020B0604020202020204" pitchFamily="34" charset="0"/>
              </a:rPr>
              <a:t>a</a:t>
            </a:r>
            <a:r>
              <a:rPr lang="en-GB" sz="1600" dirty="0">
                <a:effectLst/>
                <a:ea typeface="Times New Roman" panose="02020603050405020304" pitchFamily="18" charset="0"/>
                <a:cs typeface="Arial" panose="020B0604020202020204" pitchFamily="34" charset="0"/>
              </a:rPr>
              <a:t>)      Full forenames and surname;</a:t>
            </a:r>
            <a:endParaRPr lang="en-ZA" sz="1600" dirty="0">
              <a:effectLst/>
              <a:ea typeface="Times New Roman" panose="02020603050405020304" pitchFamily="18" charset="0"/>
              <a:cs typeface="Times New Roman" panose="02020603050405020304" pitchFamily="18" charset="0"/>
            </a:endParaRPr>
          </a:p>
          <a:p>
            <a:pPr marL="457200" indent="-457200">
              <a:spcAft>
                <a:spcPts val="0"/>
              </a:spcAft>
            </a:pPr>
            <a:r>
              <a:rPr lang="en-GB" sz="1600" dirty="0">
                <a:effectLst/>
                <a:ea typeface="Times New Roman" panose="02020603050405020304" pitchFamily="18" charset="0"/>
                <a:cs typeface="Arial" panose="020B0604020202020204" pitchFamily="34" charset="0"/>
              </a:rPr>
              <a:t>(b)	Thirteen digit identity number in the case of a South African, or passport number and date of birth in the case of a foreign national;</a:t>
            </a:r>
            <a:endParaRPr lang="en-ZA" sz="1600" dirty="0">
              <a:effectLst/>
              <a:ea typeface="Times New Roman" panose="02020603050405020304" pitchFamily="18" charset="0"/>
              <a:cs typeface="Times New Roman" panose="02020603050405020304" pitchFamily="18" charset="0"/>
            </a:endParaRPr>
          </a:p>
          <a:p>
            <a:pPr marL="457200" indent="-457200">
              <a:spcAft>
                <a:spcPts val="0"/>
              </a:spcAft>
            </a:pPr>
            <a:r>
              <a:rPr lang="en-GB" sz="1600" dirty="0">
                <a:effectLst/>
                <a:ea typeface="Times New Roman" panose="02020603050405020304" pitchFamily="18" charset="0"/>
                <a:cs typeface="Arial" panose="020B0604020202020204" pitchFamily="34" charset="0"/>
              </a:rPr>
              <a:t>(c)	Case number of the court proceedings pursuant to which the person became disqualified;</a:t>
            </a:r>
            <a:endParaRPr lang="en-ZA" sz="1600" dirty="0">
              <a:effectLst/>
              <a:ea typeface="Times New Roman" panose="02020603050405020304" pitchFamily="18" charset="0"/>
              <a:cs typeface="Times New Roman" panose="02020603050405020304" pitchFamily="18" charset="0"/>
            </a:endParaRPr>
          </a:p>
          <a:p>
            <a:pPr marL="457200" indent="-457200">
              <a:spcAft>
                <a:spcPts val="0"/>
              </a:spcAft>
            </a:pPr>
            <a:r>
              <a:rPr lang="en-GB" sz="1600" dirty="0">
                <a:effectLst/>
                <a:ea typeface="Times New Roman" panose="02020603050405020304" pitchFamily="18" charset="0"/>
                <a:cs typeface="Arial" panose="020B0604020202020204" pitchFamily="34" charset="0"/>
              </a:rPr>
              <a:t>(d)	Date on which the court order resulting in disqualification takes effect;</a:t>
            </a:r>
            <a:endParaRPr lang="en-ZA" sz="1600" dirty="0">
              <a:effectLst/>
              <a:ea typeface="Times New Roman" panose="02020603050405020304" pitchFamily="18" charset="0"/>
              <a:cs typeface="Times New Roman" panose="02020603050405020304" pitchFamily="18" charset="0"/>
            </a:endParaRPr>
          </a:p>
          <a:p>
            <a:pPr marL="457200" indent="-457200">
              <a:spcAft>
                <a:spcPts val="0"/>
              </a:spcAft>
            </a:pPr>
            <a:r>
              <a:rPr lang="en-GB" sz="1600" dirty="0">
                <a:effectLst/>
                <a:ea typeface="Times New Roman" panose="02020603050405020304" pitchFamily="18" charset="0"/>
                <a:cs typeface="Arial" panose="020B0604020202020204" pitchFamily="34" charset="0"/>
              </a:rPr>
              <a:t>(e)	Date on which the disqualification expires; and</a:t>
            </a:r>
            <a:endParaRPr lang="en-ZA" sz="1600" dirty="0">
              <a:effectLst/>
              <a:ea typeface="Times New Roman" panose="02020603050405020304" pitchFamily="18" charset="0"/>
              <a:cs typeface="Times New Roman" panose="02020603050405020304" pitchFamily="18" charset="0"/>
            </a:endParaRPr>
          </a:p>
          <a:p>
            <a:pPr>
              <a:spcAft>
                <a:spcPts val="0"/>
              </a:spcAft>
            </a:pPr>
            <a:r>
              <a:rPr lang="en-GB" sz="1600" dirty="0">
                <a:effectLst/>
                <a:ea typeface="Times New Roman" panose="02020603050405020304" pitchFamily="18" charset="0"/>
                <a:cs typeface="Arial" panose="020B0604020202020204" pitchFamily="34" charset="0"/>
              </a:rPr>
              <a:t>(f)      reason for disqualification.</a:t>
            </a:r>
            <a:endParaRPr lang="en-ZA" sz="1600" dirty="0">
              <a:effectLst/>
              <a:ea typeface="Times New Roman" panose="02020603050405020304" pitchFamily="18" charset="0"/>
              <a:cs typeface="Times New Roman" panose="02020603050405020304" pitchFamily="18" charset="0"/>
            </a:endParaRPr>
          </a:p>
          <a:p>
            <a:pPr>
              <a:spcAft>
                <a:spcPts val="0"/>
              </a:spcAft>
            </a:pPr>
            <a:r>
              <a:rPr lang="en-GB" sz="14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en-ZA" sz="14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8122" y="1458599"/>
            <a:ext cx="882074" cy="543437"/>
          </a:xfrm>
          <a:prstGeom prst="rect">
            <a:avLst/>
          </a:prstGeom>
          <a:noFill/>
        </p:spPr>
      </p:pic>
      <p:sp>
        <p:nvSpPr>
          <p:cNvPr id="4" name="TextBox 3"/>
          <p:cNvSpPr txBox="1"/>
          <p:nvPr/>
        </p:nvSpPr>
        <p:spPr>
          <a:xfrm>
            <a:off x="1031992" y="4100621"/>
            <a:ext cx="5768858" cy="1200329"/>
          </a:xfrm>
          <a:prstGeom prst="rect">
            <a:avLst/>
          </a:prstGeom>
          <a:noFill/>
        </p:spPr>
        <p:txBody>
          <a:bodyPr wrap="square" rtlCol="0">
            <a:spAutoFit/>
          </a:bodyPr>
          <a:lstStyle/>
          <a:p>
            <a:r>
              <a:rPr lang="en-ZA" b="1" dirty="0">
                <a:solidFill>
                  <a:srgbClr val="FF0000"/>
                </a:solidFill>
              </a:rPr>
              <a:t>The Directorate must allow any person to inspect the register referred to, at the office of the Director of NPOs between the hours of 08:30 and 12:00, and 13:30 and 15:30, from Monday to Friday.</a:t>
            </a:r>
            <a:endParaRPr lang="en-ZA" b="1" dirty="0">
              <a:solidFill>
                <a:srgbClr val="FF0000"/>
              </a:solidFill>
              <a:effectLst/>
            </a:endParaRPr>
          </a:p>
        </p:txBody>
      </p:sp>
    </p:spTree>
    <p:extLst>
      <p:ext uri="{BB962C8B-B14F-4D97-AF65-F5344CB8AC3E}">
        <p14:creationId xmlns:p14="http://schemas.microsoft.com/office/powerpoint/2010/main" val="104585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20429" y="101084"/>
            <a:ext cx="11351142" cy="1143000"/>
          </a:xfrm>
        </p:spPr>
        <p:txBody>
          <a:bodyPr>
            <a:normAutofit/>
          </a:bodyPr>
          <a:lstStyle/>
          <a:p>
            <a:r>
              <a:rPr lang="en-ZA" sz="2800" b="1" dirty="0">
                <a:solidFill>
                  <a:schemeClr val="bg1"/>
                </a:solidFill>
              </a:rPr>
              <a:t>HOW NPOS ARE IMPACTED BY THE CHANGES</a:t>
            </a:r>
            <a:br>
              <a:rPr lang="en-ZA" sz="2800" b="1" dirty="0">
                <a:solidFill>
                  <a:schemeClr val="bg1"/>
                </a:solidFill>
              </a:rPr>
            </a:br>
            <a:endParaRPr lang="en-ZA" sz="2800" b="1" dirty="0">
              <a:solidFill>
                <a:schemeClr val="bg1"/>
              </a:solidFill>
            </a:endParaRPr>
          </a:p>
        </p:txBody>
      </p:sp>
      <p:sp>
        <p:nvSpPr>
          <p:cNvPr id="13" name="Flowchart: Alternate Process 12"/>
          <p:cNvSpPr/>
          <p:nvPr/>
        </p:nvSpPr>
        <p:spPr>
          <a:xfrm>
            <a:off x="762000" y="818565"/>
            <a:ext cx="10668000" cy="5219699"/>
          </a:xfrm>
          <a:prstGeom prst="flowChartAlternateProcess">
            <a:avLst/>
          </a:prstGeom>
          <a:solidFill>
            <a:srgbClr val="E2CDA8"/>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0" y="6038264"/>
            <a:ext cx="12192000" cy="723900"/>
          </a:xfrm>
          <a:prstGeom prst="rect">
            <a:avLst/>
          </a:prstGeom>
        </p:spPr>
      </p:pic>
      <p:sp>
        <p:nvSpPr>
          <p:cNvPr id="2" name="TextBox 1"/>
          <p:cNvSpPr txBox="1"/>
          <p:nvPr/>
        </p:nvSpPr>
        <p:spPr>
          <a:xfrm>
            <a:off x="916422" y="1044181"/>
            <a:ext cx="9978156" cy="646331"/>
          </a:xfrm>
          <a:prstGeom prst="rect">
            <a:avLst/>
          </a:prstGeom>
          <a:noFill/>
        </p:spPr>
        <p:txBody>
          <a:bodyPr wrap="square" rtlCol="0">
            <a:spAutoFit/>
          </a:bodyPr>
          <a:lstStyle/>
          <a:p>
            <a:r>
              <a:rPr lang="en-ZA" sz="3600" b="1" dirty="0"/>
              <a:t>NPOs:</a:t>
            </a:r>
            <a:endParaRPr lang="en-ZA" sz="3600" dirty="0"/>
          </a:p>
        </p:txBody>
      </p:sp>
      <p:sp>
        <p:nvSpPr>
          <p:cNvPr id="3" name="TextBox 2"/>
          <p:cNvSpPr txBox="1"/>
          <p:nvPr/>
        </p:nvSpPr>
        <p:spPr>
          <a:xfrm>
            <a:off x="1036895" y="1617467"/>
            <a:ext cx="9857683" cy="4278094"/>
          </a:xfrm>
          <a:prstGeom prst="rect">
            <a:avLst/>
          </a:prstGeom>
          <a:noFill/>
        </p:spPr>
        <p:txBody>
          <a:bodyPr wrap="square" rtlCol="0">
            <a:spAutoFit/>
          </a:bodyPr>
          <a:lstStyle/>
          <a:p>
            <a:pPr marL="342900" indent="-342900" algn="just">
              <a:buFont typeface="Wingdings" panose="05000000000000000000" pitchFamily="2" charset="2"/>
              <a:buChar char="Ø"/>
            </a:pPr>
            <a:r>
              <a:rPr lang="en-ZA" sz="2800" dirty="0"/>
              <a:t>Should a board member be disqualified through a court order whilst serving as an office-bearer, the organisation must submit the court order to the NPO Directorate within 30 days after a court order is granted.</a:t>
            </a:r>
          </a:p>
          <a:p>
            <a:pPr marL="342900" indent="-342900" algn="just">
              <a:buFont typeface="Wingdings" panose="05000000000000000000" pitchFamily="2" charset="2"/>
              <a:buChar char="Ø"/>
            </a:pPr>
            <a:endParaRPr lang="en-ZA" sz="2800" dirty="0"/>
          </a:p>
          <a:p>
            <a:pPr marL="342900" indent="-342900" algn="just">
              <a:buFont typeface="Wingdings" panose="05000000000000000000" pitchFamily="2" charset="2"/>
              <a:buChar char="Ø"/>
            </a:pPr>
            <a:r>
              <a:rPr lang="en-ZA" sz="2800" dirty="0"/>
              <a:t>Apply own constitutional material provisions on office-bearers who are charged with misconduct or dishonesty, failing which they may be reported to the NPO Director who has the powers to disqualify the office-bearer if found guilty.</a:t>
            </a:r>
          </a:p>
          <a:p>
            <a:pPr marL="800100" lvl="1" indent="-342900" algn="just">
              <a:buFont typeface="Wingdings" panose="05000000000000000000" pitchFamily="2" charset="2"/>
              <a:buChar char="Ø"/>
            </a:pPr>
            <a:endParaRPr lang="en-ZA" sz="2000" dirty="0"/>
          </a:p>
        </p:txBody>
      </p:sp>
    </p:spTree>
    <p:extLst>
      <p:ext uri="{BB962C8B-B14F-4D97-AF65-F5344CB8AC3E}">
        <p14:creationId xmlns:p14="http://schemas.microsoft.com/office/powerpoint/2010/main" val="128280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9100" y="15199"/>
            <a:ext cx="10972800" cy="1143000"/>
          </a:xfrm>
        </p:spPr>
        <p:txBody>
          <a:bodyPr>
            <a:normAutofit/>
          </a:bodyPr>
          <a:lstStyle/>
          <a:p>
            <a:r>
              <a:rPr lang="en-ZA" sz="2800" b="1" dirty="0">
                <a:solidFill>
                  <a:schemeClr val="bg1"/>
                </a:solidFill>
              </a:rPr>
              <a:t>ADMINISTRATIVE SANCTIONS</a:t>
            </a:r>
            <a:br>
              <a:rPr lang="en-ZA" sz="2800" b="1" dirty="0">
                <a:solidFill>
                  <a:schemeClr val="bg1"/>
                </a:solidFill>
              </a:rPr>
            </a:br>
            <a:endParaRPr lang="en-ZA" sz="2800" b="1" dirty="0">
              <a:solidFill>
                <a:schemeClr val="bg1"/>
              </a:solidFill>
            </a:endParaRPr>
          </a:p>
        </p:txBody>
      </p:sp>
      <p:sp>
        <p:nvSpPr>
          <p:cNvPr id="13" name="Flowchart: Alternate Process 12"/>
          <p:cNvSpPr/>
          <p:nvPr/>
        </p:nvSpPr>
        <p:spPr>
          <a:xfrm>
            <a:off x="762000" y="818565"/>
            <a:ext cx="10668000" cy="521969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38100" y="6073677"/>
            <a:ext cx="12192000" cy="723900"/>
          </a:xfrm>
          <a:prstGeom prst="rect">
            <a:avLst/>
          </a:prstGeom>
        </p:spPr>
      </p:pic>
      <p:sp>
        <p:nvSpPr>
          <p:cNvPr id="2" name="TextBox 1"/>
          <p:cNvSpPr txBox="1"/>
          <p:nvPr/>
        </p:nvSpPr>
        <p:spPr>
          <a:xfrm>
            <a:off x="1068822" y="1158199"/>
            <a:ext cx="9978156" cy="769441"/>
          </a:xfrm>
          <a:prstGeom prst="rect">
            <a:avLst/>
          </a:prstGeom>
          <a:noFill/>
        </p:spPr>
        <p:txBody>
          <a:bodyPr wrap="square" rtlCol="0">
            <a:spAutoFit/>
          </a:bodyPr>
          <a:lstStyle/>
          <a:p>
            <a:r>
              <a:rPr lang="en-ZA" sz="2400" b="1" dirty="0"/>
              <a:t>Requirement of Section 29 </a:t>
            </a:r>
            <a:endParaRPr lang="en-ZA" sz="2000" b="1" dirty="0"/>
          </a:p>
          <a:p>
            <a:endParaRPr lang="en-ZA" sz="2000" dirty="0"/>
          </a:p>
        </p:txBody>
      </p:sp>
      <p:sp>
        <p:nvSpPr>
          <p:cNvPr id="20" name="TextBox 19"/>
          <p:cNvSpPr txBox="1"/>
          <p:nvPr/>
        </p:nvSpPr>
        <p:spPr>
          <a:xfrm>
            <a:off x="11106867" y="5698629"/>
            <a:ext cx="1800225" cy="369332"/>
          </a:xfrm>
          <a:prstGeom prst="rect">
            <a:avLst/>
          </a:prstGeom>
          <a:noFill/>
        </p:spPr>
        <p:txBody>
          <a:bodyPr wrap="square" rtlCol="0">
            <a:spAutoFit/>
          </a:bodyPr>
          <a:lstStyle/>
          <a:p>
            <a:r>
              <a:rPr lang="en-ZA" b="1" dirty="0">
                <a:solidFill>
                  <a:schemeClr val="bg1"/>
                </a:solidFill>
              </a:rPr>
              <a:t>CONT……</a:t>
            </a:r>
          </a:p>
        </p:txBody>
      </p:sp>
      <p:sp>
        <p:nvSpPr>
          <p:cNvPr id="3" name="TextBox 2"/>
          <p:cNvSpPr txBox="1"/>
          <p:nvPr/>
        </p:nvSpPr>
        <p:spPr>
          <a:xfrm>
            <a:off x="1068822" y="1917512"/>
            <a:ext cx="5829300" cy="3170099"/>
          </a:xfrm>
          <a:prstGeom prst="rect">
            <a:avLst/>
          </a:prstGeom>
          <a:noFill/>
        </p:spPr>
        <p:txBody>
          <a:bodyPr wrap="square" rtlCol="0">
            <a:spAutoFit/>
          </a:bodyPr>
          <a:lstStyle/>
          <a:p>
            <a:pPr algn="just"/>
            <a:r>
              <a:rPr lang="en-ZA" sz="2000" dirty="0"/>
              <a:t>The director may impose an administrative         sanction if the NPO has failed to – </a:t>
            </a:r>
          </a:p>
          <a:p>
            <a:pPr marL="800100" lvl="1" indent="-342900" algn="just">
              <a:buFont typeface="Wingdings" panose="05000000000000000000" pitchFamily="2" charset="2"/>
              <a:buChar char="Ø"/>
            </a:pPr>
            <a:r>
              <a:rPr lang="en-ZA" sz="2000" dirty="0"/>
              <a:t>perform any duty imposed by, or has failed to comply with the requirements to submit prescribed information in terms of the NPO Act.</a:t>
            </a:r>
          </a:p>
          <a:p>
            <a:pPr marL="800100" lvl="1" indent="-342900" algn="just">
              <a:buFont typeface="Wingdings" panose="05000000000000000000" pitchFamily="2" charset="2"/>
              <a:buChar char="Ø"/>
            </a:pPr>
            <a:r>
              <a:rPr lang="en-ZA" sz="2000" dirty="0"/>
              <a:t>register as required in terms of section 12(1)(b) of the Act, within the period determined by the Minister by notice in the Gazette </a:t>
            </a:r>
          </a:p>
        </p:txBody>
      </p:sp>
      <p:pic>
        <p:nvPicPr>
          <p:cNvPr id="12" name="Picture 2" descr="Law Clipart Gavel - Transparent Background Law Icons Png, Png Download -  ki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785" y="1917512"/>
            <a:ext cx="3791082" cy="331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9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9100" y="15199"/>
            <a:ext cx="10972800" cy="1143000"/>
          </a:xfrm>
        </p:spPr>
        <p:txBody>
          <a:bodyPr>
            <a:normAutofit/>
          </a:bodyPr>
          <a:lstStyle/>
          <a:p>
            <a:r>
              <a:rPr lang="en-ZA" sz="2800" b="1" dirty="0">
                <a:solidFill>
                  <a:schemeClr val="bg1"/>
                </a:solidFill>
              </a:rPr>
              <a:t>HOW NPOS ARE IMPACTED BY THE CHANGES</a:t>
            </a:r>
            <a:br>
              <a:rPr lang="en-ZA" sz="2800" b="1" dirty="0">
                <a:solidFill>
                  <a:schemeClr val="bg1"/>
                </a:solidFill>
              </a:rPr>
            </a:br>
            <a:endParaRPr lang="en-ZA" sz="2800" b="1" dirty="0">
              <a:solidFill>
                <a:schemeClr val="bg1"/>
              </a:solidFill>
            </a:endParaRPr>
          </a:p>
        </p:txBody>
      </p:sp>
      <p:sp>
        <p:nvSpPr>
          <p:cNvPr id="13" name="Flowchart: Alternate Process 12"/>
          <p:cNvSpPr/>
          <p:nvPr/>
        </p:nvSpPr>
        <p:spPr>
          <a:xfrm>
            <a:off x="762000" y="818565"/>
            <a:ext cx="10668000" cy="5219699"/>
          </a:xfrm>
          <a:prstGeom prst="flowChartAlternateProcess">
            <a:avLst/>
          </a:prstGeom>
          <a:solidFill>
            <a:srgbClr val="E2CDA8"/>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p>
        </p:txBody>
      </p:sp>
      <p:pic>
        <p:nvPicPr>
          <p:cNvPr id="16" name="Picture 15"/>
          <p:cNvPicPr>
            <a:picLocks noChangeAspect="1"/>
          </p:cNvPicPr>
          <p:nvPr/>
        </p:nvPicPr>
        <p:blipFill>
          <a:blip r:embed="rId3"/>
          <a:stretch>
            <a:fillRect/>
          </a:stretch>
        </p:blipFill>
        <p:spPr>
          <a:xfrm>
            <a:off x="0" y="6106597"/>
            <a:ext cx="12192000" cy="723900"/>
          </a:xfrm>
          <a:prstGeom prst="rect">
            <a:avLst/>
          </a:prstGeom>
        </p:spPr>
      </p:pic>
      <p:sp>
        <p:nvSpPr>
          <p:cNvPr id="2" name="TextBox 1"/>
          <p:cNvSpPr txBox="1"/>
          <p:nvPr/>
        </p:nvSpPr>
        <p:spPr>
          <a:xfrm>
            <a:off x="1068822" y="1158199"/>
            <a:ext cx="9978156" cy="830997"/>
          </a:xfrm>
          <a:prstGeom prst="rect">
            <a:avLst/>
          </a:prstGeom>
          <a:noFill/>
        </p:spPr>
        <p:txBody>
          <a:bodyPr wrap="square" rtlCol="0">
            <a:spAutoFit/>
          </a:bodyPr>
          <a:lstStyle/>
          <a:p>
            <a:r>
              <a:rPr lang="en-ZA" sz="2800" b="1" dirty="0"/>
              <a:t>Administrative Sanctions that may be imposed on NPOs</a:t>
            </a:r>
          </a:p>
          <a:p>
            <a:endParaRPr lang="en-ZA" sz="2000" dirty="0"/>
          </a:p>
        </p:txBody>
      </p:sp>
      <p:pic>
        <p:nvPicPr>
          <p:cNvPr id="10" name="Picture 2" descr="Free Vector | Young female illustration character with no hand gesture"/>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19100" y="1961565"/>
            <a:ext cx="3816350" cy="42200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58606" y="1859294"/>
            <a:ext cx="7888372" cy="4154984"/>
          </a:xfrm>
          <a:prstGeom prst="rect">
            <a:avLst/>
          </a:prstGeom>
          <a:noFill/>
        </p:spPr>
        <p:txBody>
          <a:bodyPr wrap="square" rtlCol="0">
            <a:spAutoFit/>
          </a:bodyPr>
          <a:lstStyle/>
          <a:p>
            <a:r>
              <a:rPr lang="en-ZA" sz="2400" dirty="0"/>
              <a:t>The director may impose any one or more of the following administrative sanctions:</a:t>
            </a:r>
          </a:p>
          <a:p>
            <a:pPr marL="1257300" lvl="2" indent="-342900">
              <a:lnSpc>
                <a:spcPct val="150000"/>
              </a:lnSpc>
              <a:buFont typeface="Wingdings" panose="05000000000000000000" pitchFamily="2" charset="2"/>
              <a:buChar char="Ø"/>
            </a:pPr>
            <a:r>
              <a:rPr lang="en-ZA" sz="2400" dirty="0"/>
              <a:t>a caution; </a:t>
            </a:r>
          </a:p>
          <a:p>
            <a:pPr marL="1257300" lvl="2" indent="-342900">
              <a:lnSpc>
                <a:spcPct val="150000"/>
              </a:lnSpc>
              <a:buFont typeface="Wingdings" panose="05000000000000000000" pitchFamily="2" charset="2"/>
              <a:buChar char="Ø"/>
            </a:pPr>
            <a:r>
              <a:rPr lang="en-ZA" sz="2400" dirty="0"/>
              <a:t>a reprimand;</a:t>
            </a:r>
          </a:p>
          <a:p>
            <a:pPr marL="1257300" lvl="2" indent="-342900">
              <a:lnSpc>
                <a:spcPct val="150000"/>
              </a:lnSpc>
              <a:buFont typeface="Wingdings" panose="05000000000000000000" pitchFamily="2" charset="2"/>
              <a:buChar char="Ø"/>
            </a:pPr>
            <a:r>
              <a:rPr lang="en-ZA" sz="2400" dirty="0"/>
              <a:t>a directive to take remedial action or to make specific arrangements; or</a:t>
            </a:r>
          </a:p>
          <a:p>
            <a:pPr marL="1257300" lvl="2" indent="-342900">
              <a:lnSpc>
                <a:spcPct val="150000"/>
              </a:lnSpc>
              <a:buFont typeface="Wingdings" panose="05000000000000000000" pitchFamily="2" charset="2"/>
              <a:buChar char="Ø"/>
            </a:pPr>
            <a:r>
              <a:rPr lang="en-ZA" sz="2400" dirty="0"/>
              <a:t>the restriction or suspension of certain specified activities of the NPO.</a:t>
            </a:r>
          </a:p>
        </p:txBody>
      </p:sp>
    </p:spTree>
    <p:extLst>
      <p:ext uri="{BB962C8B-B14F-4D97-AF65-F5344CB8AC3E}">
        <p14:creationId xmlns:p14="http://schemas.microsoft.com/office/powerpoint/2010/main" val="3402376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00380" y="2250399"/>
            <a:ext cx="10972800" cy="1143000"/>
          </a:xfrm>
        </p:spPr>
        <p:txBody>
          <a:bodyPr>
            <a:normAutofit fontScale="90000"/>
          </a:bodyPr>
          <a:lstStyle/>
          <a:p>
            <a:r>
              <a:rPr lang="en-ZA" sz="8000" b="1" dirty="0">
                <a:solidFill>
                  <a:schemeClr val="bg1"/>
                </a:solidFill>
              </a:rPr>
              <a:t>Money laundering &amp; terrorist financing risks on NPO’s</a:t>
            </a:r>
            <a:br>
              <a:rPr lang="en-ZA" sz="2800" b="1" dirty="0">
                <a:solidFill>
                  <a:schemeClr val="bg1"/>
                </a:solidFill>
              </a:rPr>
            </a:br>
            <a:endParaRPr lang="en-ZA" sz="2800" b="1" dirty="0">
              <a:solidFill>
                <a:schemeClr val="bg1"/>
              </a:solidFill>
            </a:endParaRPr>
          </a:p>
        </p:txBody>
      </p:sp>
      <p:pic>
        <p:nvPicPr>
          <p:cNvPr id="16" name="Picture 15"/>
          <p:cNvPicPr>
            <a:picLocks noChangeAspect="1"/>
          </p:cNvPicPr>
          <p:nvPr/>
        </p:nvPicPr>
        <p:blipFill>
          <a:blip r:embed="rId3"/>
          <a:stretch>
            <a:fillRect/>
          </a:stretch>
        </p:blipFill>
        <p:spPr>
          <a:xfrm>
            <a:off x="0" y="6025317"/>
            <a:ext cx="12192000" cy="723900"/>
          </a:xfrm>
          <a:prstGeom prst="rect">
            <a:avLst/>
          </a:prstGeom>
        </p:spPr>
      </p:pic>
    </p:spTree>
    <p:extLst>
      <p:ext uri="{BB962C8B-B14F-4D97-AF65-F5344CB8AC3E}">
        <p14:creationId xmlns:p14="http://schemas.microsoft.com/office/powerpoint/2010/main" val="2604958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6144016"/>
            <a:ext cx="12192000" cy="588169"/>
          </a:xfrm>
          <a:prstGeom prst="rect">
            <a:avLst/>
          </a:prstGeom>
        </p:spPr>
      </p:pic>
      <p:sp>
        <p:nvSpPr>
          <p:cNvPr id="19" name="TextBox 18"/>
          <p:cNvSpPr txBox="1"/>
          <p:nvPr/>
        </p:nvSpPr>
        <p:spPr>
          <a:xfrm>
            <a:off x="314960" y="812800"/>
            <a:ext cx="4124960" cy="1899920"/>
          </a:xfrm>
          <a:prstGeom prst="rect">
            <a:avLst/>
          </a:prstGeom>
          <a:noFill/>
        </p:spPr>
        <p:txBody>
          <a:bodyPr wrap="square" rtlCol="0">
            <a:spAutoFit/>
          </a:bodyPr>
          <a:lstStyle/>
          <a:p>
            <a:endParaRPr lang="en-ZA" dirty="0"/>
          </a:p>
        </p:txBody>
      </p:sp>
      <p:pic>
        <p:nvPicPr>
          <p:cNvPr id="12" name="Picture 11" descr="© Shutterstock"/>
          <p:cNvPicPr/>
          <p:nvPr/>
        </p:nvPicPr>
        <p:blipFill>
          <a:blip r:embed="rId3">
            <a:extLst>
              <a:ext uri="{28A0092B-C50C-407E-A947-70E740481C1C}">
                <a14:useLocalDpi xmlns:a14="http://schemas.microsoft.com/office/drawing/2010/main" val="0"/>
              </a:ext>
            </a:extLst>
          </a:blip>
          <a:srcRect/>
          <a:stretch>
            <a:fillRect/>
          </a:stretch>
        </p:blipFill>
        <p:spPr bwMode="auto">
          <a:xfrm>
            <a:off x="5212080" y="955367"/>
            <a:ext cx="6898640" cy="4835326"/>
          </a:xfrm>
          <a:prstGeom prst="rect">
            <a:avLst/>
          </a:prstGeom>
          <a:noFill/>
          <a:ln>
            <a:noFill/>
          </a:ln>
        </p:spPr>
      </p:pic>
      <p:sp>
        <p:nvSpPr>
          <p:cNvPr id="14" name="Rectangle 13"/>
          <p:cNvSpPr/>
          <p:nvPr/>
        </p:nvSpPr>
        <p:spPr>
          <a:xfrm>
            <a:off x="182880" y="894407"/>
            <a:ext cx="4988560" cy="5016758"/>
          </a:xfrm>
          <a:prstGeom prst="rect">
            <a:avLst/>
          </a:prstGeom>
        </p:spPr>
        <p:txBody>
          <a:bodyPr wrap="square">
            <a:spAutoFit/>
          </a:bodyPr>
          <a:lstStyle/>
          <a:p>
            <a:pPr algn="just"/>
            <a:r>
              <a:rPr lang="en-ZA" sz="2000" b="1" dirty="0">
                <a:solidFill>
                  <a:schemeClr val="accent1">
                    <a:lumMod val="75000"/>
                  </a:schemeClr>
                </a:solidFill>
              </a:rPr>
              <a:t>NPOs may face numerous risks related to money laundering (ML), fraud, corruption, tax evasion, among others. </a:t>
            </a:r>
          </a:p>
          <a:p>
            <a:pPr algn="just"/>
            <a:endParaRPr lang="en-ZA" sz="2000" b="1" dirty="0">
              <a:solidFill>
                <a:schemeClr val="accent1">
                  <a:lumMod val="75000"/>
                </a:schemeClr>
              </a:solidFill>
            </a:endParaRPr>
          </a:p>
          <a:p>
            <a:pPr algn="just"/>
            <a:r>
              <a:rPr lang="en-ZA" sz="2000" b="1" dirty="0">
                <a:solidFill>
                  <a:schemeClr val="accent1">
                    <a:lumMod val="75000"/>
                  </a:schemeClr>
                </a:solidFill>
              </a:rPr>
              <a:t>It is important to note that an NPO may be abused by donors, partner organisations or the NPO’s fund beneficiaries.</a:t>
            </a:r>
          </a:p>
          <a:p>
            <a:pPr algn="just"/>
            <a:endParaRPr lang="en-ZA" sz="2000" b="1" dirty="0">
              <a:solidFill>
                <a:schemeClr val="accent1">
                  <a:lumMod val="75000"/>
                </a:schemeClr>
              </a:solidFill>
            </a:endParaRPr>
          </a:p>
          <a:p>
            <a:pPr algn="just"/>
            <a:r>
              <a:rPr lang="en-ZA" sz="2000" b="1" dirty="0">
                <a:solidFill>
                  <a:schemeClr val="accent1">
                    <a:lumMod val="75000"/>
                  </a:schemeClr>
                </a:solidFill>
              </a:rPr>
              <a:t>It is therefore important for NPOs to conduct an internal analysis that examines threads and risks that would render the organisation vulnerable to abuses of money laundering, fraud, corruption, tax evasion and to terrorists.</a:t>
            </a:r>
          </a:p>
        </p:txBody>
      </p:sp>
      <p:sp>
        <p:nvSpPr>
          <p:cNvPr id="15" name="Title 1"/>
          <p:cNvSpPr>
            <a:spLocks noGrp="1"/>
          </p:cNvSpPr>
          <p:nvPr>
            <p:ph type="title"/>
          </p:nvPr>
        </p:nvSpPr>
        <p:spPr>
          <a:xfrm>
            <a:off x="579120" y="151016"/>
            <a:ext cx="12192000" cy="1143000"/>
          </a:xfrm>
        </p:spPr>
        <p:txBody>
          <a:bodyPr>
            <a:normAutofit/>
          </a:bodyPr>
          <a:lstStyle/>
          <a:p>
            <a:r>
              <a:rPr lang="en-ZA" b="1" dirty="0">
                <a:solidFill>
                  <a:schemeClr val="accent1">
                    <a:lumMod val="75000"/>
                  </a:schemeClr>
                </a:solidFill>
                <a:effectLst>
                  <a:outerShdw blurRad="38100" dist="38100" dir="2700000" algn="tl">
                    <a:srgbClr val="000000">
                      <a:alpha val="43137"/>
                    </a:srgbClr>
                  </a:outerShdw>
                </a:effectLst>
              </a:rPr>
              <a:t>MONEY LAUNDERING &amp; TERRORIST FINANCING RISKS ON NPOS</a:t>
            </a:r>
            <a:br>
              <a:rPr lang="en-ZA" b="1" dirty="0">
                <a:solidFill>
                  <a:schemeClr val="accent1">
                    <a:lumMod val="75000"/>
                  </a:schemeClr>
                </a:solidFill>
              </a:rPr>
            </a:br>
            <a:endParaRPr lang="en-ZA" b="1" dirty="0">
              <a:solidFill>
                <a:schemeClr val="accent1">
                  <a:lumMod val="75000"/>
                </a:schemeClr>
              </a:solidFill>
            </a:endParaRPr>
          </a:p>
        </p:txBody>
      </p:sp>
    </p:spTree>
    <p:extLst>
      <p:ext uri="{BB962C8B-B14F-4D97-AF65-F5344CB8AC3E}">
        <p14:creationId xmlns:p14="http://schemas.microsoft.com/office/powerpoint/2010/main" val="721491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32080" y="2983807"/>
            <a:ext cx="5364480" cy="812800"/>
          </a:xfrm>
        </p:spPr>
        <p:txBody>
          <a:bodyPr>
            <a:noAutofit/>
          </a:bodyPr>
          <a:lstStyle/>
          <a:p>
            <a:pPr algn="ctr"/>
            <a:r>
              <a:rPr lang="en-ZA" sz="2400" b="1" dirty="0">
                <a:solidFill>
                  <a:schemeClr val="accent1">
                    <a:lumMod val="75000"/>
                  </a:schemeClr>
                </a:solidFill>
                <a:latin typeface="Gill Sans MT" panose="020B0502020104020203" pitchFamily="34" charset="0"/>
              </a:rPr>
              <a:t>What is money laundering?</a:t>
            </a:r>
            <a:br>
              <a:rPr lang="en-ZA" sz="2400" b="1" dirty="0">
                <a:solidFill>
                  <a:schemeClr val="accent1">
                    <a:lumMod val="75000"/>
                  </a:schemeClr>
                </a:solidFill>
                <a:latin typeface="Gill Sans MT" panose="020B0502020104020203" pitchFamily="34" charset="0"/>
              </a:rPr>
            </a:br>
            <a:endParaRPr lang="en-ZA" sz="2400" b="1" dirty="0">
              <a:solidFill>
                <a:schemeClr val="accent1">
                  <a:lumMod val="75000"/>
                </a:schemeClr>
              </a:solidFill>
              <a:latin typeface="Gill Sans MT" panose="020B0502020104020203" pitchFamily="34" charset="0"/>
            </a:endParaRPr>
          </a:p>
        </p:txBody>
      </p:sp>
      <p:sp>
        <p:nvSpPr>
          <p:cNvPr id="13" name="Flowchart: Alternate Process 12"/>
          <p:cNvSpPr/>
          <p:nvPr/>
        </p:nvSpPr>
        <p:spPr>
          <a:xfrm>
            <a:off x="5809614" y="3932746"/>
            <a:ext cx="5722938" cy="1938992"/>
          </a:xfrm>
          <a:prstGeom prst="flowChartAlternateProcess">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742950"/>
            <a:endParaRPr lang="en-ZA" sz="1463" dirty="0">
              <a:solidFill>
                <a:prstClr val="black"/>
              </a:solidFill>
            </a:endParaRP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sp>
        <p:nvSpPr>
          <p:cNvPr id="2" name="TextBox 1"/>
          <p:cNvSpPr txBox="1"/>
          <p:nvPr/>
        </p:nvSpPr>
        <p:spPr>
          <a:xfrm>
            <a:off x="6014720" y="3932746"/>
            <a:ext cx="6177280" cy="1938992"/>
          </a:xfrm>
          <a:prstGeom prst="rect">
            <a:avLst/>
          </a:prstGeom>
          <a:noFill/>
        </p:spPr>
        <p:txBody>
          <a:bodyPr wrap="square" rtlCol="0">
            <a:spAutoFit/>
          </a:bodyPr>
          <a:lstStyle/>
          <a:p>
            <a:pPr marL="342900" indent="-342900" defTabSz="742950">
              <a:buFont typeface="Arial" panose="020B0604020202020204" pitchFamily="34" charset="0"/>
              <a:buChar char="•"/>
            </a:pPr>
            <a:endParaRPr lang="en-ZA" sz="2400" dirty="0">
              <a:solidFill>
                <a:prstClr val="black"/>
              </a:solidFill>
              <a:latin typeface="Gill Sans MT" panose="020B0502020104020203" pitchFamily="34" charset="0"/>
            </a:endParaRPr>
          </a:p>
          <a:p>
            <a:pPr marL="342900" indent="-342900" defTabSz="742950">
              <a:buFont typeface="Arial" panose="020B0604020202020204" pitchFamily="34" charset="0"/>
              <a:buChar char="•"/>
            </a:pPr>
            <a:r>
              <a:rPr lang="en-ZA" sz="2400" dirty="0">
                <a:solidFill>
                  <a:prstClr val="black"/>
                </a:solidFill>
                <a:latin typeface="Gill Sans MT" panose="020B0502020104020203" pitchFamily="34" charset="0"/>
              </a:rPr>
              <a:t>The word </a:t>
            </a:r>
            <a:r>
              <a:rPr lang="en-ZA" sz="2400" b="1" dirty="0">
                <a:solidFill>
                  <a:prstClr val="black"/>
                </a:solidFill>
                <a:latin typeface="Gill Sans MT" panose="020B0502020104020203" pitchFamily="34" charset="0"/>
              </a:rPr>
              <a:t>“Laundry” </a:t>
            </a:r>
            <a:r>
              <a:rPr lang="en-ZA" sz="2400" dirty="0">
                <a:solidFill>
                  <a:prstClr val="black"/>
                </a:solidFill>
                <a:latin typeface="Gill Sans MT" panose="020B0502020104020203" pitchFamily="34" charset="0"/>
              </a:rPr>
              <a:t>literally means </a:t>
            </a:r>
            <a:r>
              <a:rPr lang="en-ZA" sz="2400" b="1" dirty="0">
                <a:solidFill>
                  <a:prstClr val="black"/>
                </a:solidFill>
                <a:latin typeface="Gill Sans MT" panose="020B0502020104020203" pitchFamily="34" charset="0"/>
              </a:rPr>
              <a:t>“Cleaning”</a:t>
            </a:r>
          </a:p>
          <a:p>
            <a:pPr marL="342900" indent="-342900" defTabSz="742950">
              <a:buFont typeface="Arial" panose="020B0604020202020204" pitchFamily="34" charset="0"/>
              <a:buChar char="•"/>
            </a:pPr>
            <a:r>
              <a:rPr lang="en-ZA" sz="2400" dirty="0">
                <a:solidFill>
                  <a:prstClr val="black"/>
                </a:solidFill>
                <a:latin typeface="Gill Sans MT" panose="020B0502020104020203" pitchFamily="34" charset="0"/>
              </a:rPr>
              <a:t>Money Laundering refers to</a:t>
            </a:r>
            <a:r>
              <a:rPr lang="en-ZA" sz="2400" b="1" dirty="0">
                <a:solidFill>
                  <a:prstClr val="black"/>
                </a:solidFill>
                <a:latin typeface="Gill Sans MT" panose="020B0502020104020203" pitchFamily="34" charset="0"/>
              </a:rPr>
              <a:t> cleaning money</a:t>
            </a:r>
            <a:endParaRPr lang="en-ZA" sz="2400" dirty="0">
              <a:solidFill>
                <a:prstClr val="black"/>
              </a:solidFill>
              <a:latin typeface="Gill Sans MT" panose="020B0502020104020203" pitchFamily="34" charset="0"/>
            </a:endParaRPr>
          </a:p>
        </p:txBody>
      </p:sp>
      <p:cxnSp>
        <p:nvCxnSpPr>
          <p:cNvPr id="4" name="Straight Connector 3"/>
          <p:cNvCxnSpPr/>
          <p:nvPr/>
        </p:nvCxnSpPr>
        <p:spPr>
          <a:xfrm>
            <a:off x="345440" y="3451167"/>
            <a:ext cx="493776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10" descr="Money Laundering - Cartoon Of Skeleton With Dollar - Free Stock Images &amp;  Photos - 19573419 | StockFreeImages.com"/>
          <p:cNvPicPr/>
          <p:nvPr/>
        </p:nvPicPr>
        <p:blipFill rotWithShape="1">
          <a:blip r:embed="rId3">
            <a:extLst>
              <a:ext uri="{28A0092B-C50C-407E-A947-70E740481C1C}">
                <a14:useLocalDpi xmlns:a14="http://schemas.microsoft.com/office/drawing/2010/main" val="0"/>
              </a:ext>
            </a:extLst>
          </a:blip>
          <a:srcRect t="1606" r="8031"/>
          <a:stretch/>
        </p:blipFill>
        <p:spPr bwMode="auto">
          <a:xfrm>
            <a:off x="6035833" y="44006"/>
            <a:ext cx="5270500" cy="37526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922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62125" y="337705"/>
            <a:ext cx="8915400" cy="928688"/>
          </a:xfrm>
        </p:spPr>
        <p:txBody>
          <a:bodyPr>
            <a:noAutofit/>
          </a:bodyPr>
          <a:lstStyle/>
          <a:p>
            <a:pPr algn="ctr"/>
            <a:r>
              <a:rPr lang="en-ZA" b="1" dirty="0">
                <a:solidFill>
                  <a:schemeClr val="accent1">
                    <a:lumMod val="75000"/>
                  </a:schemeClr>
                </a:solidFill>
                <a:latin typeface="Gill Sans MT" panose="020B0502020104020203" pitchFamily="34" charset="0"/>
              </a:rPr>
              <a:t>Defining money laundering</a:t>
            </a:r>
            <a:br>
              <a:rPr lang="en-ZA" b="1" dirty="0">
                <a:solidFill>
                  <a:schemeClr val="accent1">
                    <a:lumMod val="75000"/>
                  </a:schemeClr>
                </a:solidFill>
                <a:latin typeface="Gill Sans MT" panose="020B0502020104020203" pitchFamily="34" charset="0"/>
              </a:rPr>
            </a:br>
            <a:endParaRPr lang="en-ZA" b="1" dirty="0">
              <a:solidFill>
                <a:schemeClr val="accent1">
                  <a:lumMod val="75000"/>
                </a:schemeClr>
              </a:solidFill>
              <a:latin typeface="Gill Sans MT" panose="020B0502020104020203" pitchFamily="34" charset="0"/>
            </a:endParaRPr>
          </a:p>
        </p:txBody>
      </p:sp>
      <p:sp>
        <p:nvSpPr>
          <p:cNvPr id="13" name="Flowchart: Alternate Process 12"/>
          <p:cNvSpPr/>
          <p:nvPr/>
        </p:nvSpPr>
        <p:spPr>
          <a:xfrm>
            <a:off x="701040" y="1177585"/>
            <a:ext cx="10901680" cy="4597682"/>
          </a:xfrm>
          <a:prstGeom prst="flowChartAlternateProcess">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742950"/>
            <a:endParaRPr lang="en-ZA" sz="1463" dirty="0">
              <a:solidFill>
                <a:prstClr val="black"/>
              </a:solidFill>
            </a:endParaRP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sp>
        <p:nvSpPr>
          <p:cNvPr id="2" name="TextBox 1"/>
          <p:cNvSpPr txBox="1"/>
          <p:nvPr/>
        </p:nvSpPr>
        <p:spPr>
          <a:xfrm>
            <a:off x="1371917" y="2014487"/>
            <a:ext cx="9559925" cy="3908762"/>
          </a:xfrm>
          <a:prstGeom prst="rect">
            <a:avLst/>
          </a:prstGeom>
          <a:noFill/>
        </p:spPr>
        <p:txBody>
          <a:bodyPr wrap="square" rtlCol="0">
            <a:spAutoFit/>
          </a:bodyPr>
          <a:lstStyle/>
          <a:p>
            <a:pPr marL="457200" indent="-457200" defTabSz="742950">
              <a:buFont typeface="Arial" panose="020B0604020202020204" pitchFamily="34" charset="0"/>
              <a:buChar char="•"/>
            </a:pPr>
            <a:r>
              <a:rPr lang="en-ZA" sz="3200" dirty="0">
                <a:solidFill>
                  <a:prstClr val="black"/>
                </a:solidFill>
                <a:latin typeface="Gill Sans MT" panose="020B0502020104020203" pitchFamily="34" charset="0"/>
              </a:rPr>
              <a:t>Money laundering is a criminal act of legitimizing money acquired through illegal or unethical means by disguising the origin of the crime. It usually involves the creation of assets to conceal the relationship between the funds and their dirty sources. </a:t>
            </a:r>
          </a:p>
          <a:p>
            <a:pPr marL="457200" indent="-457200" defTabSz="742950">
              <a:buFont typeface="Arial" panose="020B0604020202020204" pitchFamily="34" charset="0"/>
              <a:buChar char="•"/>
            </a:pPr>
            <a:r>
              <a:rPr lang="en-ZA" sz="3200" dirty="0">
                <a:solidFill>
                  <a:prstClr val="black"/>
                </a:solidFill>
                <a:latin typeface="Gill Sans MT" panose="020B0502020104020203" pitchFamily="34" charset="0"/>
              </a:rPr>
              <a:t>Money laundering is used as a means to obtain funding for terrorist financing.</a:t>
            </a:r>
          </a:p>
          <a:p>
            <a:pPr marL="371475" lvl="1" defTabSz="742950"/>
            <a:endParaRPr lang="en-ZA" sz="24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1221152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6B6FE-EFA3-4549-BB26-896F300C59D9}"/>
              </a:ext>
            </a:extLst>
          </p:cNvPr>
          <p:cNvSpPr>
            <a:spLocks noGrp="1"/>
          </p:cNvSpPr>
          <p:nvPr>
            <p:ph type="title"/>
          </p:nvPr>
        </p:nvSpPr>
        <p:spPr>
          <a:xfrm>
            <a:off x="1459471" y="153632"/>
            <a:ext cx="9433704" cy="1143000"/>
          </a:xfrm>
        </p:spPr>
        <p:txBody>
          <a:bodyPr>
            <a:noAutofit/>
          </a:bodyPr>
          <a:lstStyle/>
          <a:p>
            <a:pPr algn="ctr"/>
            <a:r>
              <a:rPr lang="en-ZA" sz="3600" b="1" dirty="0">
                <a:latin typeface="Gill Sans MT" panose="020B0502020104020203" pitchFamily="34" charset="0"/>
              </a:rPr>
              <a:t>How is money Laundered?</a:t>
            </a:r>
          </a:p>
        </p:txBody>
      </p:sp>
      <p:graphicFrame>
        <p:nvGraphicFramePr>
          <p:cNvPr id="5" name="Diagram 4"/>
          <p:cNvGraphicFramePr/>
          <p:nvPr/>
        </p:nvGraphicFramePr>
        <p:xfrm>
          <a:off x="3464262" y="1510301"/>
          <a:ext cx="7428913" cy="4448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1410638" y="2627187"/>
            <a:ext cx="1799308" cy="2179853"/>
            <a:chOff x="67785" y="4591793"/>
            <a:chExt cx="1177968" cy="1435392"/>
          </a:xfrm>
        </p:grpSpPr>
        <p:pic>
          <p:nvPicPr>
            <p:cNvPr id="7" name="Picture 6" descr="South africa rand vector illustration african money set bundle banknotes money bag 200 db"/>
            <p:cNvPicPr/>
            <p:nvPr/>
          </p:nvPicPr>
          <p:blipFill>
            <a:blip r:embed="rId7" cstate="print">
              <a:extLst>
                <a:ext uri="{BEBA8EAE-BF5A-486C-A8C5-ECC9F3942E4B}">
                  <a14:imgProps xmlns:a14="http://schemas.microsoft.com/office/drawing/2010/main">
                    <a14:imgLayer r:embed="rId8">
                      <a14:imgEffect>
                        <a14:backgroundRemoval t="5431" b="89936" l="11821" r="89936"/>
                      </a14:imgEffect>
                    </a14:imgLayer>
                  </a14:imgProps>
                </a:ext>
                <a:ext uri="{28A0092B-C50C-407E-A947-70E740481C1C}">
                  <a14:useLocalDpi xmlns:a14="http://schemas.microsoft.com/office/drawing/2010/main" val="0"/>
                </a:ext>
              </a:extLst>
            </a:blip>
            <a:srcRect/>
            <a:stretch>
              <a:fillRect/>
            </a:stretch>
          </p:blipFill>
          <p:spPr bwMode="auto">
            <a:xfrm>
              <a:off x="99755" y="4591793"/>
              <a:ext cx="938688" cy="684003"/>
            </a:xfrm>
            <a:prstGeom prst="rect">
              <a:avLst/>
            </a:prstGeom>
            <a:noFill/>
            <a:ln>
              <a:noFill/>
            </a:ln>
          </p:spPr>
        </p:pic>
        <p:sp>
          <p:nvSpPr>
            <p:cNvPr id="8" name="TextBox 7"/>
            <p:cNvSpPr txBox="1"/>
            <p:nvPr/>
          </p:nvSpPr>
          <p:spPr>
            <a:xfrm>
              <a:off x="67785" y="5236791"/>
              <a:ext cx="1177968" cy="790394"/>
            </a:xfrm>
            <a:prstGeom prst="rect">
              <a:avLst/>
            </a:prstGeom>
            <a:noFill/>
          </p:spPr>
          <p:txBody>
            <a:bodyPr wrap="square" rtlCol="0">
              <a:spAutoFit/>
            </a:bodyPr>
            <a:lstStyle/>
            <a:p>
              <a:pPr defTabSz="457200"/>
              <a:r>
                <a:rPr lang="en-ZA" dirty="0">
                  <a:solidFill>
                    <a:prstClr val="white"/>
                  </a:solidFill>
                </a:rPr>
                <a:t>Illegal cash obtained through elicit crimes.</a:t>
              </a:r>
            </a:p>
          </p:txBody>
        </p:sp>
      </p:grpSp>
      <p:sp>
        <p:nvSpPr>
          <p:cNvPr id="9" name="TextBox 8"/>
          <p:cNvSpPr txBox="1"/>
          <p:nvPr/>
        </p:nvSpPr>
        <p:spPr>
          <a:xfrm>
            <a:off x="3547154" y="1630008"/>
            <a:ext cx="1489753" cy="646331"/>
          </a:xfrm>
          <a:prstGeom prst="rect">
            <a:avLst/>
          </a:prstGeom>
          <a:noFill/>
        </p:spPr>
        <p:txBody>
          <a:bodyPr wrap="square" rtlCol="0">
            <a:spAutoFit/>
          </a:bodyPr>
          <a:lstStyle/>
          <a:p>
            <a:pPr defTabSz="457200"/>
            <a:r>
              <a:rPr lang="en-ZA" b="1" dirty="0">
                <a:solidFill>
                  <a:prstClr val="white"/>
                </a:solidFill>
              </a:rPr>
              <a:t>STEP:1</a:t>
            </a:r>
          </a:p>
          <a:p>
            <a:pPr defTabSz="457200"/>
            <a:r>
              <a:rPr lang="en-ZA" b="1" dirty="0">
                <a:solidFill>
                  <a:prstClr val="black"/>
                </a:solidFill>
                <a:effectLst>
                  <a:outerShdw blurRad="38100" dist="38100" dir="2700000" algn="tl">
                    <a:srgbClr val="000000">
                      <a:alpha val="43137"/>
                    </a:srgbClr>
                  </a:outerShdw>
                </a:effectLst>
              </a:rPr>
              <a:t>PLACEMENT</a:t>
            </a:r>
          </a:p>
        </p:txBody>
      </p:sp>
      <p:sp>
        <p:nvSpPr>
          <p:cNvPr id="10" name="TextBox 9"/>
          <p:cNvSpPr txBox="1"/>
          <p:nvPr/>
        </p:nvSpPr>
        <p:spPr>
          <a:xfrm>
            <a:off x="6120829" y="1632422"/>
            <a:ext cx="1469204" cy="646331"/>
          </a:xfrm>
          <a:prstGeom prst="rect">
            <a:avLst/>
          </a:prstGeom>
          <a:noFill/>
        </p:spPr>
        <p:txBody>
          <a:bodyPr wrap="square" rtlCol="0">
            <a:spAutoFit/>
          </a:bodyPr>
          <a:lstStyle/>
          <a:p>
            <a:pPr defTabSz="457200"/>
            <a:r>
              <a:rPr lang="en-ZA" b="1" dirty="0">
                <a:solidFill>
                  <a:prstClr val="white"/>
                </a:solidFill>
              </a:rPr>
              <a:t>STEP:2</a:t>
            </a:r>
          </a:p>
          <a:p>
            <a:pPr defTabSz="457200"/>
            <a:r>
              <a:rPr lang="en-ZA" b="1" dirty="0">
                <a:solidFill>
                  <a:prstClr val="black"/>
                </a:solidFill>
                <a:effectLst>
                  <a:outerShdw blurRad="38100" dist="38100" dir="2700000" algn="tl">
                    <a:srgbClr val="000000">
                      <a:alpha val="43137"/>
                    </a:srgbClr>
                  </a:outerShdw>
                </a:effectLst>
              </a:rPr>
              <a:t>LAYERING</a:t>
            </a:r>
          </a:p>
        </p:txBody>
      </p:sp>
      <p:sp>
        <p:nvSpPr>
          <p:cNvPr id="11" name="TextBox 10"/>
          <p:cNvSpPr txBox="1"/>
          <p:nvPr/>
        </p:nvSpPr>
        <p:spPr>
          <a:xfrm>
            <a:off x="8866349" y="1623593"/>
            <a:ext cx="1826163" cy="646331"/>
          </a:xfrm>
          <a:prstGeom prst="rect">
            <a:avLst/>
          </a:prstGeom>
          <a:noFill/>
        </p:spPr>
        <p:txBody>
          <a:bodyPr wrap="square" rtlCol="0">
            <a:spAutoFit/>
          </a:bodyPr>
          <a:lstStyle/>
          <a:p>
            <a:pPr defTabSz="457200"/>
            <a:r>
              <a:rPr lang="en-ZA" b="1" dirty="0">
                <a:solidFill>
                  <a:prstClr val="white"/>
                </a:solidFill>
              </a:rPr>
              <a:t>STEP:3</a:t>
            </a:r>
          </a:p>
          <a:p>
            <a:pPr defTabSz="457200"/>
            <a:r>
              <a:rPr lang="en-ZA" b="1" dirty="0">
                <a:solidFill>
                  <a:prstClr val="black"/>
                </a:solidFill>
                <a:effectLst>
                  <a:outerShdw blurRad="38100" dist="38100" dir="2700000" algn="tl">
                    <a:srgbClr val="000000">
                      <a:alpha val="43137"/>
                    </a:srgbClr>
                  </a:outerShdw>
                </a:effectLst>
              </a:rPr>
              <a:t>INTEGRATION</a:t>
            </a:r>
          </a:p>
        </p:txBody>
      </p:sp>
      <p:pic>
        <p:nvPicPr>
          <p:cNvPr id="13" name="Picture 12" descr="https://illustoon.com/photo/dl/11462.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4321" y="2217952"/>
            <a:ext cx="1425478" cy="1172521"/>
          </a:xfrm>
          <a:prstGeom prst="rect">
            <a:avLst/>
          </a:prstGeom>
          <a:noFill/>
          <a:ln>
            <a:noFill/>
          </a:ln>
        </p:spPr>
      </p:pic>
      <p:pic>
        <p:nvPicPr>
          <p:cNvPr id="15" name="Picture 14" descr="Download Travel Globe PNG Free Photo HQ PNG Image | FreePNGImg"/>
          <p:cNvPicPr/>
          <p:nvPr/>
        </p:nvPicPr>
        <p:blipFill>
          <a:blip r:embed="rId10">
            <a:extLst>
              <a:ext uri="{28A0092B-C50C-407E-A947-70E740481C1C}">
                <a14:useLocalDpi xmlns:a14="http://schemas.microsoft.com/office/drawing/2010/main" val="0"/>
              </a:ext>
            </a:extLst>
          </a:blip>
          <a:srcRect/>
          <a:stretch>
            <a:fillRect/>
          </a:stretch>
        </p:blipFill>
        <p:spPr bwMode="auto">
          <a:xfrm>
            <a:off x="6312347" y="2164223"/>
            <a:ext cx="1583271" cy="978156"/>
          </a:xfrm>
          <a:prstGeom prst="rect">
            <a:avLst/>
          </a:prstGeom>
          <a:noFill/>
          <a:ln>
            <a:noFill/>
          </a:ln>
        </p:spPr>
      </p:pic>
      <p:grpSp>
        <p:nvGrpSpPr>
          <p:cNvPr id="17" name="Group 16"/>
          <p:cNvGrpSpPr/>
          <p:nvPr/>
        </p:nvGrpSpPr>
        <p:grpSpPr>
          <a:xfrm>
            <a:off x="8610195" y="2357794"/>
            <a:ext cx="2139142" cy="1248915"/>
            <a:chOff x="4791075" y="4087669"/>
            <a:chExt cx="1219200" cy="941816"/>
          </a:xfrm>
        </p:grpSpPr>
        <p:pic>
          <p:nvPicPr>
            <p:cNvPr id="18" name="Picture 17" descr="House Modern Stock Illustrations – 979,627 House Modern Stock  Illustrations, Vectors &amp; Clipart - Dreamstime"/>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91075" y="4087669"/>
              <a:ext cx="1219200" cy="666049"/>
            </a:xfrm>
            <a:prstGeom prst="rect">
              <a:avLst/>
            </a:prstGeom>
            <a:noFill/>
            <a:ln>
              <a:noFill/>
            </a:ln>
          </p:spPr>
        </p:pic>
        <p:pic>
          <p:nvPicPr>
            <p:cNvPr id="19" name="Picture 18" descr="Free Vector Car, Download Free Vector Car png images, Free ClipArts on  Clipart Library"/>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74204" y="4477950"/>
              <a:ext cx="730035" cy="551535"/>
            </a:xfrm>
            <a:prstGeom prst="rect">
              <a:avLst/>
            </a:prstGeom>
            <a:noFill/>
            <a:ln>
              <a:noFill/>
            </a:ln>
          </p:spPr>
        </p:pic>
      </p:grpSp>
      <p:pic>
        <p:nvPicPr>
          <p:cNvPr id="16" name="Picture 15"/>
          <p:cNvPicPr>
            <a:picLocks noChangeAspect="1"/>
          </p:cNvPicPr>
          <p:nvPr/>
        </p:nvPicPr>
        <p:blipFill>
          <a:blip r:embed="rId14"/>
          <a:stretch>
            <a:fillRect/>
          </a:stretch>
        </p:blipFill>
        <p:spPr>
          <a:xfrm>
            <a:off x="0" y="6182466"/>
            <a:ext cx="12192000" cy="588169"/>
          </a:xfrm>
          <a:prstGeom prst="rect">
            <a:avLst/>
          </a:prstGeom>
        </p:spPr>
      </p:pic>
    </p:spTree>
    <p:extLst>
      <p:ext uri="{BB962C8B-B14F-4D97-AF65-F5344CB8AC3E}">
        <p14:creationId xmlns:p14="http://schemas.microsoft.com/office/powerpoint/2010/main" val="25330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185B-9D3E-424D-BACF-1621036098B0}"/>
              </a:ext>
            </a:extLst>
          </p:cNvPr>
          <p:cNvSpPr>
            <a:spLocks noGrp="1"/>
          </p:cNvSpPr>
          <p:nvPr>
            <p:ph type="title"/>
          </p:nvPr>
        </p:nvSpPr>
        <p:spPr>
          <a:xfrm>
            <a:off x="609600" y="274638"/>
            <a:ext cx="10972800" cy="627730"/>
          </a:xfrm>
        </p:spPr>
        <p:txBody>
          <a:bodyPr>
            <a:normAutofit fontScale="90000"/>
          </a:bodyPr>
          <a:lstStyle/>
          <a:p>
            <a:r>
              <a:rPr lang="en-US" b="1" dirty="0"/>
              <a:t>Presentation Outline</a:t>
            </a:r>
          </a:p>
        </p:txBody>
      </p:sp>
      <p:sp>
        <p:nvSpPr>
          <p:cNvPr id="3" name="Content Placeholder 2">
            <a:extLst>
              <a:ext uri="{FF2B5EF4-FFF2-40B4-BE49-F238E27FC236}">
                <a16:creationId xmlns:a16="http://schemas.microsoft.com/office/drawing/2014/main" id="{4383918D-72E8-4424-9CD9-1525F0C9EAD7}"/>
              </a:ext>
            </a:extLst>
          </p:cNvPr>
          <p:cNvSpPr>
            <a:spLocks noGrp="1"/>
          </p:cNvSpPr>
          <p:nvPr>
            <p:ph idx="1"/>
          </p:nvPr>
        </p:nvSpPr>
        <p:spPr>
          <a:xfrm>
            <a:off x="324853" y="1399431"/>
            <a:ext cx="11257547" cy="5223798"/>
          </a:xfrm>
        </p:spPr>
        <p:txBody>
          <a:bodyPr>
            <a:normAutofit/>
          </a:bodyPr>
          <a:lstStyle/>
          <a:p>
            <a:r>
              <a:rPr lang="en-ZA" sz="2000" dirty="0"/>
              <a:t>Towards compliance with recommendation 8</a:t>
            </a:r>
          </a:p>
          <a:p>
            <a:r>
              <a:rPr lang="en-ZA" sz="2000" dirty="0"/>
              <a:t>Summary of amendments introduced by the GLAA in the NPO ACT </a:t>
            </a:r>
          </a:p>
          <a:p>
            <a:r>
              <a:rPr lang="en-ZA" sz="2000" dirty="0"/>
              <a:t>Sections amended and how NPOs are impacted</a:t>
            </a:r>
          </a:p>
          <a:p>
            <a:r>
              <a:rPr lang="en-ZA" sz="2000" dirty="0"/>
              <a:t>Money Laundering an Terrorist Financing</a:t>
            </a:r>
          </a:p>
          <a:p>
            <a:r>
              <a:rPr lang="en-ZA" sz="2000" dirty="0"/>
              <a:t>Modalities of NPO abuse by terrorist organizations</a:t>
            </a:r>
          </a:p>
          <a:p>
            <a:r>
              <a:rPr lang="en-ZA" sz="2000" dirty="0"/>
              <a:t>Indicators for identification of suspicious activities related to terrorism financing</a:t>
            </a:r>
          </a:p>
          <a:p>
            <a:r>
              <a:rPr lang="en-ZA" sz="2000" dirty="0"/>
              <a:t>How NPOs  can protect themselves against ML/TF</a:t>
            </a:r>
          </a:p>
          <a:p>
            <a:r>
              <a:rPr lang="en-ZA" sz="2000" dirty="0"/>
              <a:t>Resources for screening of office-bearers</a:t>
            </a:r>
          </a:p>
          <a:p>
            <a:r>
              <a:rPr lang="en-ZA" sz="2000" dirty="0"/>
              <a:t>Way forward</a:t>
            </a:r>
          </a:p>
          <a:p>
            <a:r>
              <a:rPr lang="en-ZA" sz="2000" dirty="0"/>
              <a:t>Conclusion</a:t>
            </a:r>
          </a:p>
          <a:p>
            <a:endParaRPr lang="en-ZA" sz="2400" b="1" dirty="0"/>
          </a:p>
        </p:txBody>
      </p:sp>
    </p:spTree>
    <p:extLst>
      <p:ext uri="{BB962C8B-B14F-4D97-AF65-F5344CB8AC3E}">
        <p14:creationId xmlns:p14="http://schemas.microsoft.com/office/powerpoint/2010/main" val="2074388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32080" y="2983807"/>
            <a:ext cx="5537200" cy="812800"/>
          </a:xfrm>
        </p:spPr>
        <p:txBody>
          <a:bodyPr>
            <a:noAutofit/>
          </a:bodyPr>
          <a:lstStyle/>
          <a:p>
            <a:pPr algn="ctr"/>
            <a:r>
              <a:rPr lang="en-ZA" sz="2400" b="1" dirty="0">
                <a:solidFill>
                  <a:schemeClr val="accent1">
                    <a:lumMod val="75000"/>
                  </a:schemeClr>
                </a:solidFill>
                <a:latin typeface="Gill Sans MT" panose="020B0502020104020203" pitchFamily="34" charset="0"/>
              </a:rPr>
              <a:t>What is TERRORIST FINANCING?</a:t>
            </a:r>
            <a:br>
              <a:rPr lang="en-ZA" sz="2400" b="1" dirty="0">
                <a:solidFill>
                  <a:schemeClr val="accent1">
                    <a:lumMod val="75000"/>
                  </a:schemeClr>
                </a:solidFill>
                <a:latin typeface="Gill Sans MT" panose="020B0502020104020203" pitchFamily="34" charset="0"/>
              </a:rPr>
            </a:br>
            <a:endParaRPr lang="en-ZA" sz="2400" b="1" dirty="0">
              <a:solidFill>
                <a:schemeClr val="accent1">
                  <a:lumMod val="75000"/>
                </a:schemeClr>
              </a:solidFill>
              <a:latin typeface="Gill Sans MT" panose="020B0502020104020203" pitchFamily="34" charset="0"/>
            </a:endParaRPr>
          </a:p>
        </p:txBody>
      </p:sp>
      <p:sp>
        <p:nvSpPr>
          <p:cNvPr id="13" name="Flowchart: Alternate Process 12"/>
          <p:cNvSpPr/>
          <p:nvPr/>
        </p:nvSpPr>
        <p:spPr>
          <a:xfrm>
            <a:off x="5669280" y="3932746"/>
            <a:ext cx="6250306" cy="1938992"/>
          </a:xfrm>
          <a:prstGeom prst="flowChartAlternateProcess">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742950"/>
            <a:endParaRPr lang="en-ZA" sz="1463" dirty="0">
              <a:solidFill>
                <a:prstClr val="black"/>
              </a:solidFill>
            </a:endParaRP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sp>
        <p:nvSpPr>
          <p:cNvPr id="2" name="TextBox 1"/>
          <p:cNvSpPr txBox="1"/>
          <p:nvPr/>
        </p:nvSpPr>
        <p:spPr>
          <a:xfrm>
            <a:off x="5852160" y="3932746"/>
            <a:ext cx="6177280" cy="1938992"/>
          </a:xfrm>
          <a:prstGeom prst="rect">
            <a:avLst/>
          </a:prstGeom>
          <a:noFill/>
        </p:spPr>
        <p:txBody>
          <a:bodyPr wrap="square" rtlCol="0">
            <a:spAutoFit/>
          </a:bodyPr>
          <a:lstStyle/>
          <a:p>
            <a:pPr defTabSz="742950"/>
            <a:r>
              <a:rPr lang="en-ZA" sz="2400" dirty="0">
                <a:solidFill>
                  <a:prstClr val="black"/>
                </a:solidFill>
                <a:latin typeface="Gill Sans MT" panose="020B0502020104020203" pitchFamily="34" charset="0"/>
              </a:rPr>
              <a:t>Terrorist financing is the means by which terrorist obtain funds to finance their operations.  It is the raising, moving, storing and using of financial resources for the purposes of terrorism.</a:t>
            </a:r>
          </a:p>
        </p:txBody>
      </p:sp>
      <p:cxnSp>
        <p:nvCxnSpPr>
          <p:cNvPr id="4" name="Straight Connector 3"/>
          <p:cNvCxnSpPr/>
          <p:nvPr/>
        </p:nvCxnSpPr>
        <p:spPr>
          <a:xfrm flipV="1">
            <a:off x="314960" y="3434080"/>
            <a:ext cx="5140960" cy="170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4960" y="812800"/>
            <a:ext cx="4124960" cy="1899920"/>
          </a:xfrm>
          <a:prstGeom prst="rect">
            <a:avLst/>
          </a:prstGeom>
          <a:noFill/>
        </p:spPr>
        <p:txBody>
          <a:bodyPr wrap="square" rtlCol="0">
            <a:spAutoFit/>
          </a:bodyPr>
          <a:lstStyle/>
          <a:p>
            <a:endParaRPr lang="en-ZA" dirty="0">
              <a:solidFill>
                <a:prstClr val="white"/>
              </a:solidFill>
            </a:endParaRPr>
          </a:p>
        </p:txBody>
      </p:sp>
      <p:grpSp>
        <p:nvGrpSpPr>
          <p:cNvPr id="25" name="Group 24"/>
          <p:cNvGrpSpPr/>
          <p:nvPr/>
        </p:nvGrpSpPr>
        <p:grpSpPr>
          <a:xfrm>
            <a:off x="6378415" y="568961"/>
            <a:ext cx="4665505" cy="3227646"/>
            <a:chOff x="6378415" y="568961"/>
            <a:chExt cx="4665505" cy="3227646"/>
          </a:xfrm>
        </p:grpSpPr>
        <p:pic>
          <p:nvPicPr>
            <p:cNvPr id="23" name="Picture 22"/>
            <p:cNvPicPr>
              <a:picLocks noChangeAspect="1"/>
            </p:cNvPicPr>
            <p:nvPr/>
          </p:nvPicPr>
          <p:blipFill>
            <a:blip r:embed="rId3"/>
            <a:stretch>
              <a:fillRect/>
            </a:stretch>
          </p:blipFill>
          <p:spPr>
            <a:xfrm>
              <a:off x="6378415" y="568961"/>
              <a:ext cx="4585335" cy="3227646"/>
            </a:xfrm>
            <a:prstGeom prst="rect">
              <a:avLst/>
            </a:prstGeom>
          </p:spPr>
        </p:pic>
        <p:pic>
          <p:nvPicPr>
            <p:cNvPr id="24" name="Picture 23" descr="South africa rand vector illustration african money set bundle banknotes money bag 200 db"/>
            <p:cNvPicPr/>
            <p:nvPr/>
          </p:nvPicPr>
          <p:blipFill>
            <a:blip r:embed="rId4" cstate="print">
              <a:extLst>
                <a:ext uri="{BEBA8EAE-BF5A-486C-A8C5-ECC9F3942E4B}">
                  <a14:imgProps xmlns:a14="http://schemas.microsoft.com/office/drawing/2010/main">
                    <a14:imgLayer r:embed="rId5">
                      <a14:imgEffect>
                        <a14:backgroundRemoval t="5431" b="89936" l="11821" r="89936"/>
                      </a14:imgEffect>
                    </a14:imgLayer>
                  </a14:imgProps>
                </a:ext>
                <a:ext uri="{28A0092B-C50C-407E-A947-70E740481C1C}">
                  <a14:useLocalDpi xmlns:a14="http://schemas.microsoft.com/office/drawing/2010/main" val="0"/>
                </a:ext>
              </a:extLst>
            </a:blip>
            <a:srcRect/>
            <a:stretch>
              <a:fillRect/>
            </a:stretch>
          </p:blipFill>
          <p:spPr bwMode="auto">
            <a:xfrm>
              <a:off x="9154160" y="1981200"/>
              <a:ext cx="1889760" cy="1815407"/>
            </a:xfrm>
            <a:prstGeom prst="rect">
              <a:avLst/>
            </a:prstGeom>
            <a:noFill/>
            <a:ln>
              <a:noFill/>
            </a:ln>
          </p:spPr>
        </p:pic>
      </p:grpSp>
    </p:spTree>
    <p:extLst>
      <p:ext uri="{BB962C8B-B14F-4D97-AF65-F5344CB8AC3E}">
        <p14:creationId xmlns:p14="http://schemas.microsoft.com/office/powerpoint/2010/main" val="2989407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668320" y="160374"/>
            <a:ext cx="8915400" cy="928688"/>
          </a:xfrm>
        </p:spPr>
        <p:txBody>
          <a:bodyPr>
            <a:noAutofit/>
          </a:bodyPr>
          <a:lstStyle/>
          <a:p>
            <a:pPr algn="ctr"/>
            <a:r>
              <a:rPr lang="en-ZA" b="1" dirty="0">
                <a:solidFill>
                  <a:schemeClr val="accent1">
                    <a:lumMod val="75000"/>
                  </a:schemeClr>
                </a:solidFill>
                <a:latin typeface="Gill Sans MT" panose="020B0502020104020203" pitchFamily="34" charset="0"/>
              </a:rPr>
              <a:t>How is Terrorist Financing achieved?</a:t>
            </a: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graphicFrame>
        <p:nvGraphicFramePr>
          <p:cNvPr id="6" name="Diagram 5"/>
          <p:cNvGraphicFramePr/>
          <p:nvPr/>
        </p:nvGraphicFramePr>
        <p:xfrm>
          <a:off x="690880" y="1089062"/>
          <a:ext cx="10789920" cy="4770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49960" y="2506434"/>
            <a:ext cx="2184399" cy="3539430"/>
          </a:xfrm>
          <a:prstGeom prst="rect">
            <a:avLst/>
          </a:prstGeom>
          <a:noFill/>
        </p:spPr>
        <p:txBody>
          <a:bodyPr wrap="square" rtlCol="0">
            <a:spAutoFit/>
          </a:bodyPr>
          <a:lstStyle/>
          <a:p>
            <a:r>
              <a:rPr lang="en-ZA" sz="1600" b="1" dirty="0">
                <a:solidFill>
                  <a:prstClr val="black"/>
                </a:solidFill>
                <a:latin typeface="Gill Sans MT" panose="020B0502020104020203" pitchFamily="34" charset="0"/>
              </a:rPr>
              <a:t>Illegally:</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Extortion;</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Kidnapping;</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Drugs;</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Smuggling; </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Fraud;</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Theft.</a:t>
            </a:r>
          </a:p>
          <a:p>
            <a:endParaRPr lang="en-ZA" sz="800" dirty="0">
              <a:solidFill>
                <a:prstClr val="black"/>
              </a:solidFill>
              <a:latin typeface="Gill Sans MT" panose="020B0502020104020203" pitchFamily="34" charset="0"/>
            </a:endParaRPr>
          </a:p>
          <a:p>
            <a:r>
              <a:rPr lang="en-ZA" sz="1600" b="1" dirty="0">
                <a:solidFill>
                  <a:prstClr val="black"/>
                </a:solidFill>
                <a:latin typeface="Gill Sans MT" panose="020B0502020104020203" pitchFamily="34" charset="0"/>
              </a:rPr>
              <a:t>Legally:</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Donation;</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Private sponsorships;</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Controlled companies</a:t>
            </a:r>
            <a:r>
              <a:rPr lang="en-ZA" sz="1600" dirty="0">
                <a:solidFill>
                  <a:prstClr val="white"/>
                </a:solidFill>
                <a:latin typeface="Gill Sans MT" panose="020B0502020104020203" pitchFamily="34" charset="0"/>
              </a:rPr>
              <a:t>.</a:t>
            </a:r>
          </a:p>
        </p:txBody>
      </p:sp>
      <p:sp>
        <p:nvSpPr>
          <p:cNvPr id="10" name="TextBox 9"/>
          <p:cNvSpPr txBox="1"/>
          <p:nvPr/>
        </p:nvSpPr>
        <p:spPr>
          <a:xfrm>
            <a:off x="949960" y="1178919"/>
            <a:ext cx="1457960" cy="584775"/>
          </a:xfrm>
          <a:prstGeom prst="rect">
            <a:avLst/>
          </a:prstGeom>
          <a:noFill/>
        </p:spPr>
        <p:txBody>
          <a:bodyPr wrap="square" rtlCol="0">
            <a:spAutoFit/>
          </a:bodyPr>
          <a:lstStyle/>
          <a:p>
            <a:r>
              <a:rPr lang="en-ZA" sz="1600" b="1" dirty="0">
                <a:solidFill>
                  <a:prstClr val="white"/>
                </a:solidFill>
              </a:rPr>
              <a:t>STEP: 1</a:t>
            </a:r>
          </a:p>
          <a:p>
            <a:r>
              <a:rPr lang="en-ZA" sz="1600" b="1" dirty="0">
                <a:solidFill>
                  <a:prstClr val="black"/>
                </a:solidFill>
              </a:rPr>
              <a:t>RAISE FUNDS</a:t>
            </a:r>
          </a:p>
        </p:txBody>
      </p:sp>
      <p:pic>
        <p:nvPicPr>
          <p:cNvPr id="12" name="Picture 11" descr="South africa rand vector illustration african money set bundle banknotes money bag 200 db"/>
          <p:cNvPicPr/>
          <p:nvPr/>
        </p:nvPicPr>
        <p:blipFill>
          <a:blip r:embed="rId8" cstate="print">
            <a:extLst>
              <a:ext uri="{BEBA8EAE-BF5A-486C-A8C5-ECC9F3942E4B}">
                <a14:imgProps xmlns:a14="http://schemas.microsoft.com/office/drawing/2010/main">
                  <a14:imgLayer r:embed="rId9">
                    <a14:imgEffect>
                      <a14:backgroundRemoval t="5431" b="89936" l="11821" r="89936"/>
                    </a14:imgEffect>
                  </a14:imgLayer>
                </a14:imgProps>
              </a:ext>
              <a:ext uri="{28A0092B-C50C-407E-A947-70E740481C1C}">
                <a14:useLocalDpi xmlns:a14="http://schemas.microsoft.com/office/drawing/2010/main" val="0"/>
              </a:ext>
            </a:extLst>
          </a:blip>
          <a:srcRect/>
          <a:stretch>
            <a:fillRect/>
          </a:stretch>
        </p:blipFill>
        <p:spPr bwMode="auto">
          <a:xfrm>
            <a:off x="949960" y="1717841"/>
            <a:ext cx="1762760" cy="872959"/>
          </a:xfrm>
          <a:prstGeom prst="rect">
            <a:avLst/>
          </a:prstGeom>
          <a:noFill/>
          <a:ln>
            <a:noFill/>
          </a:ln>
        </p:spPr>
      </p:pic>
      <p:sp>
        <p:nvSpPr>
          <p:cNvPr id="9" name="TextBox 8"/>
          <p:cNvSpPr txBox="1"/>
          <p:nvPr/>
        </p:nvSpPr>
        <p:spPr>
          <a:xfrm>
            <a:off x="3647440" y="1178919"/>
            <a:ext cx="1930400" cy="659466"/>
          </a:xfrm>
          <a:prstGeom prst="rect">
            <a:avLst/>
          </a:prstGeom>
          <a:noFill/>
        </p:spPr>
        <p:txBody>
          <a:bodyPr wrap="square" rtlCol="0">
            <a:spAutoFit/>
          </a:bodyPr>
          <a:lstStyle/>
          <a:p>
            <a:endParaRPr lang="en-ZA" dirty="0">
              <a:solidFill>
                <a:prstClr val="white"/>
              </a:solidFill>
            </a:endParaRPr>
          </a:p>
        </p:txBody>
      </p:sp>
      <p:sp>
        <p:nvSpPr>
          <p:cNvPr id="14" name="TextBox 13"/>
          <p:cNvSpPr txBox="1"/>
          <p:nvPr/>
        </p:nvSpPr>
        <p:spPr>
          <a:xfrm>
            <a:off x="3647440" y="1178919"/>
            <a:ext cx="1513840" cy="584775"/>
          </a:xfrm>
          <a:prstGeom prst="rect">
            <a:avLst/>
          </a:prstGeom>
          <a:noFill/>
        </p:spPr>
        <p:txBody>
          <a:bodyPr wrap="square" rtlCol="0">
            <a:spAutoFit/>
          </a:bodyPr>
          <a:lstStyle/>
          <a:p>
            <a:r>
              <a:rPr lang="en-ZA" sz="1600" b="1" dirty="0">
                <a:solidFill>
                  <a:prstClr val="white"/>
                </a:solidFill>
              </a:rPr>
              <a:t>STEP: 2</a:t>
            </a:r>
          </a:p>
          <a:p>
            <a:r>
              <a:rPr lang="en-ZA" sz="1600" b="1" dirty="0">
                <a:solidFill>
                  <a:prstClr val="black"/>
                </a:solidFill>
              </a:rPr>
              <a:t>STRORE</a:t>
            </a:r>
          </a:p>
        </p:txBody>
      </p:sp>
      <p:sp>
        <p:nvSpPr>
          <p:cNvPr id="17" name="TextBox 16"/>
          <p:cNvSpPr txBox="1"/>
          <p:nvPr/>
        </p:nvSpPr>
        <p:spPr>
          <a:xfrm>
            <a:off x="3647440" y="3055313"/>
            <a:ext cx="1930400" cy="830997"/>
          </a:xfrm>
          <a:prstGeom prst="rect">
            <a:avLst/>
          </a:prstGeom>
          <a:noFill/>
        </p:spPr>
        <p:txBody>
          <a:bodyPr wrap="square" rtlCol="0">
            <a:spAutoFit/>
          </a:bodyPr>
          <a:lstStyle/>
          <a:p>
            <a:pPr marL="285750" indent="-285750">
              <a:buFont typeface="Arial" panose="020B0604020202020204" pitchFamily="34" charset="0"/>
              <a:buChar char="•"/>
            </a:pPr>
            <a:r>
              <a:rPr lang="en-ZA" sz="1600" dirty="0">
                <a:solidFill>
                  <a:prstClr val="black"/>
                </a:solidFill>
                <a:latin typeface="Gill Sans MT" panose="020B0502020104020203" pitchFamily="34" charset="0"/>
              </a:rPr>
              <a:t>Bank accounts;</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Prepaid cards;</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Crypto currency</a:t>
            </a:r>
          </a:p>
        </p:txBody>
      </p:sp>
      <p:pic>
        <p:nvPicPr>
          <p:cNvPr id="18" name="Picture 17" descr="https://illustoon.com/photo/dl/11462.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01440" y="1702847"/>
            <a:ext cx="1422399" cy="1166517"/>
          </a:xfrm>
          <a:prstGeom prst="rect">
            <a:avLst/>
          </a:prstGeom>
          <a:noFill/>
          <a:ln>
            <a:noFill/>
          </a:ln>
        </p:spPr>
      </p:pic>
      <p:sp>
        <p:nvSpPr>
          <p:cNvPr id="19" name="TextBox 18"/>
          <p:cNvSpPr txBox="1"/>
          <p:nvPr/>
        </p:nvSpPr>
        <p:spPr>
          <a:xfrm>
            <a:off x="6299200" y="1174501"/>
            <a:ext cx="1767840" cy="584775"/>
          </a:xfrm>
          <a:prstGeom prst="rect">
            <a:avLst/>
          </a:prstGeom>
          <a:noFill/>
        </p:spPr>
        <p:txBody>
          <a:bodyPr wrap="square" rtlCol="0">
            <a:spAutoFit/>
          </a:bodyPr>
          <a:lstStyle/>
          <a:p>
            <a:r>
              <a:rPr lang="en-ZA" sz="1600" b="1" dirty="0">
                <a:solidFill>
                  <a:prstClr val="white"/>
                </a:solidFill>
              </a:rPr>
              <a:t>STEP: 3</a:t>
            </a:r>
          </a:p>
          <a:p>
            <a:r>
              <a:rPr lang="en-ZA" sz="1600" b="1" dirty="0">
                <a:solidFill>
                  <a:prstClr val="black"/>
                </a:solidFill>
              </a:rPr>
              <a:t>MOVE</a:t>
            </a:r>
          </a:p>
        </p:txBody>
      </p:sp>
      <p:pic>
        <p:nvPicPr>
          <p:cNvPr id="21" name="Picture 20" descr="16,700+ Banking System Illustrations, Royalty-Free Vector Graphics &amp; Clip  Art - iStock | Digital banking system"/>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17920" y="1627857"/>
            <a:ext cx="2235200" cy="1473348"/>
          </a:xfrm>
          <a:prstGeom prst="rect">
            <a:avLst/>
          </a:prstGeom>
          <a:noFill/>
          <a:ln>
            <a:noFill/>
          </a:ln>
        </p:spPr>
      </p:pic>
      <p:sp>
        <p:nvSpPr>
          <p:cNvPr id="23" name="TextBox 22"/>
          <p:cNvSpPr txBox="1"/>
          <p:nvPr/>
        </p:nvSpPr>
        <p:spPr>
          <a:xfrm>
            <a:off x="6299200" y="3072786"/>
            <a:ext cx="2153920" cy="1323439"/>
          </a:xfrm>
          <a:prstGeom prst="rect">
            <a:avLst/>
          </a:prstGeom>
          <a:noFill/>
        </p:spPr>
        <p:txBody>
          <a:bodyPr wrap="square" rtlCol="0">
            <a:spAutoFit/>
          </a:bodyPr>
          <a:lstStyle/>
          <a:p>
            <a:pPr marL="285750" indent="-285750">
              <a:buFont typeface="Arial" panose="020B0604020202020204" pitchFamily="34" charset="0"/>
              <a:buChar char="•"/>
            </a:pPr>
            <a:r>
              <a:rPr lang="en-ZA" sz="1600" dirty="0">
                <a:solidFill>
                  <a:prstClr val="black"/>
                </a:solidFill>
                <a:latin typeface="Gill Sans MT" panose="020B0502020104020203" pitchFamily="34" charset="0"/>
              </a:rPr>
              <a:t>To terrorist networks;</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Intra-bank accounts</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Wire transfers</a:t>
            </a:r>
          </a:p>
          <a:p>
            <a:pPr marL="285750" indent="-285750">
              <a:buFont typeface="Arial" panose="020B0604020202020204" pitchFamily="34" charset="0"/>
              <a:buChar char="•"/>
            </a:pPr>
            <a:r>
              <a:rPr lang="en-ZA" sz="1600" dirty="0">
                <a:solidFill>
                  <a:prstClr val="black"/>
                </a:solidFill>
                <a:latin typeface="Gill Sans MT" panose="020B0502020104020203" pitchFamily="34" charset="0"/>
              </a:rPr>
              <a:t>Crypto currency</a:t>
            </a:r>
          </a:p>
        </p:txBody>
      </p:sp>
      <p:sp>
        <p:nvSpPr>
          <p:cNvPr id="25" name="TextBox 24"/>
          <p:cNvSpPr txBox="1"/>
          <p:nvPr/>
        </p:nvSpPr>
        <p:spPr>
          <a:xfrm>
            <a:off x="9022080" y="1174501"/>
            <a:ext cx="1381760" cy="584775"/>
          </a:xfrm>
          <a:prstGeom prst="rect">
            <a:avLst/>
          </a:prstGeom>
          <a:noFill/>
        </p:spPr>
        <p:txBody>
          <a:bodyPr wrap="square" rtlCol="0">
            <a:spAutoFit/>
          </a:bodyPr>
          <a:lstStyle/>
          <a:p>
            <a:r>
              <a:rPr lang="en-ZA" sz="1600" b="1" dirty="0">
                <a:solidFill>
                  <a:prstClr val="white"/>
                </a:solidFill>
              </a:rPr>
              <a:t>STEP: 4</a:t>
            </a:r>
          </a:p>
          <a:p>
            <a:r>
              <a:rPr lang="en-ZA" sz="1600" b="1" dirty="0">
                <a:solidFill>
                  <a:prstClr val="black"/>
                </a:solidFill>
              </a:rPr>
              <a:t>USE</a:t>
            </a:r>
          </a:p>
        </p:txBody>
      </p:sp>
      <p:pic>
        <p:nvPicPr>
          <p:cNvPr id="27" name="Picture 26" descr="Free Icon | Terrorist"/>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15119" y="1685878"/>
            <a:ext cx="1595120" cy="1183486"/>
          </a:xfrm>
          <a:prstGeom prst="rect">
            <a:avLst/>
          </a:prstGeom>
          <a:noFill/>
          <a:ln>
            <a:noFill/>
          </a:ln>
        </p:spPr>
      </p:pic>
      <p:sp>
        <p:nvSpPr>
          <p:cNvPr id="28" name="TextBox 27"/>
          <p:cNvSpPr txBox="1"/>
          <p:nvPr/>
        </p:nvSpPr>
        <p:spPr>
          <a:xfrm>
            <a:off x="9011920" y="3055313"/>
            <a:ext cx="2153920" cy="1323439"/>
          </a:xfrm>
          <a:prstGeom prst="rect">
            <a:avLst/>
          </a:prstGeom>
          <a:noFill/>
        </p:spPr>
        <p:txBody>
          <a:bodyPr wrap="square" rtlCol="0">
            <a:spAutoFit/>
          </a:bodyPr>
          <a:lstStyle/>
          <a:p>
            <a:pPr marL="285750" indent="-285750">
              <a:buFont typeface="Arial" panose="020B0604020202020204" pitchFamily="34" charset="0"/>
              <a:buChar char="•"/>
            </a:pPr>
            <a:r>
              <a:rPr lang="en-ZA" sz="1600" kern="900" dirty="0">
                <a:solidFill>
                  <a:prstClr val="black"/>
                </a:solidFill>
                <a:latin typeface="Gill Sans MT" panose="020B0502020104020203" pitchFamily="34" charset="0"/>
              </a:rPr>
              <a:t>Purchase weapons;</a:t>
            </a:r>
          </a:p>
          <a:p>
            <a:pPr marL="285750" indent="-285750">
              <a:buFont typeface="Arial" panose="020B0604020202020204" pitchFamily="34" charset="0"/>
              <a:buChar char="•"/>
            </a:pPr>
            <a:r>
              <a:rPr lang="en-ZA" sz="1600" kern="900" dirty="0">
                <a:solidFill>
                  <a:prstClr val="black"/>
                </a:solidFill>
                <a:latin typeface="Gill Sans MT" panose="020B0502020104020203" pitchFamily="34" charset="0"/>
              </a:rPr>
              <a:t>Recruiting &amp; training terrorist,</a:t>
            </a:r>
          </a:p>
          <a:p>
            <a:pPr marL="285750" indent="-285750">
              <a:buFont typeface="Arial" panose="020B0604020202020204" pitchFamily="34" charset="0"/>
              <a:buChar char="•"/>
            </a:pPr>
            <a:r>
              <a:rPr lang="en-ZA" sz="1600" kern="900" dirty="0">
                <a:solidFill>
                  <a:prstClr val="black"/>
                </a:solidFill>
                <a:latin typeface="Gill Sans MT" panose="020B0502020104020203" pitchFamily="34" charset="0"/>
              </a:rPr>
              <a:t>Propaganda campaigns</a:t>
            </a:r>
          </a:p>
        </p:txBody>
      </p:sp>
    </p:spTree>
    <p:extLst>
      <p:ext uri="{BB962C8B-B14F-4D97-AF65-F5344CB8AC3E}">
        <p14:creationId xmlns:p14="http://schemas.microsoft.com/office/powerpoint/2010/main" val="4009689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00380" y="1864318"/>
            <a:ext cx="10972800" cy="2484161"/>
          </a:xfrm>
        </p:spPr>
        <p:txBody>
          <a:bodyPr>
            <a:normAutofit fontScale="90000"/>
          </a:bodyPr>
          <a:lstStyle/>
          <a:p>
            <a:r>
              <a:rPr lang="en-ZA" sz="6700" b="1" dirty="0">
                <a:solidFill>
                  <a:schemeClr val="bg1"/>
                </a:solidFill>
              </a:rPr>
              <a:t>How NPO’s can be abused by </a:t>
            </a:r>
            <a:br>
              <a:rPr lang="en-ZA" sz="6700" b="1" dirty="0">
                <a:solidFill>
                  <a:schemeClr val="bg1"/>
                </a:solidFill>
              </a:rPr>
            </a:br>
            <a:r>
              <a:rPr lang="en-ZA" sz="6700" b="1" dirty="0">
                <a:solidFill>
                  <a:schemeClr val="bg1"/>
                </a:solidFill>
              </a:rPr>
              <a:t>terrorist organizations</a:t>
            </a:r>
            <a:br>
              <a:rPr lang="en-ZA" sz="2800" b="1" dirty="0">
                <a:solidFill>
                  <a:schemeClr val="bg1"/>
                </a:solidFill>
              </a:rPr>
            </a:br>
            <a:endParaRPr lang="en-ZA" sz="2800" b="1" dirty="0">
              <a:solidFill>
                <a:schemeClr val="bg1"/>
              </a:solidFill>
            </a:endParaRPr>
          </a:p>
        </p:txBody>
      </p:sp>
      <p:pic>
        <p:nvPicPr>
          <p:cNvPr id="16" name="Picture 15"/>
          <p:cNvPicPr>
            <a:picLocks noChangeAspect="1"/>
          </p:cNvPicPr>
          <p:nvPr/>
        </p:nvPicPr>
        <p:blipFill>
          <a:blip r:embed="rId3"/>
          <a:stretch>
            <a:fillRect/>
          </a:stretch>
        </p:blipFill>
        <p:spPr>
          <a:xfrm>
            <a:off x="0" y="6025317"/>
            <a:ext cx="12192000" cy="723900"/>
          </a:xfrm>
          <a:prstGeom prst="rect">
            <a:avLst/>
          </a:prstGeom>
        </p:spPr>
      </p:pic>
    </p:spTree>
    <p:extLst>
      <p:ext uri="{BB962C8B-B14F-4D97-AF65-F5344CB8AC3E}">
        <p14:creationId xmlns:p14="http://schemas.microsoft.com/office/powerpoint/2010/main" val="56621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62125" y="337705"/>
            <a:ext cx="8915400" cy="928688"/>
          </a:xfrm>
        </p:spPr>
        <p:txBody>
          <a:bodyPr>
            <a:noAutofit/>
          </a:bodyPr>
          <a:lstStyle/>
          <a:p>
            <a:pPr algn="ctr"/>
            <a:r>
              <a:rPr lang="en-ZA" b="1" dirty="0">
                <a:solidFill>
                  <a:schemeClr val="accent1">
                    <a:lumMod val="75000"/>
                  </a:schemeClr>
                </a:solidFill>
                <a:latin typeface="Gill Sans MT" panose="020B0502020104020203" pitchFamily="34" charset="0"/>
              </a:rPr>
              <a:t>Modalities of NPO abuse by </a:t>
            </a:r>
            <a:br>
              <a:rPr lang="en-ZA" b="1" dirty="0">
                <a:solidFill>
                  <a:schemeClr val="accent1">
                    <a:lumMod val="75000"/>
                  </a:schemeClr>
                </a:solidFill>
                <a:latin typeface="Gill Sans MT" panose="020B0502020104020203" pitchFamily="34" charset="0"/>
              </a:rPr>
            </a:br>
            <a:r>
              <a:rPr lang="en-ZA" b="1" dirty="0">
                <a:solidFill>
                  <a:schemeClr val="accent1">
                    <a:lumMod val="75000"/>
                  </a:schemeClr>
                </a:solidFill>
                <a:latin typeface="Gill Sans MT" panose="020B0502020104020203" pitchFamily="34" charset="0"/>
              </a:rPr>
              <a:t>terrorist organizations</a:t>
            </a:r>
          </a:p>
        </p:txBody>
      </p:sp>
      <p:sp>
        <p:nvSpPr>
          <p:cNvPr id="13" name="Flowchart: Alternate Process 12"/>
          <p:cNvSpPr/>
          <p:nvPr/>
        </p:nvSpPr>
        <p:spPr>
          <a:xfrm>
            <a:off x="1361155" y="1406363"/>
            <a:ext cx="9103010" cy="4597682"/>
          </a:xfrm>
          <a:prstGeom prst="flowChartAlternateProcess">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457200" indent="-457200" defTabSz="742950">
              <a:buFont typeface="Wingdings" panose="05000000000000000000" pitchFamily="2" charset="2"/>
              <a:buChar char="Ø"/>
            </a:pPr>
            <a:endParaRPr lang="en-ZA" sz="3200" dirty="0">
              <a:latin typeface="Gill Sans MT" panose="020B0502020104020203" pitchFamily="34" charset="0"/>
            </a:endParaRPr>
          </a:p>
          <a:p>
            <a:pPr marL="457200" indent="-457200" defTabSz="742950">
              <a:buFont typeface="Wingdings" panose="05000000000000000000" pitchFamily="2" charset="2"/>
              <a:buChar char="Ø"/>
            </a:pPr>
            <a:endParaRPr lang="en-ZA" sz="3200" dirty="0">
              <a:latin typeface="Gill Sans MT" panose="020B0502020104020203" pitchFamily="34" charset="0"/>
            </a:endParaRPr>
          </a:p>
          <a:p>
            <a:pPr marL="457200" indent="-457200" defTabSz="742950">
              <a:buFont typeface="Wingdings" panose="05000000000000000000" pitchFamily="2" charset="2"/>
              <a:buChar char="Ø"/>
            </a:pPr>
            <a:endParaRPr lang="en-ZA" sz="3200" dirty="0">
              <a:latin typeface="Gill Sans MT" panose="020B0502020104020203" pitchFamily="34" charset="0"/>
            </a:endParaRPr>
          </a:p>
          <a:p>
            <a:pPr marL="457200" indent="-457200" defTabSz="742950">
              <a:buFont typeface="Wingdings" panose="05000000000000000000" pitchFamily="2" charset="2"/>
              <a:buChar char="Ø"/>
            </a:pPr>
            <a:endParaRPr lang="en-ZA" sz="3200" dirty="0">
              <a:latin typeface="Gill Sans MT" panose="020B0502020104020203" pitchFamily="34" charset="0"/>
            </a:endParaRPr>
          </a:p>
          <a:p>
            <a:pPr marL="971550" lvl="1" indent="-514350" defTabSz="742950">
              <a:buFont typeface="+mj-lt"/>
              <a:buAutoNum type="arabicPeriod"/>
            </a:pPr>
            <a:r>
              <a:rPr lang="en-ZA" sz="2800" dirty="0">
                <a:latin typeface="Gill Sans MT" panose="020B0502020104020203" pitchFamily="34" charset="0"/>
              </a:rPr>
              <a:t>Diversion of the organisation’s funds </a:t>
            </a:r>
          </a:p>
          <a:p>
            <a:pPr marL="971550" lvl="1" indent="-514350" defTabSz="742950">
              <a:buFont typeface="+mj-lt"/>
              <a:buAutoNum type="arabicPeriod"/>
            </a:pPr>
            <a:r>
              <a:rPr lang="en-ZA" sz="2800" dirty="0">
                <a:latin typeface="Gill Sans MT" panose="020B0502020104020203" pitchFamily="34" charset="0"/>
              </a:rPr>
              <a:t>Affiliation with a terrorist entity </a:t>
            </a:r>
          </a:p>
          <a:p>
            <a:pPr marL="971550" lvl="1" indent="-514350" defTabSz="742950">
              <a:buFont typeface="+mj-lt"/>
              <a:buAutoNum type="arabicPeriod"/>
            </a:pPr>
            <a:r>
              <a:rPr lang="en-ZA" sz="2800" dirty="0">
                <a:latin typeface="Gill Sans MT" panose="020B0502020104020203" pitchFamily="34" charset="0"/>
              </a:rPr>
              <a:t>Abuse of the organisation’s programming</a:t>
            </a:r>
          </a:p>
          <a:p>
            <a:pPr marL="971550" lvl="1" indent="-514350" defTabSz="742950">
              <a:buFont typeface="+mj-lt"/>
              <a:buAutoNum type="arabicPeriod"/>
            </a:pPr>
            <a:r>
              <a:rPr lang="en-ZA" sz="2800" dirty="0">
                <a:latin typeface="Gill Sans MT" panose="020B0502020104020203" pitchFamily="34" charset="0"/>
              </a:rPr>
              <a:t>Support for terrorist recruitment </a:t>
            </a:r>
          </a:p>
          <a:p>
            <a:pPr marL="971550" lvl="1" indent="-514350" defTabSz="742950">
              <a:buFont typeface="+mj-lt"/>
              <a:buAutoNum type="arabicPeriod"/>
            </a:pPr>
            <a:r>
              <a:rPr lang="en-ZA" sz="2800" dirty="0">
                <a:latin typeface="Gill Sans MT" panose="020B0502020104020203" pitchFamily="34" charset="0"/>
              </a:rPr>
              <a:t>False representation</a:t>
            </a:r>
            <a:endParaRPr lang="en-ZA" sz="2800" dirty="0">
              <a:solidFill>
                <a:prstClr val="black"/>
              </a:solidFill>
              <a:latin typeface="Gill Sans MT" panose="020B0502020104020203" pitchFamily="34" charset="0"/>
            </a:endParaRP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sp>
        <p:nvSpPr>
          <p:cNvPr id="2" name="TextBox 1"/>
          <p:cNvSpPr txBox="1"/>
          <p:nvPr/>
        </p:nvSpPr>
        <p:spPr>
          <a:xfrm>
            <a:off x="1538605" y="1696720"/>
            <a:ext cx="8844915" cy="1815882"/>
          </a:xfrm>
          <a:prstGeom prst="rect">
            <a:avLst/>
          </a:prstGeom>
          <a:noFill/>
        </p:spPr>
        <p:txBody>
          <a:bodyPr wrap="square" rtlCol="0">
            <a:spAutoFit/>
          </a:bodyPr>
          <a:lstStyle/>
          <a:p>
            <a:r>
              <a:rPr lang="en-ZA" sz="2800" dirty="0">
                <a:solidFill>
                  <a:schemeClr val="bg1"/>
                </a:solidFill>
                <a:latin typeface="Gill Sans MT" panose="020B0502020104020203" pitchFamily="34" charset="0"/>
              </a:rPr>
              <a:t>The goal of terrorists is to infiltrate a legitimate NPO, take over a certain level of control and gain influence in order to abuse its reputation and assets for their own benefit.  They do this by using the following modalities identified by FATF:</a:t>
            </a:r>
          </a:p>
        </p:txBody>
      </p:sp>
    </p:spTree>
    <p:extLst>
      <p:ext uri="{BB962C8B-B14F-4D97-AF65-F5344CB8AC3E}">
        <p14:creationId xmlns:p14="http://schemas.microsoft.com/office/powerpoint/2010/main" val="3412041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529397" y="416693"/>
            <a:ext cx="9133205" cy="928688"/>
          </a:xfrm>
        </p:spPr>
        <p:txBody>
          <a:bodyPr>
            <a:noAutofit/>
          </a:bodyPr>
          <a:lstStyle/>
          <a:p>
            <a:pPr algn="ctr"/>
            <a:r>
              <a:rPr lang="en-ZA" b="1" dirty="0">
                <a:solidFill>
                  <a:schemeClr val="accent1">
                    <a:lumMod val="75000"/>
                  </a:schemeClr>
                </a:solidFill>
                <a:latin typeface="Gill Sans MT" panose="020B0502020104020203" pitchFamily="34" charset="0"/>
              </a:rPr>
              <a:t>1.  Diversion of the organisation’s funds </a:t>
            </a:r>
            <a:br>
              <a:rPr lang="en-ZA" b="1" dirty="0">
                <a:solidFill>
                  <a:schemeClr val="accent1">
                    <a:lumMod val="75000"/>
                  </a:schemeClr>
                </a:solidFill>
                <a:latin typeface="Gill Sans MT" panose="020B0502020104020203" pitchFamily="34" charset="0"/>
              </a:rPr>
            </a:br>
            <a:br>
              <a:rPr lang="en-ZA" b="1" dirty="0">
                <a:solidFill>
                  <a:schemeClr val="accent1">
                    <a:lumMod val="75000"/>
                  </a:schemeClr>
                </a:solidFill>
                <a:latin typeface="Gill Sans MT" panose="020B0502020104020203" pitchFamily="34" charset="0"/>
              </a:rPr>
            </a:br>
            <a:endParaRPr lang="en-ZA" b="1" dirty="0">
              <a:solidFill>
                <a:schemeClr val="accent1">
                  <a:lumMod val="75000"/>
                </a:schemeClr>
              </a:solidFill>
              <a:latin typeface="Gill Sans MT" panose="020B0502020104020203" pitchFamily="34" charset="0"/>
            </a:endParaRP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sp>
        <p:nvSpPr>
          <p:cNvPr id="2" name="TextBox 1"/>
          <p:cNvSpPr txBox="1"/>
          <p:nvPr/>
        </p:nvSpPr>
        <p:spPr>
          <a:xfrm>
            <a:off x="3525520" y="881037"/>
            <a:ext cx="8382000" cy="5262979"/>
          </a:xfrm>
          <a:prstGeom prst="rect">
            <a:avLst/>
          </a:prstGeom>
          <a:noFill/>
        </p:spPr>
        <p:txBody>
          <a:bodyPr wrap="square" rtlCol="0">
            <a:spAutoFit/>
          </a:bodyPr>
          <a:lstStyle/>
          <a:p>
            <a:r>
              <a:rPr lang="en-ZA" sz="2800" b="1" dirty="0"/>
              <a:t>One of the ways in which terrorist organizations can abuse an NPO is the diversion of funds raised by the association for implementation of their programs.</a:t>
            </a:r>
          </a:p>
          <a:p>
            <a:endParaRPr lang="en-ZA" sz="2800" b="1" dirty="0"/>
          </a:p>
          <a:p>
            <a:r>
              <a:rPr lang="en-ZA" sz="2800" b="1" dirty="0"/>
              <a:t>Diversion of funds may take place at different stages: </a:t>
            </a:r>
          </a:p>
          <a:p>
            <a:pPr marL="914400" lvl="1" indent="-457200">
              <a:buFont typeface="Arial" panose="020B0604020202020204" pitchFamily="34" charset="0"/>
              <a:buChar char="•"/>
            </a:pPr>
            <a:r>
              <a:rPr lang="en-ZA" sz="2800" b="1" dirty="0"/>
              <a:t>When donations are collected, </a:t>
            </a:r>
          </a:p>
          <a:p>
            <a:pPr marL="914400" lvl="1" indent="-457200">
              <a:buFont typeface="Arial" panose="020B0604020202020204" pitchFamily="34" charset="0"/>
              <a:buChar char="•"/>
            </a:pPr>
            <a:r>
              <a:rPr lang="en-ZA" sz="2800" b="1" dirty="0"/>
              <a:t>When funds are retained in the organisation’s itself, or </a:t>
            </a:r>
          </a:p>
          <a:p>
            <a:pPr marL="914400" lvl="1" indent="-457200">
              <a:buFont typeface="Arial" panose="020B0604020202020204" pitchFamily="34" charset="0"/>
              <a:buChar char="•"/>
            </a:pPr>
            <a:r>
              <a:rPr lang="en-ZA" sz="2800" b="1" dirty="0"/>
              <a:t>When they are being transferred to a legitimate beneficiary.</a:t>
            </a:r>
          </a:p>
        </p:txBody>
      </p:sp>
      <p:pic>
        <p:nvPicPr>
          <p:cNvPr id="7" name="Picture 6" descr="20+ Money Under Table Illustrations, Royalty-Free Vector Graphics &amp; Clip Art  - iStock | Corruption, Bribery"/>
          <p:cNvPicPr/>
          <p:nvPr/>
        </p:nvPicPr>
        <p:blipFill>
          <a:blip r:embed="rId3">
            <a:extLst>
              <a:ext uri="{BEBA8EAE-BF5A-486C-A8C5-ECC9F3942E4B}">
                <a14:imgProps xmlns:a14="http://schemas.microsoft.com/office/drawing/2010/main">
                  <a14:imgLayer r:embed="rId4">
                    <a14:imgEffect>
                      <a14:backgroundRemoval t="0" b="99065" l="0" r="100000"/>
                    </a14:imgEffect>
                  </a14:imgLayer>
                </a14:imgProps>
              </a:ext>
              <a:ext uri="{28A0092B-C50C-407E-A947-70E740481C1C}">
                <a14:useLocalDpi xmlns:a14="http://schemas.microsoft.com/office/drawing/2010/main" val="0"/>
              </a:ext>
            </a:extLst>
          </a:blip>
          <a:srcRect/>
          <a:stretch>
            <a:fillRect/>
          </a:stretch>
        </p:blipFill>
        <p:spPr bwMode="auto">
          <a:xfrm>
            <a:off x="428307" y="2100897"/>
            <a:ext cx="2943225" cy="3151823"/>
          </a:xfrm>
          <a:prstGeom prst="rect">
            <a:avLst/>
          </a:prstGeom>
          <a:noFill/>
          <a:ln>
            <a:noFill/>
          </a:ln>
        </p:spPr>
      </p:pic>
    </p:spTree>
    <p:extLst>
      <p:ext uri="{BB962C8B-B14F-4D97-AF65-F5344CB8AC3E}">
        <p14:creationId xmlns:p14="http://schemas.microsoft.com/office/powerpoint/2010/main" val="3047904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802765" y="-104336"/>
            <a:ext cx="8915400" cy="928688"/>
          </a:xfrm>
        </p:spPr>
        <p:txBody>
          <a:bodyPr>
            <a:noAutofit/>
          </a:bodyPr>
          <a:lstStyle/>
          <a:p>
            <a:pPr algn="ctr"/>
            <a:r>
              <a:rPr lang="en-ZA" b="1" dirty="0">
                <a:solidFill>
                  <a:schemeClr val="accent1">
                    <a:lumMod val="75000"/>
                  </a:schemeClr>
                </a:solidFill>
                <a:latin typeface="Gill Sans MT" panose="020B0502020104020203" pitchFamily="34" charset="0"/>
              </a:rPr>
              <a:t>2.  Affiliation with a terrorist entity</a:t>
            </a: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sp>
        <p:nvSpPr>
          <p:cNvPr id="2" name="TextBox 1"/>
          <p:cNvSpPr txBox="1"/>
          <p:nvPr/>
        </p:nvSpPr>
        <p:spPr>
          <a:xfrm>
            <a:off x="4662804" y="995680"/>
            <a:ext cx="7407275" cy="4524315"/>
          </a:xfrm>
          <a:prstGeom prst="rect">
            <a:avLst/>
          </a:prstGeom>
          <a:noFill/>
        </p:spPr>
        <p:txBody>
          <a:bodyPr wrap="square" rtlCol="0">
            <a:spAutoFit/>
          </a:bodyPr>
          <a:lstStyle/>
          <a:p>
            <a:r>
              <a:rPr lang="en-ZA" sz="2400" b="1" dirty="0"/>
              <a:t>An NPO or an individual working for it, can maintain links with a terrorist organization or terrorism supporter. </a:t>
            </a:r>
          </a:p>
          <a:p>
            <a:endParaRPr lang="en-ZA" sz="2400" b="1" dirty="0"/>
          </a:p>
          <a:p>
            <a:r>
              <a:rPr lang="en-ZA" sz="2400" b="1" dirty="0"/>
              <a:t>The NPO’s resources could be used for propaganda purposes and promotion of extremist and terrorist ideologies or recruitment.</a:t>
            </a:r>
          </a:p>
          <a:p>
            <a:endParaRPr lang="en-ZA" sz="2400" b="1" dirty="0"/>
          </a:p>
          <a:p>
            <a:r>
              <a:rPr lang="en-ZA" sz="2400" b="1" dirty="0"/>
              <a:t>A “sham” NPO (or its branch) may be set up to implement terrorist objectives under the guise of humanitarian or educational activities to spread propaganda.</a:t>
            </a:r>
          </a:p>
        </p:txBody>
      </p:sp>
      <p:pic>
        <p:nvPicPr>
          <p:cNvPr id="4" name="Picture 3"/>
          <p:cNvPicPr>
            <a:picLocks noChangeAspect="1"/>
          </p:cNvPicPr>
          <p:nvPr/>
        </p:nvPicPr>
        <p:blipFill>
          <a:blip r:embed="rId3"/>
          <a:stretch>
            <a:fillRect/>
          </a:stretch>
        </p:blipFill>
        <p:spPr>
          <a:xfrm>
            <a:off x="502920" y="995680"/>
            <a:ext cx="3937000" cy="4805680"/>
          </a:xfrm>
          <a:prstGeom prst="rect">
            <a:avLst/>
          </a:prstGeom>
        </p:spPr>
      </p:pic>
    </p:spTree>
    <p:extLst>
      <p:ext uri="{BB962C8B-B14F-4D97-AF65-F5344CB8AC3E}">
        <p14:creationId xmlns:p14="http://schemas.microsoft.com/office/powerpoint/2010/main" val="86370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62125" y="167446"/>
            <a:ext cx="8915400" cy="928688"/>
          </a:xfrm>
        </p:spPr>
        <p:txBody>
          <a:bodyPr>
            <a:noAutofit/>
          </a:bodyPr>
          <a:lstStyle/>
          <a:p>
            <a:pPr algn="ctr"/>
            <a:r>
              <a:rPr lang="en-ZA" b="1" dirty="0">
                <a:solidFill>
                  <a:schemeClr val="accent1">
                    <a:lumMod val="75000"/>
                  </a:schemeClr>
                </a:solidFill>
                <a:latin typeface="Gill Sans MT" panose="020B0502020104020203" pitchFamily="34" charset="0"/>
              </a:rPr>
              <a:t>3.  Abuse of NPO’s programming</a:t>
            </a: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sp>
        <p:nvSpPr>
          <p:cNvPr id="3" name="TextBox 2"/>
          <p:cNvSpPr txBox="1"/>
          <p:nvPr/>
        </p:nvSpPr>
        <p:spPr>
          <a:xfrm>
            <a:off x="5476240" y="1199453"/>
            <a:ext cx="6583680" cy="4524315"/>
          </a:xfrm>
          <a:prstGeom prst="rect">
            <a:avLst/>
          </a:prstGeom>
          <a:noFill/>
        </p:spPr>
        <p:txBody>
          <a:bodyPr wrap="square" rtlCol="0">
            <a:spAutoFit/>
          </a:bodyPr>
          <a:lstStyle/>
          <a:p>
            <a:r>
              <a:rPr lang="en-ZA" sz="2400" b="1" dirty="0"/>
              <a:t>The NPO can establish an educational centre and employ (or take in as volunteers) teachers to provide education and promote religious and cultural values.   Only to find that teacher uses his/her position to indoctrinate young people and recruit them to a terrorist organization.</a:t>
            </a:r>
          </a:p>
          <a:p>
            <a:endParaRPr lang="en-ZA" sz="2400" b="1" dirty="0"/>
          </a:p>
          <a:p>
            <a:r>
              <a:rPr lang="en-ZA" sz="2400" b="1" dirty="0"/>
              <a:t>A volunteer who hands out the organisation’s advertising material, but at the same time distributes terrorist promotional materials.</a:t>
            </a:r>
          </a:p>
        </p:txBody>
      </p:sp>
      <p:pic>
        <p:nvPicPr>
          <p:cNvPr id="7" name="Picture 6" descr="Teacher Clipart Vector Art, Icons, and Graphics for Free Download"/>
          <p:cNvPicPr/>
          <p:nvPr/>
        </p:nvPicPr>
        <p:blipFill>
          <a:blip r:embed="rId3">
            <a:extLst>
              <a:ext uri="{BEBA8EAE-BF5A-486C-A8C5-ECC9F3942E4B}">
                <a14:imgProps xmlns:a14="http://schemas.microsoft.com/office/drawing/2010/main">
                  <a14:imgLayer r:embed="rId4">
                    <a14:imgEffect>
                      <a14:backgroundRemoval t="0" b="98500" l="0" r="100000"/>
                    </a14:imgEffect>
                  </a14:imgLayer>
                </a14:imgProps>
              </a:ext>
              <a:ext uri="{28A0092B-C50C-407E-A947-70E740481C1C}">
                <a14:useLocalDpi xmlns:a14="http://schemas.microsoft.com/office/drawing/2010/main" val="0"/>
              </a:ext>
            </a:extLst>
          </a:blip>
          <a:srcRect/>
          <a:stretch>
            <a:fillRect/>
          </a:stretch>
        </p:blipFill>
        <p:spPr bwMode="auto">
          <a:xfrm>
            <a:off x="548640" y="1270000"/>
            <a:ext cx="4846320" cy="4033520"/>
          </a:xfrm>
          <a:prstGeom prst="rect">
            <a:avLst/>
          </a:prstGeom>
          <a:noFill/>
          <a:ln>
            <a:noFill/>
          </a:ln>
        </p:spPr>
      </p:pic>
    </p:spTree>
    <p:extLst>
      <p:ext uri="{BB962C8B-B14F-4D97-AF65-F5344CB8AC3E}">
        <p14:creationId xmlns:p14="http://schemas.microsoft.com/office/powerpoint/2010/main" val="337470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41805" y="185305"/>
            <a:ext cx="8915400" cy="928688"/>
          </a:xfrm>
        </p:spPr>
        <p:txBody>
          <a:bodyPr>
            <a:noAutofit/>
          </a:bodyPr>
          <a:lstStyle/>
          <a:p>
            <a:pPr algn="ctr"/>
            <a:r>
              <a:rPr lang="en-ZA" b="1" dirty="0">
                <a:solidFill>
                  <a:schemeClr val="accent1">
                    <a:lumMod val="75000"/>
                  </a:schemeClr>
                </a:solidFill>
                <a:latin typeface="Gill Sans MT" panose="020B0502020104020203" pitchFamily="34" charset="0"/>
              </a:rPr>
              <a:t>4.  Support for terrorist recruitment</a:t>
            </a:r>
            <a:br>
              <a:rPr lang="en-ZA" b="1" dirty="0">
                <a:solidFill>
                  <a:schemeClr val="accent1">
                    <a:lumMod val="75000"/>
                  </a:schemeClr>
                </a:solidFill>
                <a:latin typeface="Gill Sans MT" panose="020B0502020104020203" pitchFamily="34" charset="0"/>
              </a:rPr>
            </a:br>
            <a:endParaRPr lang="en-ZA" b="1" dirty="0">
              <a:solidFill>
                <a:schemeClr val="accent1">
                  <a:lumMod val="75000"/>
                </a:schemeClr>
              </a:solidFill>
              <a:latin typeface="Gill Sans MT" panose="020B0502020104020203" pitchFamily="34" charset="0"/>
            </a:endParaRP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pic>
        <p:nvPicPr>
          <p:cNvPr id="8" name="Picture 7"/>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62560" y="1004512"/>
            <a:ext cx="4368800" cy="4945136"/>
          </a:xfrm>
          <a:prstGeom prst="rect">
            <a:avLst/>
          </a:prstGeom>
          <a:noFill/>
          <a:ln>
            <a:noFill/>
          </a:ln>
        </p:spPr>
      </p:pic>
      <p:sp>
        <p:nvSpPr>
          <p:cNvPr id="3" name="TextBox 2"/>
          <p:cNvSpPr txBox="1"/>
          <p:nvPr/>
        </p:nvSpPr>
        <p:spPr>
          <a:xfrm>
            <a:off x="4724400" y="1004512"/>
            <a:ext cx="6929120" cy="4401205"/>
          </a:xfrm>
          <a:prstGeom prst="rect">
            <a:avLst/>
          </a:prstGeom>
          <a:noFill/>
        </p:spPr>
        <p:txBody>
          <a:bodyPr wrap="square" rtlCol="0">
            <a:spAutoFit/>
          </a:bodyPr>
          <a:lstStyle/>
          <a:p>
            <a:r>
              <a:rPr lang="en-ZA" sz="2800" b="1" dirty="0"/>
              <a:t>A sham NPO may be established as an educational institution with the intent of exploiting kids for recruitment purposes.</a:t>
            </a:r>
          </a:p>
          <a:p>
            <a:endParaRPr lang="en-ZA" sz="2800" b="1" dirty="0"/>
          </a:p>
          <a:p>
            <a:r>
              <a:rPr lang="en-ZA" sz="2800" b="1" dirty="0"/>
              <a:t>Family members of an individual who is being coerced to join a terrorist organization or to commit a terrorist act, can also be considered a form of recruitment.</a:t>
            </a:r>
          </a:p>
        </p:txBody>
      </p:sp>
    </p:spTree>
    <p:extLst>
      <p:ext uri="{BB962C8B-B14F-4D97-AF65-F5344CB8AC3E}">
        <p14:creationId xmlns:p14="http://schemas.microsoft.com/office/powerpoint/2010/main" val="1232406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62125" y="167446"/>
            <a:ext cx="8915400" cy="928688"/>
          </a:xfrm>
        </p:spPr>
        <p:txBody>
          <a:bodyPr>
            <a:noAutofit/>
          </a:bodyPr>
          <a:lstStyle/>
          <a:p>
            <a:pPr algn="ctr"/>
            <a:r>
              <a:rPr lang="en-ZA" b="1" dirty="0">
                <a:solidFill>
                  <a:schemeClr val="accent1">
                    <a:lumMod val="75000"/>
                  </a:schemeClr>
                </a:solidFill>
                <a:latin typeface="Gill Sans MT" panose="020B0502020104020203" pitchFamily="34" charset="0"/>
              </a:rPr>
              <a:t>5.  False representation</a:t>
            </a: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pic>
        <p:nvPicPr>
          <p:cNvPr id="6" name="Picture 5" descr="False Illustrations and Clip Art. 17,326 False royalty free illustrations,  drawings and graphics available to search from thousands of vector EPS  clipart producers."/>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b="6037"/>
          <a:stretch/>
        </p:blipFill>
        <p:spPr bwMode="auto">
          <a:xfrm>
            <a:off x="-203200" y="1717040"/>
            <a:ext cx="5930900" cy="4426976"/>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5829300" y="2499360"/>
            <a:ext cx="6261100" cy="2677656"/>
          </a:xfrm>
          <a:prstGeom prst="rect">
            <a:avLst/>
          </a:prstGeom>
          <a:noFill/>
        </p:spPr>
        <p:txBody>
          <a:bodyPr wrap="square" rtlCol="0">
            <a:spAutoFit/>
          </a:bodyPr>
          <a:lstStyle/>
          <a:p>
            <a:r>
              <a:rPr lang="en-ZA" sz="2400" b="1" dirty="0"/>
              <a:t>Terrorist may abuse the good reputation of an NPO by falsely claiming to be acting on behalf of the organisations to collect funds for the purposes of their programs, only to transfer funds to terrorist organizations, or use them to support terrorism.</a:t>
            </a:r>
          </a:p>
        </p:txBody>
      </p:sp>
    </p:spTree>
    <p:extLst>
      <p:ext uri="{BB962C8B-B14F-4D97-AF65-F5344CB8AC3E}">
        <p14:creationId xmlns:p14="http://schemas.microsoft.com/office/powerpoint/2010/main" val="8504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37820" y="2331679"/>
            <a:ext cx="10972800" cy="1143000"/>
          </a:xfrm>
        </p:spPr>
        <p:txBody>
          <a:bodyPr>
            <a:normAutofit fontScale="90000"/>
          </a:bodyPr>
          <a:lstStyle/>
          <a:p>
            <a:r>
              <a:rPr lang="en-ZA" sz="6700" b="1" dirty="0">
                <a:solidFill>
                  <a:schemeClr val="bg1"/>
                </a:solidFill>
              </a:rPr>
              <a:t>Indicators for </a:t>
            </a:r>
            <a:br>
              <a:rPr lang="en-ZA" sz="6700" b="1" dirty="0">
                <a:solidFill>
                  <a:schemeClr val="bg1"/>
                </a:solidFill>
              </a:rPr>
            </a:br>
            <a:r>
              <a:rPr lang="en-ZA" sz="6700" b="1" dirty="0">
                <a:solidFill>
                  <a:schemeClr val="bg1"/>
                </a:solidFill>
              </a:rPr>
              <a:t>identification of suspicious </a:t>
            </a:r>
            <a:br>
              <a:rPr lang="en-ZA" sz="6700" b="1" dirty="0">
                <a:solidFill>
                  <a:schemeClr val="bg1"/>
                </a:solidFill>
              </a:rPr>
            </a:br>
            <a:r>
              <a:rPr lang="en-ZA" sz="6700" b="1" dirty="0">
                <a:solidFill>
                  <a:schemeClr val="bg1"/>
                </a:solidFill>
              </a:rPr>
              <a:t>activities related </a:t>
            </a:r>
            <a:br>
              <a:rPr lang="en-ZA" sz="6700" b="1" dirty="0">
                <a:solidFill>
                  <a:schemeClr val="bg1"/>
                </a:solidFill>
              </a:rPr>
            </a:br>
            <a:r>
              <a:rPr lang="en-ZA" sz="6700" b="1" dirty="0">
                <a:solidFill>
                  <a:schemeClr val="bg1"/>
                </a:solidFill>
              </a:rPr>
              <a:t>to terrorism financing</a:t>
            </a:r>
            <a:br>
              <a:rPr lang="en-ZA" sz="2800" b="1" dirty="0">
                <a:solidFill>
                  <a:schemeClr val="bg1"/>
                </a:solidFill>
              </a:rPr>
            </a:br>
            <a:endParaRPr lang="en-ZA" sz="2800" b="1" dirty="0">
              <a:solidFill>
                <a:schemeClr val="bg1"/>
              </a:solidFill>
            </a:endParaRPr>
          </a:p>
        </p:txBody>
      </p:sp>
      <p:pic>
        <p:nvPicPr>
          <p:cNvPr id="16" name="Picture 15"/>
          <p:cNvPicPr>
            <a:picLocks noChangeAspect="1"/>
          </p:cNvPicPr>
          <p:nvPr/>
        </p:nvPicPr>
        <p:blipFill>
          <a:blip r:embed="rId3"/>
          <a:stretch>
            <a:fillRect/>
          </a:stretch>
        </p:blipFill>
        <p:spPr>
          <a:xfrm>
            <a:off x="0" y="6025317"/>
            <a:ext cx="12192000" cy="723900"/>
          </a:xfrm>
          <a:prstGeom prst="rect">
            <a:avLst/>
          </a:prstGeom>
        </p:spPr>
      </p:pic>
    </p:spTree>
    <p:extLst>
      <p:ext uri="{BB962C8B-B14F-4D97-AF65-F5344CB8AC3E}">
        <p14:creationId xmlns:p14="http://schemas.microsoft.com/office/powerpoint/2010/main" val="257464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E07CBE3-D0D3-4162-BE18-2F1B7B22645B}"/>
              </a:ext>
            </a:extLst>
          </p:cNvPr>
          <p:cNvGraphicFramePr>
            <a:graphicFrameLocks noGrp="1"/>
          </p:cNvGraphicFramePr>
          <p:nvPr>
            <p:ph idx="1"/>
            <p:extLst>
              <p:ext uri="{D42A27DB-BD31-4B8C-83A1-F6EECF244321}">
                <p14:modId xmlns:p14="http://schemas.microsoft.com/office/powerpoint/2010/main" val="2063697187"/>
              </p:ext>
            </p:extLst>
          </p:nvPr>
        </p:nvGraphicFramePr>
        <p:xfrm>
          <a:off x="264160" y="1005840"/>
          <a:ext cx="11785600"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89E3413B-2A06-4A3B-AE28-1043EF14FBFB}"/>
              </a:ext>
            </a:extLst>
          </p:cNvPr>
          <p:cNvSpPr>
            <a:spLocks noGrp="1"/>
          </p:cNvSpPr>
          <p:nvPr>
            <p:ph type="title"/>
          </p:nvPr>
        </p:nvSpPr>
        <p:spPr>
          <a:xfrm>
            <a:off x="1473200" y="587248"/>
            <a:ext cx="9019539" cy="45719"/>
          </a:xfrm>
        </p:spPr>
        <p:txBody>
          <a:bodyPr>
            <a:noAutofit/>
          </a:bodyPr>
          <a:lstStyle/>
          <a:p>
            <a:r>
              <a:rPr lang="en-US" b="1" dirty="0"/>
              <a:t>CONTEXTUAL BACKGROUND </a:t>
            </a:r>
          </a:p>
        </p:txBody>
      </p:sp>
      <p:cxnSp>
        <p:nvCxnSpPr>
          <p:cNvPr id="9" name="Straight Arrow Connector 8">
            <a:extLst>
              <a:ext uri="{FF2B5EF4-FFF2-40B4-BE49-F238E27FC236}">
                <a16:creationId xmlns:a16="http://schemas.microsoft.com/office/drawing/2014/main" id="{F6B19F39-7405-4EA4-ACCB-48115FE70587}"/>
              </a:ext>
            </a:extLst>
          </p:cNvPr>
          <p:cNvCxnSpPr>
            <a:cxnSpLocks/>
          </p:cNvCxnSpPr>
          <p:nvPr/>
        </p:nvCxnSpPr>
        <p:spPr>
          <a:xfrm>
            <a:off x="1955800" y="3545033"/>
            <a:ext cx="103877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16397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9100" y="15199"/>
            <a:ext cx="10972800" cy="1143000"/>
          </a:xfrm>
        </p:spPr>
        <p:txBody>
          <a:bodyPr>
            <a:normAutofit/>
          </a:bodyPr>
          <a:lstStyle/>
          <a:p>
            <a:r>
              <a:rPr lang="en-ZA" sz="3200" b="1" dirty="0">
                <a:solidFill>
                  <a:schemeClr val="bg1"/>
                </a:solidFill>
              </a:rPr>
              <a:t>NOTE:</a:t>
            </a:r>
          </a:p>
        </p:txBody>
      </p:sp>
      <p:sp>
        <p:nvSpPr>
          <p:cNvPr id="13" name="Flowchart: Alternate Process 12"/>
          <p:cNvSpPr/>
          <p:nvPr/>
        </p:nvSpPr>
        <p:spPr>
          <a:xfrm>
            <a:off x="762000" y="904241"/>
            <a:ext cx="10668000" cy="5134024"/>
          </a:xfrm>
          <a:prstGeom prst="flowChartAlternateProcess">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solidFill>
                <a:prstClr val="black"/>
              </a:solidFill>
            </a:endParaRPr>
          </a:p>
        </p:txBody>
      </p:sp>
      <p:pic>
        <p:nvPicPr>
          <p:cNvPr id="16" name="Picture 15"/>
          <p:cNvPicPr>
            <a:picLocks noChangeAspect="1"/>
          </p:cNvPicPr>
          <p:nvPr/>
        </p:nvPicPr>
        <p:blipFill>
          <a:blip r:embed="rId3"/>
          <a:stretch>
            <a:fillRect/>
          </a:stretch>
        </p:blipFill>
        <p:spPr>
          <a:xfrm>
            <a:off x="-38100" y="6073677"/>
            <a:ext cx="12192000" cy="723900"/>
          </a:xfrm>
          <a:prstGeom prst="rect">
            <a:avLst/>
          </a:prstGeom>
        </p:spPr>
      </p:pic>
      <p:sp>
        <p:nvSpPr>
          <p:cNvPr id="20" name="TextBox 19"/>
          <p:cNvSpPr txBox="1"/>
          <p:nvPr/>
        </p:nvSpPr>
        <p:spPr>
          <a:xfrm>
            <a:off x="11106867" y="5698629"/>
            <a:ext cx="1800225" cy="369332"/>
          </a:xfrm>
          <a:prstGeom prst="rect">
            <a:avLst/>
          </a:prstGeom>
          <a:noFill/>
        </p:spPr>
        <p:txBody>
          <a:bodyPr wrap="square" rtlCol="0">
            <a:spAutoFit/>
          </a:bodyPr>
          <a:lstStyle/>
          <a:p>
            <a:r>
              <a:rPr lang="en-ZA" b="1" dirty="0">
                <a:solidFill>
                  <a:prstClr val="white"/>
                </a:solidFill>
              </a:rPr>
              <a:t>CONT……</a:t>
            </a:r>
          </a:p>
        </p:txBody>
      </p:sp>
      <p:sp>
        <p:nvSpPr>
          <p:cNvPr id="3" name="TextBox 2"/>
          <p:cNvSpPr txBox="1"/>
          <p:nvPr/>
        </p:nvSpPr>
        <p:spPr>
          <a:xfrm>
            <a:off x="1004311" y="1051203"/>
            <a:ext cx="7499609" cy="4832092"/>
          </a:xfrm>
          <a:prstGeom prst="rect">
            <a:avLst/>
          </a:prstGeom>
          <a:noFill/>
        </p:spPr>
        <p:txBody>
          <a:bodyPr wrap="square" rtlCol="0">
            <a:spAutoFit/>
          </a:bodyPr>
          <a:lstStyle/>
          <a:p>
            <a:pPr algn="just"/>
            <a:r>
              <a:rPr lang="en-ZA" sz="2800" dirty="0">
                <a:solidFill>
                  <a:prstClr val="black"/>
                </a:solidFill>
              </a:rPr>
              <a:t>When assessing indicators for suspicious activities related to terrorism financing, it is important to note that:</a:t>
            </a:r>
          </a:p>
          <a:p>
            <a:pPr marL="342900" indent="-342900" algn="just">
              <a:buFont typeface="Arial" panose="020B0604020202020204" pitchFamily="34" charset="0"/>
              <a:buChar char="•"/>
            </a:pPr>
            <a:r>
              <a:rPr lang="en-ZA" sz="2800" dirty="0">
                <a:solidFill>
                  <a:prstClr val="black"/>
                </a:solidFill>
              </a:rPr>
              <a:t>The presence of certain indicators does not necessary mean that terrorism is taking place, there may be other possible alternative explanations which must also be taken into account.</a:t>
            </a:r>
          </a:p>
          <a:p>
            <a:pPr marL="342900" indent="-342900" algn="just">
              <a:buFont typeface="Arial" panose="020B0604020202020204" pitchFamily="34" charset="0"/>
              <a:buChar char="•"/>
            </a:pPr>
            <a:r>
              <a:rPr lang="en-ZA" sz="2800" dirty="0">
                <a:solidFill>
                  <a:prstClr val="black"/>
                </a:solidFill>
              </a:rPr>
              <a:t>terrorist Indicators may therefore be viewed as leads that require further investigation to assess the nature or risk of abuse</a:t>
            </a:r>
            <a:r>
              <a:rPr lang="en-ZA" sz="2400" dirty="0">
                <a:solidFill>
                  <a:prstClr val="black"/>
                </a:solidFill>
              </a:rPr>
              <a:t>.</a:t>
            </a:r>
          </a:p>
        </p:txBody>
      </p:sp>
      <p:pic>
        <p:nvPicPr>
          <p:cNvPr id="14" name="Picture 13" descr="Premium Photo | Archery target and dart in center cartoon person character  mascot and empty white blank banner with free space for your design 3d  rendering"/>
          <p:cNvPicPr/>
          <p:nvPr/>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23600" t="35453" r="22667" b="4124"/>
          <a:stretch/>
        </p:blipFill>
        <p:spPr bwMode="auto">
          <a:xfrm>
            <a:off x="8216394" y="1305161"/>
            <a:ext cx="3335525" cy="42518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0861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9100" y="15199"/>
            <a:ext cx="10972800" cy="1143000"/>
          </a:xfrm>
        </p:spPr>
        <p:txBody>
          <a:bodyPr>
            <a:normAutofit/>
          </a:bodyPr>
          <a:lstStyle/>
          <a:p>
            <a:r>
              <a:rPr lang="en-ZA" sz="3200" b="1" dirty="0">
                <a:solidFill>
                  <a:schemeClr val="bg1"/>
                </a:solidFill>
              </a:rPr>
              <a:t>Indicators for identification of suspicious activities related to terrorism financing</a:t>
            </a:r>
          </a:p>
        </p:txBody>
      </p:sp>
      <p:sp>
        <p:nvSpPr>
          <p:cNvPr id="13" name="Flowchart: Alternate Process 12"/>
          <p:cNvSpPr/>
          <p:nvPr/>
        </p:nvSpPr>
        <p:spPr>
          <a:xfrm>
            <a:off x="762000" y="1391920"/>
            <a:ext cx="10668000" cy="4646344"/>
          </a:xfrm>
          <a:prstGeom prst="flowChartAlternateProcess">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ZA" dirty="0">
              <a:solidFill>
                <a:prstClr val="black"/>
              </a:solidFill>
            </a:endParaRPr>
          </a:p>
        </p:txBody>
      </p:sp>
      <p:pic>
        <p:nvPicPr>
          <p:cNvPr id="16" name="Picture 15"/>
          <p:cNvPicPr>
            <a:picLocks noChangeAspect="1"/>
          </p:cNvPicPr>
          <p:nvPr/>
        </p:nvPicPr>
        <p:blipFill>
          <a:blip r:embed="rId3"/>
          <a:stretch>
            <a:fillRect/>
          </a:stretch>
        </p:blipFill>
        <p:spPr>
          <a:xfrm>
            <a:off x="-38100" y="6073677"/>
            <a:ext cx="12192000" cy="723900"/>
          </a:xfrm>
          <a:prstGeom prst="rect">
            <a:avLst/>
          </a:prstGeom>
        </p:spPr>
      </p:pic>
      <p:sp>
        <p:nvSpPr>
          <p:cNvPr id="20" name="TextBox 19"/>
          <p:cNvSpPr txBox="1"/>
          <p:nvPr/>
        </p:nvSpPr>
        <p:spPr>
          <a:xfrm>
            <a:off x="11106867" y="5698629"/>
            <a:ext cx="1800225" cy="369332"/>
          </a:xfrm>
          <a:prstGeom prst="rect">
            <a:avLst/>
          </a:prstGeom>
          <a:noFill/>
        </p:spPr>
        <p:txBody>
          <a:bodyPr wrap="square" rtlCol="0">
            <a:spAutoFit/>
          </a:bodyPr>
          <a:lstStyle/>
          <a:p>
            <a:r>
              <a:rPr lang="en-ZA" b="1" dirty="0">
                <a:solidFill>
                  <a:prstClr val="white"/>
                </a:solidFill>
              </a:rPr>
              <a:t>CONT……</a:t>
            </a:r>
          </a:p>
        </p:txBody>
      </p:sp>
      <p:sp>
        <p:nvSpPr>
          <p:cNvPr id="3" name="TextBox 2"/>
          <p:cNvSpPr txBox="1"/>
          <p:nvPr/>
        </p:nvSpPr>
        <p:spPr>
          <a:xfrm>
            <a:off x="953511" y="1537686"/>
            <a:ext cx="10208778" cy="3785652"/>
          </a:xfrm>
          <a:prstGeom prst="rect">
            <a:avLst/>
          </a:prstGeom>
          <a:noFill/>
        </p:spPr>
        <p:txBody>
          <a:bodyPr wrap="square" rtlCol="0">
            <a:spAutoFit/>
          </a:bodyPr>
          <a:lstStyle/>
          <a:p>
            <a:pPr algn="just"/>
            <a:r>
              <a:rPr lang="en-ZA" sz="2400" dirty="0">
                <a:solidFill>
                  <a:prstClr val="black"/>
                </a:solidFill>
              </a:rPr>
              <a:t>FATF released a comprehensive list of indicators related to the risks of abuse of the NPO sector by terrorists. Indicators are divided into seven categories:</a:t>
            </a:r>
          </a:p>
          <a:p>
            <a:pPr algn="just"/>
            <a:endParaRPr lang="en-ZA" sz="2400" dirty="0">
              <a:solidFill>
                <a:prstClr val="black"/>
              </a:solidFill>
            </a:endParaRPr>
          </a:p>
          <a:p>
            <a:pPr algn="just"/>
            <a:r>
              <a:rPr lang="en-ZA" sz="2400" dirty="0">
                <a:solidFill>
                  <a:prstClr val="black"/>
                </a:solidFill>
              </a:rPr>
              <a:t>1. Financial support to known or suspected terrorists entities </a:t>
            </a:r>
          </a:p>
          <a:p>
            <a:pPr algn="just"/>
            <a:r>
              <a:rPr lang="en-ZA" sz="2400" dirty="0">
                <a:solidFill>
                  <a:prstClr val="black"/>
                </a:solidFill>
              </a:rPr>
              <a:t>2. Material support to known or suspected terrorists entities</a:t>
            </a:r>
          </a:p>
          <a:p>
            <a:pPr algn="just"/>
            <a:r>
              <a:rPr lang="en-ZA" sz="2400" dirty="0">
                <a:solidFill>
                  <a:prstClr val="black"/>
                </a:solidFill>
              </a:rPr>
              <a:t>3. Financial, material or logistical support to proscribed terrorist entities</a:t>
            </a:r>
          </a:p>
          <a:p>
            <a:pPr algn="just"/>
            <a:r>
              <a:rPr lang="en-ZA" sz="2400" dirty="0">
                <a:solidFill>
                  <a:prstClr val="black"/>
                </a:solidFill>
              </a:rPr>
              <a:t>4. Operations in areas where there are active terrorist threats</a:t>
            </a:r>
          </a:p>
          <a:p>
            <a:pPr algn="just"/>
            <a:r>
              <a:rPr lang="en-ZA" sz="2400" dirty="0">
                <a:solidFill>
                  <a:prstClr val="black"/>
                </a:solidFill>
              </a:rPr>
              <a:t>5. General operations and governance</a:t>
            </a:r>
          </a:p>
          <a:p>
            <a:pPr algn="just"/>
            <a:r>
              <a:rPr lang="en-ZA" sz="2400" dirty="0">
                <a:solidFill>
                  <a:prstClr val="black"/>
                </a:solidFill>
              </a:rPr>
              <a:t>6. Support to recruitment</a:t>
            </a:r>
          </a:p>
          <a:p>
            <a:pPr algn="just"/>
            <a:r>
              <a:rPr lang="en-ZA" sz="2400" dirty="0">
                <a:solidFill>
                  <a:prstClr val="black"/>
                </a:solidFill>
              </a:rPr>
              <a:t>7. Other criminal activities </a:t>
            </a:r>
          </a:p>
        </p:txBody>
      </p:sp>
      <p:pic>
        <p:nvPicPr>
          <p:cNvPr id="12" name="Picture 2" descr="Law Clipart Gavel - Transparent Background Law Icons Png, Png Download -  ki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740" y="2727920"/>
            <a:ext cx="3791082" cy="331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906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8052214"/>
              </p:ext>
            </p:extLst>
          </p:nvPr>
        </p:nvGraphicFramePr>
        <p:xfrm>
          <a:off x="-2" y="792480"/>
          <a:ext cx="12192002" cy="5191760"/>
        </p:xfrm>
        <a:graphic>
          <a:graphicData uri="http://schemas.openxmlformats.org/drawingml/2006/table">
            <a:tbl>
              <a:tblPr firstRow="1" bandRow="1">
                <a:tableStyleId>{08FB837D-C827-4EFA-A057-4D05807E0F7C}</a:tableStyleId>
              </a:tblPr>
              <a:tblGrid>
                <a:gridCol w="6705603">
                  <a:extLst>
                    <a:ext uri="{9D8B030D-6E8A-4147-A177-3AD203B41FA5}">
                      <a16:colId xmlns:a16="http://schemas.microsoft.com/office/drawing/2014/main" val="20000"/>
                    </a:ext>
                  </a:extLst>
                </a:gridCol>
                <a:gridCol w="5486399">
                  <a:extLst>
                    <a:ext uri="{9D8B030D-6E8A-4147-A177-3AD203B41FA5}">
                      <a16:colId xmlns:a16="http://schemas.microsoft.com/office/drawing/2014/main" val="20001"/>
                    </a:ext>
                  </a:extLst>
                </a:gridCol>
              </a:tblGrid>
              <a:tr h="822652">
                <a:tc gridSpan="2">
                  <a:txBody>
                    <a:bodyPr/>
                    <a:lstStyle/>
                    <a:p>
                      <a:pPr marL="457200" marR="0" lvl="0" indent="-457200" algn="l" defTabSz="457200" rtl="0" eaLnBrk="1" fontAlgn="auto" latinLnBrk="0" hangingPunct="1">
                        <a:lnSpc>
                          <a:spcPct val="150000"/>
                        </a:lnSpc>
                        <a:spcBef>
                          <a:spcPts val="0"/>
                        </a:spcBef>
                        <a:spcAft>
                          <a:spcPts val="0"/>
                        </a:spcAft>
                        <a:buClrTx/>
                        <a:buSzTx/>
                        <a:buFontTx/>
                        <a:buAutoNum type="arabicPeriod"/>
                        <a:tabLst/>
                        <a:defRPr/>
                      </a:pPr>
                      <a:r>
                        <a:rPr lang="en-ZA" sz="2800" dirty="0">
                          <a:solidFill>
                            <a:prstClr val="black"/>
                          </a:solidFill>
                        </a:rPr>
                        <a:t>Financial support to known or suspected terrorists entities </a:t>
                      </a:r>
                    </a:p>
                  </a:txBody>
                  <a:tcPr/>
                </a:tc>
                <a:tc hMerge="1">
                  <a:txBody>
                    <a:bodyPr/>
                    <a:lstStyle/>
                    <a:p>
                      <a:endParaRPr lang="en-ZA" dirty="0"/>
                    </a:p>
                  </a:txBody>
                  <a:tcPr/>
                </a:tc>
                <a:extLst>
                  <a:ext uri="{0D108BD9-81ED-4DB2-BD59-A6C34878D82A}">
                    <a16:rowId xmlns:a16="http://schemas.microsoft.com/office/drawing/2014/main" val="10000"/>
                  </a:ext>
                </a:extLst>
              </a:tr>
              <a:tr h="582711">
                <a:tc>
                  <a:txBody>
                    <a:bodyPr/>
                    <a:lstStyle/>
                    <a:p>
                      <a:r>
                        <a:rPr lang="en-ZA" sz="2800" b="1" dirty="0"/>
                        <a:t>Indicator</a:t>
                      </a:r>
                    </a:p>
                  </a:txBody>
                  <a:tcPr/>
                </a:tc>
                <a:tc>
                  <a:txBody>
                    <a:bodyPr/>
                    <a:lstStyle/>
                    <a:p>
                      <a:r>
                        <a:rPr lang="en-ZA" sz="2800" b="1" dirty="0"/>
                        <a:t>Terrorist Abuse Indicator</a:t>
                      </a:r>
                    </a:p>
                  </a:txBody>
                  <a:tcPr/>
                </a:tc>
                <a:extLst>
                  <a:ext uri="{0D108BD9-81ED-4DB2-BD59-A6C34878D82A}">
                    <a16:rowId xmlns:a16="http://schemas.microsoft.com/office/drawing/2014/main" val="10001"/>
                  </a:ext>
                </a:extLst>
              </a:tr>
              <a:tr h="445603">
                <a:tc>
                  <a:txBody>
                    <a:bodyPr/>
                    <a:lstStyle/>
                    <a:p>
                      <a:r>
                        <a:rPr lang="en-ZA" sz="2400" dirty="0"/>
                        <a:t>Use of cash couriers to transfer NPO funds into areas with known terrorist activity.</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400" dirty="0"/>
                        <a:t>Resources of an NPO are transferred to an entity known to be engaged in, or supporting terrorist activity.</a:t>
                      </a:r>
                    </a:p>
                  </a:txBody>
                  <a:tcPr/>
                </a:tc>
                <a:extLst>
                  <a:ext uri="{0D108BD9-81ED-4DB2-BD59-A6C34878D82A}">
                    <a16:rowId xmlns:a16="http://schemas.microsoft.com/office/drawing/2014/main" val="10002"/>
                  </a:ext>
                </a:extLst>
              </a:tr>
              <a:tr h="445603">
                <a:tc>
                  <a:txBody>
                    <a:bodyPr/>
                    <a:lstStyle/>
                    <a:p>
                      <a:r>
                        <a:rPr lang="en-ZA" sz="2400" dirty="0"/>
                        <a:t>NPO transactions are structured to avoid transaction reporting. </a:t>
                      </a:r>
                    </a:p>
                  </a:txBody>
                  <a:tcPr/>
                </a:tc>
                <a:tc vMerge="1">
                  <a:txBody>
                    <a:bodyPr/>
                    <a:lstStyle/>
                    <a:p>
                      <a:endParaRPr lang="en-ZA" sz="2000" dirty="0"/>
                    </a:p>
                  </a:txBody>
                  <a:tcPr/>
                </a:tc>
                <a:extLst>
                  <a:ext uri="{0D108BD9-81ED-4DB2-BD59-A6C34878D82A}">
                    <a16:rowId xmlns:a16="http://schemas.microsoft.com/office/drawing/2014/main" val="10003"/>
                  </a:ext>
                </a:extLst>
              </a:tr>
              <a:tr h="13175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400" dirty="0"/>
                        <a:t>Bank accounts related to some programmes or activities are concealed.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400" dirty="0"/>
                        <a:t>NPO receives resources from an entity believed to support or be engaged in terrorist activities. </a:t>
                      </a:r>
                    </a:p>
                  </a:txBody>
                  <a:tcPr/>
                </a:tc>
                <a:extLst>
                  <a:ext uri="{0D108BD9-81ED-4DB2-BD59-A6C34878D82A}">
                    <a16:rowId xmlns:a16="http://schemas.microsoft.com/office/drawing/2014/main" val="10004"/>
                  </a:ext>
                </a:extLst>
              </a:tr>
              <a:tr h="7883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400" dirty="0"/>
                        <a:t>NPO funds are transferred to entities not associated with declared programmes or activities.</a:t>
                      </a:r>
                    </a:p>
                  </a:txBody>
                  <a:tcPr/>
                </a:tc>
                <a:tc>
                  <a:txBody>
                    <a:bodyPr/>
                    <a:lstStyle/>
                    <a:p>
                      <a:endParaRPr lang="en-ZA"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42924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38100" y="6073677"/>
            <a:ext cx="12192000" cy="7239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28990672"/>
              </p:ext>
            </p:extLst>
          </p:nvPr>
        </p:nvGraphicFramePr>
        <p:xfrm>
          <a:off x="330597" y="471854"/>
          <a:ext cx="11605262" cy="5303520"/>
        </p:xfrm>
        <a:graphic>
          <a:graphicData uri="http://schemas.openxmlformats.org/drawingml/2006/table">
            <a:tbl>
              <a:tblPr firstRow="1" bandRow="1">
                <a:tableStyleId>{08FB837D-C827-4EFA-A057-4D05807E0F7C}</a:tableStyleId>
              </a:tblPr>
              <a:tblGrid>
                <a:gridCol w="5802631">
                  <a:extLst>
                    <a:ext uri="{9D8B030D-6E8A-4147-A177-3AD203B41FA5}">
                      <a16:colId xmlns:a16="http://schemas.microsoft.com/office/drawing/2014/main" val="20000"/>
                    </a:ext>
                  </a:extLst>
                </a:gridCol>
                <a:gridCol w="5802631">
                  <a:extLst>
                    <a:ext uri="{9D8B030D-6E8A-4147-A177-3AD203B41FA5}">
                      <a16:colId xmlns:a16="http://schemas.microsoft.com/office/drawing/2014/main" val="20001"/>
                    </a:ext>
                  </a:extLst>
                </a:gridCol>
              </a:tblGrid>
              <a:tr h="370840">
                <a:tc gridSpan="2">
                  <a:txBody>
                    <a:bodyPr/>
                    <a:lstStyle/>
                    <a:p>
                      <a:pPr algn="just">
                        <a:lnSpc>
                          <a:spcPct val="150000"/>
                        </a:lnSpc>
                      </a:pPr>
                      <a:r>
                        <a:rPr lang="en-ZA" sz="2800" dirty="0">
                          <a:solidFill>
                            <a:prstClr val="black"/>
                          </a:solidFill>
                        </a:rPr>
                        <a:t>2. Material support to known or suspected terrorists entities</a:t>
                      </a:r>
                    </a:p>
                  </a:txBody>
                  <a:tcPr/>
                </a:tc>
                <a:tc hMerge="1">
                  <a:txBody>
                    <a:bodyPr/>
                    <a:lstStyle/>
                    <a:p>
                      <a:endParaRPr lang="en-ZA" dirty="0"/>
                    </a:p>
                  </a:txBody>
                  <a:tcPr/>
                </a:tc>
                <a:extLst>
                  <a:ext uri="{0D108BD9-81ED-4DB2-BD59-A6C34878D82A}">
                    <a16:rowId xmlns:a16="http://schemas.microsoft.com/office/drawing/2014/main" val="10000"/>
                  </a:ext>
                </a:extLst>
              </a:tr>
              <a:tr h="370840">
                <a:tc>
                  <a:txBody>
                    <a:bodyPr/>
                    <a:lstStyle/>
                    <a:p>
                      <a:r>
                        <a:rPr lang="en-ZA" sz="2400" b="1" dirty="0"/>
                        <a:t>Indicator</a:t>
                      </a:r>
                    </a:p>
                  </a:txBody>
                  <a:tcPr/>
                </a:tc>
                <a:tc>
                  <a:txBody>
                    <a:bodyPr/>
                    <a:lstStyle/>
                    <a:p>
                      <a:r>
                        <a:rPr lang="en-ZA" sz="2400" b="1" dirty="0"/>
                        <a:t>Terrorist Abuse Indicator</a:t>
                      </a:r>
                    </a:p>
                  </a:txBody>
                  <a:tcPr/>
                </a:tc>
                <a:extLst>
                  <a:ext uri="{0D108BD9-81ED-4DB2-BD59-A6C34878D82A}">
                    <a16:rowId xmlns:a16="http://schemas.microsoft.com/office/drawing/2014/main" val="10001"/>
                  </a:ext>
                </a:extLst>
              </a:tr>
              <a:tr h="370840">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800" dirty="0"/>
                        <a:t>NPO facilities are frequented by individuals believed to support terrorist activities. </a:t>
                      </a:r>
                    </a:p>
                  </a:txBody>
                  <a:tcPr/>
                </a:tc>
                <a:tc>
                  <a:txBody>
                    <a:bodyPr/>
                    <a:lstStyle/>
                    <a:p>
                      <a:r>
                        <a:rPr lang="en-ZA" sz="2800" dirty="0"/>
                        <a:t>Resources of an NPO are transferred to an entity known to be engaged in, or supporting, terrorist activity.</a:t>
                      </a:r>
                    </a:p>
                  </a:txBody>
                  <a:tcPr/>
                </a:tc>
                <a:extLst>
                  <a:ext uri="{0D108BD9-81ED-4DB2-BD59-A6C34878D82A}">
                    <a16:rowId xmlns:a16="http://schemas.microsoft.com/office/drawing/2014/main" val="10002"/>
                  </a:ext>
                </a:extLst>
              </a:tr>
              <a:tr h="370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dirty="0"/>
                    </a:p>
                  </a:txBody>
                  <a:tcPr/>
                </a:tc>
                <a:tc>
                  <a:txBody>
                    <a:bodyPr/>
                    <a:lstStyle/>
                    <a:p>
                      <a:r>
                        <a:rPr lang="en-ZA" sz="2800" dirty="0"/>
                        <a:t>NPO receives resources from an entity believed to support or be engaged in terrorist activities. </a:t>
                      </a:r>
                    </a:p>
                  </a:txBody>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800" dirty="0"/>
                        <a:t>NPO assets,</a:t>
                      </a:r>
                      <a:r>
                        <a:rPr lang="en-ZA" sz="2800" baseline="0" dirty="0"/>
                        <a:t> equipment or property is used for dual purposes.</a:t>
                      </a:r>
                      <a:endParaRPr lang="en-ZA" sz="2800" dirty="0"/>
                    </a:p>
                  </a:txBody>
                  <a:tcPr/>
                </a:tc>
                <a:tc>
                  <a:txBody>
                    <a:bodyPr/>
                    <a:lstStyle/>
                    <a:p>
                      <a:r>
                        <a:rPr lang="en-ZA" sz="2800" dirty="0"/>
                        <a:t>NPO shares property with another organisation believed to support terrorist activity.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84898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38100" y="6073677"/>
            <a:ext cx="12192000" cy="723900"/>
          </a:xfrm>
          <a:prstGeom prst="rect">
            <a:avLst/>
          </a:prstGeom>
        </p:spPr>
      </p:pic>
      <p:sp>
        <p:nvSpPr>
          <p:cNvPr id="20" name="TextBox 19"/>
          <p:cNvSpPr txBox="1"/>
          <p:nvPr/>
        </p:nvSpPr>
        <p:spPr>
          <a:xfrm>
            <a:off x="11106867" y="5698629"/>
            <a:ext cx="1800225" cy="369332"/>
          </a:xfrm>
          <a:prstGeom prst="rect">
            <a:avLst/>
          </a:prstGeom>
          <a:noFill/>
        </p:spPr>
        <p:txBody>
          <a:bodyPr wrap="square" rtlCol="0">
            <a:spAutoFit/>
          </a:bodyPr>
          <a:lstStyle/>
          <a:p>
            <a:r>
              <a:rPr lang="en-ZA" b="1" dirty="0">
                <a:solidFill>
                  <a:prstClr val="white"/>
                </a:solidFill>
              </a:rPr>
              <a:t>CONT……</a:t>
            </a:r>
          </a:p>
        </p:txBody>
      </p:sp>
      <p:graphicFrame>
        <p:nvGraphicFramePr>
          <p:cNvPr id="2" name="Table 1"/>
          <p:cNvGraphicFramePr>
            <a:graphicFrameLocks noGrp="1"/>
          </p:cNvGraphicFramePr>
          <p:nvPr>
            <p:extLst>
              <p:ext uri="{D42A27DB-BD31-4B8C-83A1-F6EECF244321}">
                <p14:modId xmlns:p14="http://schemas.microsoft.com/office/powerpoint/2010/main" val="4267832093"/>
              </p:ext>
            </p:extLst>
          </p:nvPr>
        </p:nvGraphicFramePr>
        <p:xfrm>
          <a:off x="124460" y="705366"/>
          <a:ext cx="11866880" cy="2478027"/>
        </p:xfrm>
        <a:graphic>
          <a:graphicData uri="http://schemas.openxmlformats.org/drawingml/2006/table">
            <a:tbl>
              <a:tblPr firstRow="1" bandRow="1">
                <a:tableStyleId>{08FB837D-C827-4EFA-A057-4D05807E0F7C}</a:tableStyleId>
              </a:tblPr>
              <a:tblGrid>
                <a:gridCol w="5933440">
                  <a:extLst>
                    <a:ext uri="{9D8B030D-6E8A-4147-A177-3AD203B41FA5}">
                      <a16:colId xmlns:a16="http://schemas.microsoft.com/office/drawing/2014/main" val="20000"/>
                    </a:ext>
                  </a:extLst>
                </a:gridCol>
                <a:gridCol w="5933440">
                  <a:extLst>
                    <a:ext uri="{9D8B030D-6E8A-4147-A177-3AD203B41FA5}">
                      <a16:colId xmlns:a16="http://schemas.microsoft.com/office/drawing/2014/main" val="20001"/>
                    </a:ext>
                  </a:extLst>
                </a:gridCol>
              </a:tblGrid>
              <a:tr h="771147">
                <a:tc gridSpan="2">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2800" dirty="0">
                          <a:solidFill>
                            <a:prstClr val="black"/>
                          </a:solidFill>
                        </a:rPr>
                        <a:t>3.  Financial, material or logistical support to proscribed terrorist </a:t>
                      </a:r>
                    </a:p>
                  </a:txBody>
                  <a:tcPr/>
                </a:tc>
                <a:tc hMerge="1">
                  <a:txBody>
                    <a:bodyPr/>
                    <a:lstStyle/>
                    <a:p>
                      <a:endParaRPr lang="en-ZA" dirty="0"/>
                    </a:p>
                  </a:txBody>
                  <a:tcPr/>
                </a:tc>
                <a:extLst>
                  <a:ext uri="{0D108BD9-81ED-4DB2-BD59-A6C34878D82A}">
                    <a16:rowId xmlns:a16="http://schemas.microsoft.com/office/drawing/2014/main" val="10000"/>
                  </a:ext>
                </a:extLst>
              </a:tr>
              <a:tr h="370840">
                <a:tc>
                  <a:txBody>
                    <a:bodyPr/>
                    <a:lstStyle/>
                    <a:p>
                      <a:r>
                        <a:rPr lang="en-ZA" sz="2800" b="1" dirty="0"/>
                        <a:t>Indicator</a:t>
                      </a:r>
                    </a:p>
                  </a:txBody>
                  <a:tcPr/>
                </a:tc>
                <a:tc>
                  <a:txBody>
                    <a:bodyPr/>
                    <a:lstStyle/>
                    <a:p>
                      <a:r>
                        <a:rPr lang="en-ZA" sz="2800" b="1" dirty="0"/>
                        <a:t>Terrorist Abuse Indicator</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400" dirty="0"/>
                        <a:t>NPO activities are found to support individuals or organisations whose identities correspond to those of listed entities (sanction</a:t>
                      </a:r>
                      <a:r>
                        <a:rPr lang="en-ZA" sz="2400" baseline="0" dirty="0"/>
                        <a:t> list)</a:t>
                      </a:r>
                      <a:r>
                        <a:rPr lang="en-ZA" sz="2400" dirty="0"/>
                        <a:t>.</a:t>
                      </a:r>
                    </a:p>
                  </a:txBody>
                  <a:tcPr/>
                </a:tc>
                <a:tc>
                  <a:txBody>
                    <a:bodyPr/>
                    <a:lstStyle/>
                    <a:p>
                      <a:r>
                        <a:rPr lang="en-ZA" sz="2400" dirty="0"/>
                        <a:t>The identities of proscribed terrorist entities are found to match the identities of NPO directing officials or employees. </a:t>
                      </a: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68108319"/>
              </p:ext>
            </p:extLst>
          </p:nvPr>
        </p:nvGraphicFramePr>
        <p:xfrm>
          <a:off x="140099" y="3327619"/>
          <a:ext cx="11866880" cy="2677033"/>
        </p:xfrm>
        <a:graphic>
          <a:graphicData uri="http://schemas.openxmlformats.org/drawingml/2006/table">
            <a:tbl>
              <a:tblPr firstRow="1" bandRow="1">
                <a:tableStyleId>{08FB837D-C827-4EFA-A057-4D05807E0F7C}</a:tableStyleId>
              </a:tblPr>
              <a:tblGrid>
                <a:gridCol w="5954392">
                  <a:extLst>
                    <a:ext uri="{9D8B030D-6E8A-4147-A177-3AD203B41FA5}">
                      <a16:colId xmlns:a16="http://schemas.microsoft.com/office/drawing/2014/main" val="20000"/>
                    </a:ext>
                  </a:extLst>
                </a:gridCol>
                <a:gridCol w="5912488">
                  <a:extLst>
                    <a:ext uri="{9D8B030D-6E8A-4147-A177-3AD203B41FA5}">
                      <a16:colId xmlns:a16="http://schemas.microsoft.com/office/drawing/2014/main" val="20001"/>
                    </a:ext>
                  </a:extLst>
                </a:gridCol>
              </a:tblGrid>
              <a:tr h="370840">
                <a:tc gridSpan="2">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2800" dirty="0">
                          <a:solidFill>
                            <a:prstClr val="black"/>
                          </a:solidFill>
                        </a:rPr>
                        <a:t>4.  Operations in areas where there are active terrorist threats</a:t>
                      </a:r>
                    </a:p>
                  </a:txBody>
                  <a:tcPr/>
                </a:tc>
                <a:tc hMerge="1">
                  <a:txBody>
                    <a:bodyPr/>
                    <a:lstStyle/>
                    <a:p>
                      <a:endParaRPr lang="en-ZA" dirty="0"/>
                    </a:p>
                  </a:txBody>
                  <a:tcPr/>
                </a:tc>
                <a:extLst>
                  <a:ext uri="{0D108BD9-81ED-4DB2-BD59-A6C34878D82A}">
                    <a16:rowId xmlns:a16="http://schemas.microsoft.com/office/drawing/2014/main" val="10000"/>
                  </a:ext>
                </a:extLst>
              </a:tr>
              <a:tr h="370840">
                <a:tc>
                  <a:txBody>
                    <a:bodyPr/>
                    <a:lstStyle/>
                    <a:p>
                      <a:r>
                        <a:rPr lang="en-ZA" sz="2400" b="1" dirty="0"/>
                        <a:t>Indicator</a:t>
                      </a:r>
                    </a:p>
                  </a:txBody>
                  <a:tcPr/>
                </a:tc>
                <a:tc>
                  <a:txBody>
                    <a:bodyPr/>
                    <a:lstStyle/>
                    <a:p>
                      <a:r>
                        <a:rPr lang="en-ZA" sz="2400" b="1" dirty="0"/>
                        <a:t>Terrorist Abuse Indicator</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400" dirty="0"/>
                        <a:t>Entities operating in areas with known terrorist activity transfer funds into the bank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2400" dirty="0"/>
                        <a:t>accounts of an NPO, directing officials, or </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2400" dirty="0"/>
                        <a:t>employees. </a:t>
                      </a:r>
                    </a:p>
                  </a:txBody>
                  <a:tcPr/>
                </a:tc>
                <a:tc>
                  <a:txBody>
                    <a:bodyPr/>
                    <a:lstStyle/>
                    <a:p>
                      <a:endParaRPr lang="en-ZA" sz="2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61344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19100" y="15199"/>
            <a:ext cx="10972800" cy="1143000"/>
          </a:xfrm>
        </p:spPr>
        <p:txBody>
          <a:bodyPr>
            <a:normAutofit/>
          </a:bodyPr>
          <a:lstStyle/>
          <a:p>
            <a:br>
              <a:rPr lang="en-ZA" sz="2800" b="1" dirty="0">
                <a:solidFill>
                  <a:schemeClr val="bg1"/>
                </a:solidFill>
              </a:rPr>
            </a:br>
            <a:endParaRPr lang="en-ZA" sz="2800" b="1" dirty="0">
              <a:solidFill>
                <a:schemeClr val="bg1"/>
              </a:solidFill>
            </a:endParaRPr>
          </a:p>
        </p:txBody>
      </p:sp>
      <p:pic>
        <p:nvPicPr>
          <p:cNvPr id="16" name="Picture 15"/>
          <p:cNvPicPr>
            <a:picLocks noChangeAspect="1"/>
          </p:cNvPicPr>
          <p:nvPr/>
        </p:nvPicPr>
        <p:blipFill>
          <a:blip r:embed="rId3"/>
          <a:stretch>
            <a:fillRect/>
          </a:stretch>
        </p:blipFill>
        <p:spPr>
          <a:xfrm>
            <a:off x="-38100" y="6073677"/>
            <a:ext cx="12192000" cy="7239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991122743"/>
              </p:ext>
            </p:extLst>
          </p:nvPr>
        </p:nvGraphicFramePr>
        <p:xfrm>
          <a:off x="170579" y="244564"/>
          <a:ext cx="11836400" cy="5562967"/>
        </p:xfrm>
        <a:graphic>
          <a:graphicData uri="http://schemas.openxmlformats.org/drawingml/2006/table">
            <a:tbl>
              <a:tblPr firstRow="1" bandRow="1">
                <a:tableStyleId>{08FB837D-C827-4EFA-A057-4D05807E0F7C}</a:tableStyleId>
              </a:tblPr>
              <a:tblGrid>
                <a:gridCol w="5918200">
                  <a:extLst>
                    <a:ext uri="{9D8B030D-6E8A-4147-A177-3AD203B41FA5}">
                      <a16:colId xmlns:a16="http://schemas.microsoft.com/office/drawing/2014/main" val="20000"/>
                    </a:ext>
                  </a:extLst>
                </a:gridCol>
                <a:gridCol w="5918200">
                  <a:extLst>
                    <a:ext uri="{9D8B030D-6E8A-4147-A177-3AD203B41FA5}">
                      <a16:colId xmlns:a16="http://schemas.microsoft.com/office/drawing/2014/main" val="20001"/>
                    </a:ext>
                  </a:extLst>
                </a:gridCol>
              </a:tblGrid>
              <a:tr h="534683">
                <a:tc gridSpan="2">
                  <a:txBody>
                    <a:bodyPr/>
                    <a:lstStyle/>
                    <a:p>
                      <a:pPr algn="just"/>
                      <a:r>
                        <a:rPr lang="en-ZA" sz="2800" dirty="0">
                          <a:solidFill>
                            <a:prstClr val="black"/>
                          </a:solidFill>
                        </a:rPr>
                        <a:t>5.  General operations and governance</a:t>
                      </a:r>
                    </a:p>
                  </a:txBody>
                  <a:tcPr/>
                </a:tc>
                <a:tc hMerge="1">
                  <a:txBody>
                    <a:bodyPr/>
                    <a:lstStyle/>
                    <a:p>
                      <a:endParaRPr lang="en-ZA" dirty="0"/>
                    </a:p>
                  </a:txBody>
                  <a:tcPr/>
                </a:tc>
                <a:extLst>
                  <a:ext uri="{0D108BD9-81ED-4DB2-BD59-A6C34878D82A}">
                    <a16:rowId xmlns:a16="http://schemas.microsoft.com/office/drawing/2014/main" val="10000"/>
                  </a:ext>
                </a:extLst>
              </a:tr>
              <a:tr h="471779">
                <a:tc>
                  <a:txBody>
                    <a:bodyPr/>
                    <a:lstStyle/>
                    <a:p>
                      <a:r>
                        <a:rPr lang="en-ZA" sz="2400" b="1" dirty="0"/>
                        <a:t>Indicator</a:t>
                      </a:r>
                    </a:p>
                  </a:txBody>
                  <a:tcPr/>
                </a:tc>
                <a:tc>
                  <a:txBody>
                    <a:bodyPr/>
                    <a:lstStyle/>
                    <a:p>
                      <a:r>
                        <a:rPr lang="en-ZA" sz="2400" b="1" dirty="0"/>
                        <a:t>Terrorist Abuse Indicator</a:t>
                      </a:r>
                    </a:p>
                  </a:txBody>
                  <a:tcPr/>
                </a:tc>
                <a:extLst>
                  <a:ext uri="{0D108BD9-81ED-4DB2-BD59-A6C34878D82A}">
                    <a16:rowId xmlns:a16="http://schemas.microsoft.com/office/drawing/2014/main" val="10001"/>
                  </a:ext>
                </a:extLst>
              </a:tr>
              <a:tr h="7708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expenditures are not consistent with its programmes and activities. </a:t>
                      </a:r>
                    </a:p>
                  </a:txBody>
                  <a:tcPr/>
                </a:tc>
                <a:tc rowSpan="2">
                  <a:txBody>
                    <a:bodyPr/>
                    <a:lstStyle/>
                    <a:p>
                      <a:r>
                        <a:rPr lang="en-ZA" sz="2000" dirty="0"/>
                        <a:t>Officials of an NPO are involved</a:t>
                      </a:r>
                      <a:r>
                        <a:rPr lang="en-ZA" sz="2000" baseline="0" dirty="0"/>
                        <a:t> in the administration of</a:t>
                      </a:r>
                      <a:r>
                        <a:rPr lang="en-ZA" sz="2000" dirty="0"/>
                        <a:t> other organisations believed to support terrorist activity.</a:t>
                      </a:r>
                    </a:p>
                  </a:txBody>
                  <a:tcPr/>
                </a:tc>
                <a:extLst>
                  <a:ext uri="{0D108BD9-81ED-4DB2-BD59-A6C34878D82A}">
                    <a16:rowId xmlns:a16="http://schemas.microsoft.com/office/drawing/2014/main" val="10002"/>
                  </a:ext>
                </a:extLst>
              </a:tr>
              <a:tr h="7233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is unable to account for the final use of all of its resources. </a:t>
                      </a:r>
                    </a:p>
                  </a:txBody>
                  <a:tcPr/>
                </a:tc>
                <a:tc vMerge="1">
                  <a:txBody>
                    <a:bodyPr/>
                    <a:lstStyle/>
                    <a:p>
                      <a:endParaRPr lang="en-ZA" sz="2000" dirty="0"/>
                    </a:p>
                  </a:txBody>
                  <a:tcPr/>
                </a:tc>
                <a:extLst>
                  <a:ext uri="{0D108BD9-81ED-4DB2-BD59-A6C34878D82A}">
                    <a16:rowId xmlns:a16="http://schemas.microsoft.com/office/drawing/2014/main" val="10003"/>
                  </a:ext>
                </a:extLst>
              </a:tr>
              <a:tr h="7802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is unable to account for the origin of its income. </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receives resources</a:t>
                      </a:r>
                      <a:r>
                        <a:rPr lang="en-ZA" sz="2000" baseline="0" dirty="0"/>
                        <a:t> that: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aseline="0" dirty="0"/>
                        <a:t>Are not properly recorded or counted for,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t>from an entity believed to support terrorist activities .</a:t>
                      </a:r>
                    </a:p>
                    <a:p>
                      <a:endParaRPr lang="en-ZA" sz="2000" dirty="0"/>
                    </a:p>
                  </a:txBody>
                  <a:tcPr/>
                </a:tc>
                <a:extLst>
                  <a:ext uri="{0D108BD9-81ED-4DB2-BD59-A6C34878D82A}">
                    <a16:rowId xmlns:a16="http://schemas.microsoft.com/office/drawing/2014/main" val="10004"/>
                  </a:ext>
                </a:extLst>
              </a:tr>
              <a:tr h="7233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has inconsistencies in its accounting and/or mandatory reporting. </a:t>
                      </a:r>
                    </a:p>
                  </a:txBody>
                  <a:tcPr/>
                </a:tc>
                <a:tc vMerge="1">
                  <a:txBody>
                    <a:bodyPr/>
                    <a:lstStyle/>
                    <a:p>
                      <a:endParaRPr lang="en-ZA" sz="2000" dirty="0"/>
                    </a:p>
                  </a:txBody>
                  <a:tcPr/>
                </a:tc>
                <a:extLst>
                  <a:ext uri="{0D108BD9-81ED-4DB2-BD59-A6C34878D82A}">
                    <a16:rowId xmlns:a16="http://schemas.microsoft.com/office/drawing/2014/main" val="10005"/>
                  </a:ext>
                </a:extLst>
              </a:tr>
              <a:tr h="7233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has opaque leadership or decision making structures.</a:t>
                      </a:r>
                    </a:p>
                  </a:txBody>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suffers from an internal conflict, where one faction is known to be sympathetic or actively supportive towards terrorist entities. </a:t>
                      </a:r>
                    </a:p>
                  </a:txBody>
                  <a:tcPr/>
                </a:tc>
                <a:extLst>
                  <a:ext uri="{0D108BD9-81ED-4DB2-BD59-A6C34878D82A}">
                    <a16:rowId xmlns:a16="http://schemas.microsoft.com/office/drawing/2014/main" val="10006"/>
                  </a:ext>
                </a:extLst>
              </a:tr>
              <a:tr h="7233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or NPO representatives use falsified or conflicting documentation.</a:t>
                      </a:r>
                    </a:p>
                  </a:txBody>
                  <a:tcPr/>
                </a:tc>
                <a:tc vMerge="1">
                  <a:txBody>
                    <a:bodyPr/>
                    <a:lstStyle/>
                    <a:p>
                      <a:endParaRPr lang="en-ZA"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11918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38100" y="6073677"/>
            <a:ext cx="12192000" cy="723900"/>
          </a:xfrm>
          <a:prstGeom prst="rect">
            <a:avLst/>
          </a:prstGeom>
        </p:spPr>
      </p:pic>
      <p:sp>
        <p:nvSpPr>
          <p:cNvPr id="20" name="TextBox 19"/>
          <p:cNvSpPr txBox="1"/>
          <p:nvPr/>
        </p:nvSpPr>
        <p:spPr>
          <a:xfrm>
            <a:off x="11106867" y="5698629"/>
            <a:ext cx="1800225" cy="369332"/>
          </a:xfrm>
          <a:prstGeom prst="rect">
            <a:avLst/>
          </a:prstGeom>
          <a:noFill/>
        </p:spPr>
        <p:txBody>
          <a:bodyPr wrap="square" rtlCol="0">
            <a:spAutoFit/>
          </a:bodyPr>
          <a:lstStyle/>
          <a:p>
            <a:r>
              <a:rPr lang="en-ZA" b="1" dirty="0">
                <a:solidFill>
                  <a:prstClr val="white"/>
                </a:solidFill>
              </a:rPr>
              <a:t>CONT……</a:t>
            </a:r>
          </a:p>
        </p:txBody>
      </p:sp>
      <p:graphicFrame>
        <p:nvGraphicFramePr>
          <p:cNvPr id="2" name="Table 1"/>
          <p:cNvGraphicFramePr>
            <a:graphicFrameLocks noGrp="1"/>
          </p:cNvGraphicFramePr>
          <p:nvPr>
            <p:extLst>
              <p:ext uri="{D42A27DB-BD31-4B8C-83A1-F6EECF244321}">
                <p14:modId xmlns:p14="http://schemas.microsoft.com/office/powerpoint/2010/main" val="785720255"/>
              </p:ext>
            </p:extLst>
          </p:nvPr>
        </p:nvGraphicFramePr>
        <p:xfrm>
          <a:off x="89297" y="196834"/>
          <a:ext cx="12009122" cy="2524633"/>
        </p:xfrm>
        <a:graphic>
          <a:graphicData uri="http://schemas.openxmlformats.org/drawingml/2006/table">
            <a:tbl>
              <a:tblPr firstRow="1" bandRow="1">
                <a:tableStyleId>{08FB837D-C827-4EFA-A057-4D05807E0F7C}</a:tableStyleId>
              </a:tblPr>
              <a:tblGrid>
                <a:gridCol w="6004561">
                  <a:extLst>
                    <a:ext uri="{9D8B030D-6E8A-4147-A177-3AD203B41FA5}">
                      <a16:colId xmlns:a16="http://schemas.microsoft.com/office/drawing/2014/main" val="20000"/>
                    </a:ext>
                  </a:extLst>
                </a:gridCol>
                <a:gridCol w="6004561">
                  <a:extLst>
                    <a:ext uri="{9D8B030D-6E8A-4147-A177-3AD203B41FA5}">
                      <a16:colId xmlns:a16="http://schemas.microsoft.com/office/drawing/2014/main" val="20001"/>
                    </a:ext>
                  </a:extLst>
                </a:gridCol>
              </a:tblGrid>
              <a:tr h="370840">
                <a:tc gridSpan="2">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2800" dirty="0">
                          <a:solidFill>
                            <a:prstClr val="black"/>
                          </a:solidFill>
                        </a:rPr>
                        <a:t>6. Support to recruitment</a:t>
                      </a:r>
                    </a:p>
                  </a:txBody>
                  <a:tcPr/>
                </a:tc>
                <a:tc hMerge="1">
                  <a:txBody>
                    <a:bodyPr/>
                    <a:lstStyle/>
                    <a:p>
                      <a:endParaRPr lang="en-ZA" dirty="0"/>
                    </a:p>
                  </a:txBody>
                  <a:tcPr/>
                </a:tc>
                <a:extLst>
                  <a:ext uri="{0D108BD9-81ED-4DB2-BD59-A6C34878D82A}">
                    <a16:rowId xmlns:a16="http://schemas.microsoft.com/office/drawing/2014/main" val="10000"/>
                  </a:ext>
                </a:extLst>
              </a:tr>
              <a:tr h="370840">
                <a:tc>
                  <a:txBody>
                    <a:bodyPr/>
                    <a:lstStyle/>
                    <a:p>
                      <a:r>
                        <a:rPr lang="en-ZA" sz="2400" b="1" dirty="0"/>
                        <a:t>Indicator</a:t>
                      </a:r>
                    </a:p>
                  </a:txBody>
                  <a:tcPr/>
                </a:tc>
                <a:tc>
                  <a:txBody>
                    <a:bodyPr/>
                    <a:lstStyle/>
                    <a:p>
                      <a:r>
                        <a:rPr lang="en-ZA" sz="2400" b="1" dirty="0"/>
                        <a:t>Terrorist Abuse Indicator</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publications or those who represent the organisations support terrorism or terrorist entities.</a:t>
                      </a:r>
                    </a:p>
                  </a:txBody>
                  <a:tcPr/>
                </a:tc>
                <a:tc rowSpan="2">
                  <a:txBody>
                    <a:bodyPr/>
                    <a:lstStyle/>
                    <a:p>
                      <a:r>
                        <a:rPr lang="en-ZA" sz="2000" dirty="0"/>
                        <a:t>Officials or employees of an NPO engage in activities that support recruitment to violence. </a:t>
                      </a:r>
                    </a:p>
                  </a:txBody>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Individuals known to </a:t>
                      </a:r>
                      <a:r>
                        <a:rPr lang="en-ZA" sz="2000" baseline="0" dirty="0"/>
                        <a:t>support terrorism are linked to the organisations.</a:t>
                      </a:r>
                      <a:endParaRPr lang="en-ZA" sz="2000" dirty="0"/>
                    </a:p>
                  </a:txBody>
                  <a:tcPr/>
                </a:tc>
                <a:tc vMerge="1">
                  <a:txBody>
                    <a:bodyPr/>
                    <a:lstStyle/>
                    <a:p>
                      <a:endParaRPr lang="en-ZA" sz="2000" dirty="0"/>
                    </a:p>
                  </a:txBody>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70918264"/>
              </p:ext>
            </p:extLst>
          </p:nvPr>
        </p:nvGraphicFramePr>
        <p:xfrm>
          <a:off x="89297" y="2879554"/>
          <a:ext cx="12009122" cy="3918023"/>
        </p:xfrm>
        <a:graphic>
          <a:graphicData uri="http://schemas.openxmlformats.org/drawingml/2006/table">
            <a:tbl>
              <a:tblPr firstRow="1" bandRow="1">
                <a:tableStyleId>{08FB837D-C827-4EFA-A057-4D05807E0F7C}</a:tableStyleId>
              </a:tblPr>
              <a:tblGrid>
                <a:gridCol w="6004561">
                  <a:extLst>
                    <a:ext uri="{9D8B030D-6E8A-4147-A177-3AD203B41FA5}">
                      <a16:colId xmlns:a16="http://schemas.microsoft.com/office/drawing/2014/main" val="20000"/>
                    </a:ext>
                  </a:extLst>
                </a:gridCol>
                <a:gridCol w="6004561">
                  <a:extLst>
                    <a:ext uri="{9D8B030D-6E8A-4147-A177-3AD203B41FA5}">
                      <a16:colId xmlns:a16="http://schemas.microsoft.com/office/drawing/2014/main" val="20001"/>
                    </a:ext>
                  </a:extLst>
                </a:gridCol>
              </a:tblGrid>
              <a:tr h="759739">
                <a:tc gridSpan="2">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2800" dirty="0">
                          <a:solidFill>
                            <a:prstClr val="black"/>
                          </a:solidFill>
                        </a:rPr>
                        <a:t>7. Other criminal activities </a:t>
                      </a:r>
                    </a:p>
                  </a:txBody>
                  <a:tcPr/>
                </a:tc>
                <a:tc hMerge="1">
                  <a:txBody>
                    <a:bodyPr/>
                    <a:lstStyle/>
                    <a:p>
                      <a:endParaRPr lang="en-ZA" dirty="0"/>
                    </a:p>
                  </a:txBody>
                  <a:tcPr/>
                </a:tc>
                <a:extLst>
                  <a:ext uri="{0D108BD9-81ED-4DB2-BD59-A6C34878D82A}">
                    <a16:rowId xmlns:a16="http://schemas.microsoft.com/office/drawing/2014/main" val="10000"/>
                  </a:ext>
                </a:extLst>
              </a:tr>
              <a:tr h="474837">
                <a:tc>
                  <a:txBody>
                    <a:bodyPr/>
                    <a:lstStyle/>
                    <a:p>
                      <a:r>
                        <a:rPr lang="en-ZA" sz="2400" b="1" dirty="0"/>
                        <a:t>Indicator</a:t>
                      </a:r>
                    </a:p>
                  </a:txBody>
                  <a:tcPr/>
                </a:tc>
                <a:tc>
                  <a:txBody>
                    <a:bodyPr/>
                    <a:lstStyle/>
                    <a:p>
                      <a:r>
                        <a:rPr lang="en-ZA" sz="2400" b="1" dirty="0"/>
                        <a:t>Terrorist Abuse Indicator</a:t>
                      </a:r>
                    </a:p>
                  </a:txBody>
                  <a:tcPr/>
                </a:tc>
                <a:extLst>
                  <a:ext uri="{0D108BD9-81ED-4DB2-BD59-A6C34878D82A}">
                    <a16:rowId xmlns:a16="http://schemas.microsoft.com/office/drawing/2014/main" val="10001"/>
                  </a:ext>
                </a:extLst>
              </a:tr>
              <a:tr h="7280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facilities conceal criminal activities. </a:t>
                      </a:r>
                    </a:p>
                  </a:txBody>
                  <a:tcPr/>
                </a:tc>
                <a:tc rowSpan="2">
                  <a:txBody>
                    <a:bodyPr/>
                    <a:lstStyle/>
                    <a:p>
                      <a:r>
                        <a:rPr lang="en-ZA" sz="2000" dirty="0"/>
                        <a:t>Criminal activities consistent with terrorist operations are concealed in NPO facilities. </a:t>
                      </a:r>
                    </a:p>
                  </a:txBody>
                  <a:tcPr/>
                </a:tc>
                <a:extLst>
                  <a:ext uri="{0D108BD9-81ED-4DB2-BD59-A6C34878D82A}">
                    <a16:rowId xmlns:a16="http://schemas.microsoft.com/office/drawing/2014/main" val="10002"/>
                  </a:ext>
                </a:extLst>
              </a:tr>
              <a:tr h="9107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directing officials or employees are engaged in other criminal activities</a:t>
                      </a:r>
                    </a:p>
                  </a:txBody>
                  <a:tcPr/>
                </a:tc>
                <a:tc vMerge="1">
                  <a:txBody>
                    <a:bodyPr/>
                    <a:lstStyle/>
                    <a:p>
                      <a:endParaRPr lang="en-ZA" sz="2000" dirty="0"/>
                    </a:p>
                  </a:txBody>
                  <a:tcPr/>
                </a:tc>
                <a:extLst>
                  <a:ext uri="{0D108BD9-81ED-4DB2-BD59-A6C34878D82A}">
                    <a16:rowId xmlns:a16="http://schemas.microsoft.com/office/drawing/2014/main" val="10003"/>
                  </a:ext>
                </a:extLst>
              </a:tr>
              <a:tr h="10446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Advertised NPO is fictitious.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000" dirty="0"/>
                        <a:t>NPO directing officials or employees are engaged in other criminal activities consistent with terrorist operations.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8189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00380" y="1864318"/>
            <a:ext cx="10972800" cy="2484161"/>
          </a:xfrm>
        </p:spPr>
        <p:txBody>
          <a:bodyPr>
            <a:normAutofit fontScale="90000"/>
          </a:bodyPr>
          <a:lstStyle/>
          <a:p>
            <a:r>
              <a:rPr lang="en-ZA" sz="6700" b="1" dirty="0">
                <a:solidFill>
                  <a:schemeClr val="bg1"/>
                </a:solidFill>
              </a:rPr>
              <a:t>What NPO’s can do to protect themselves against money laundering &amp; terrorist financing risks</a:t>
            </a:r>
          </a:p>
        </p:txBody>
      </p:sp>
      <p:pic>
        <p:nvPicPr>
          <p:cNvPr id="16" name="Picture 15"/>
          <p:cNvPicPr>
            <a:picLocks noChangeAspect="1"/>
          </p:cNvPicPr>
          <p:nvPr/>
        </p:nvPicPr>
        <p:blipFill>
          <a:blip r:embed="rId3"/>
          <a:stretch>
            <a:fillRect/>
          </a:stretch>
        </p:blipFill>
        <p:spPr>
          <a:xfrm>
            <a:off x="0" y="6025317"/>
            <a:ext cx="12192000" cy="723900"/>
          </a:xfrm>
          <a:prstGeom prst="rect">
            <a:avLst/>
          </a:prstGeom>
        </p:spPr>
      </p:pic>
    </p:spTree>
    <p:extLst>
      <p:ext uri="{BB962C8B-B14F-4D97-AF65-F5344CB8AC3E}">
        <p14:creationId xmlns:p14="http://schemas.microsoft.com/office/powerpoint/2010/main" val="720864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757434" y="1291605"/>
            <a:ext cx="8834366" cy="5566395"/>
            <a:chOff x="925975" y="1950244"/>
            <a:chExt cx="6488545" cy="4709201"/>
          </a:xfrm>
        </p:grpSpPr>
        <p:sp>
          <p:nvSpPr>
            <p:cNvPr id="4" name="Moon 3"/>
            <p:cNvSpPr/>
            <p:nvPr/>
          </p:nvSpPr>
          <p:spPr>
            <a:xfrm>
              <a:off x="925975" y="1950244"/>
              <a:ext cx="4288964" cy="4694395"/>
            </a:xfrm>
            <a:prstGeom prst="moon">
              <a:avLst>
                <a:gd name="adj" fmla="val 42098"/>
              </a:avLst>
            </a:prstGeom>
            <a:solidFill>
              <a:schemeClr val="accent4">
                <a:lumMod val="5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sp>
          <p:nvSpPr>
            <p:cNvPr id="6" name="Moon 5"/>
            <p:cNvSpPr/>
            <p:nvPr/>
          </p:nvSpPr>
          <p:spPr>
            <a:xfrm rot="10800000">
              <a:off x="2955188" y="1965050"/>
              <a:ext cx="4459332" cy="4694395"/>
            </a:xfrm>
            <a:prstGeom prst="moon">
              <a:avLst>
                <a:gd name="adj" fmla="val 35744"/>
              </a:avLst>
            </a:prstGeom>
            <a:solidFill>
              <a:schemeClr val="accent4">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sp>
          <p:nvSpPr>
            <p:cNvPr id="8" name="TextBox 7"/>
            <p:cNvSpPr txBox="1"/>
            <p:nvPr/>
          </p:nvSpPr>
          <p:spPr>
            <a:xfrm>
              <a:off x="1225367" y="3518941"/>
              <a:ext cx="1255575" cy="1249828"/>
            </a:xfrm>
            <a:prstGeom prst="rect">
              <a:avLst/>
            </a:prstGeom>
            <a:noFill/>
          </p:spPr>
          <p:txBody>
            <a:bodyPr wrap="square" rtlCol="0">
              <a:spAutoFit/>
            </a:bodyPr>
            <a:lstStyle/>
            <a:p>
              <a:pPr algn="r"/>
              <a:r>
                <a:rPr lang="en-ZA" b="1" dirty="0">
                  <a:solidFill>
                    <a:prstClr val="black"/>
                  </a:solidFill>
                  <a:latin typeface="Comic Sans MS" panose="030F0702030302020204" pitchFamily="66" charset="0"/>
                </a:rPr>
                <a:t>A</a:t>
              </a:r>
              <a:r>
                <a:rPr lang="en-ZA" dirty="0">
                  <a:solidFill>
                    <a:prstClr val="black"/>
                  </a:solidFill>
                  <a:latin typeface="Comic Sans MS" panose="030F0702030302020204" pitchFamily="66" charset="0"/>
                </a:rPr>
                <a:t>ttentive</a:t>
              </a:r>
            </a:p>
            <a:p>
              <a:r>
                <a:rPr lang="en-ZA" b="1" dirty="0">
                  <a:solidFill>
                    <a:prstClr val="black"/>
                  </a:solidFill>
                  <a:latin typeface="Comic Sans MS" panose="030F0702030302020204" pitchFamily="66" charset="0"/>
                </a:rPr>
                <a:t> W</a:t>
              </a:r>
              <a:r>
                <a:rPr lang="en-ZA" dirty="0">
                  <a:solidFill>
                    <a:prstClr val="black"/>
                  </a:solidFill>
                  <a:latin typeface="Comic Sans MS" panose="030F0702030302020204" pitchFamily="66" charset="0"/>
                </a:rPr>
                <a:t>atchful</a:t>
              </a:r>
            </a:p>
            <a:p>
              <a:r>
                <a:rPr lang="en-ZA" b="1" dirty="0">
                  <a:solidFill>
                    <a:prstClr val="black"/>
                  </a:solidFill>
                  <a:latin typeface="Comic Sans MS" panose="030F0702030302020204" pitchFamily="66" charset="0"/>
                </a:rPr>
                <a:t>A</a:t>
              </a:r>
              <a:r>
                <a:rPr lang="en-ZA" dirty="0">
                  <a:solidFill>
                    <a:prstClr val="black"/>
                  </a:solidFill>
                  <a:latin typeface="Comic Sans MS" panose="030F0702030302020204" pitchFamily="66" charset="0"/>
                </a:rPr>
                <a:t>ct</a:t>
              </a:r>
            </a:p>
            <a:p>
              <a:r>
                <a:rPr lang="en-ZA" b="1" dirty="0">
                  <a:solidFill>
                    <a:prstClr val="black"/>
                  </a:solidFill>
                  <a:latin typeface="Comic Sans MS" panose="030F0702030302020204" pitchFamily="66" charset="0"/>
                </a:rPr>
                <a:t>R</a:t>
              </a:r>
              <a:r>
                <a:rPr lang="en-ZA" dirty="0">
                  <a:solidFill>
                    <a:prstClr val="black"/>
                  </a:solidFill>
                  <a:latin typeface="Comic Sans MS" panose="030F0702030302020204" pitchFamily="66" charset="0"/>
                </a:rPr>
                <a:t>eport</a:t>
              </a:r>
            </a:p>
            <a:p>
              <a:pPr algn="ctr"/>
              <a:r>
                <a:rPr lang="en-ZA" b="1" dirty="0">
                  <a:solidFill>
                    <a:prstClr val="black"/>
                  </a:solidFill>
                  <a:latin typeface="Comic Sans MS" panose="030F0702030302020204" pitchFamily="66" charset="0"/>
                </a:rPr>
                <a:t>E</a:t>
              </a:r>
              <a:r>
                <a:rPr lang="en-ZA" dirty="0">
                  <a:solidFill>
                    <a:prstClr val="black"/>
                  </a:solidFill>
                  <a:latin typeface="Comic Sans MS" panose="030F0702030302020204" pitchFamily="66" charset="0"/>
                </a:rPr>
                <a:t>ducate</a:t>
              </a:r>
            </a:p>
          </p:txBody>
        </p:sp>
        <p:sp>
          <p:nvSpPr>
            <p:cNvPr id="9" name="TextBox 8"/>
            <p:cNvSpPr txBox="1"/>
            <p:nvPr/>
          </p:nvSpPr>
          <p:spPr>
            <a:xfrm>
              <a:off x="5835750" y="3475819"/>
              <a:ext cx="1250708" cy="1200329"/>
            </a:xfrm>
            <a:prstGeom prst="rect">
              <a:avLst/>
            </a:prstGeom>
            <a:noFill/>
          </p:spPr>
          <p:txBody>
            <a:bodyPr wrap="square" rtlCol="0">
              <a:spAutoFit/>
            </a:bodyPr>
            <a:lstStyle/>
            <a:p>
              <a:r>
                <a:rPr lang="en-GB" b="1" dirty="0">
                  <a:solidFill>
                    <a:prstClr val="black"/>
                  </a:solidFill>
                  <a:latin typeface="Comic Sans MS" panose="030F0702030302020204" pitchFamily="66" charset="0"/>
                </a:rPr>
                <a:t>  S</a:t>
              </a:r>
              <a:r>
                <a:rPr lang="en-GB" dirty="0">
                  <a:solidFill>
                    <a:prstClr val="black"/>
                  </a:solidFill>
                  <a:latin typeface="Comic Sans MS" panose="030F0702030302020204" pitchFamily="66" charset="0"/>
                </a:rPr>
                <a:t>creen</a:t>
              </a:r>
              <a:endParaRPr lang="en-ZA" dirty="0">
                <a:solidFill>
                  <a:prstClr val="black"/>
                </a:solidFill>
                <a:latin typeface="Comic Sans MS" panose="030F0702030302020204" pitchFamily="66" charset="0"/>
              </a:endParaRPr>
            </a:p>
            <a:p>
              <a:r>
                <a:rPr lang="en-GB" dirty="0">
                  <a:solidFill>
                    <a:prstClr val="black"/>
                  </a:solidFill>
                  <a:latin typeface="Comic Sans MS" panose="030F0702030302020204" pitchFamily="66" charset="0"/>
                </a:rPr>
                <a:t>      </a:t>
              </a:r>
              <a:r>
                <a:rPr lang="en-GB" b="1" dirty="0">
                  <a:solidFill>
                    <a:prstClr val="black"/>
                  </a:solidFill>
                  <a:latin typeface="Comic Sans MS" panose="030F0702030302020204" pitchFamily="66" charset="0"/>
                </a:rPr>
                <a:t>A</a:t>
              </a:r>
              <a:r>
                <a:rPr lang="en-GB" dirty="0">
                  <a:solidFill>
                    <a:prstClr val="black"/>
                  </a:solidFill>
                  <a:latin typeface="Comic Sans MS" panose="030F0702030302020204" pitchFamily="66" charset="0"/>
                </a:rPr>
                <a:t>sk </a:t>
              </a:r>
              <a:endParaRPr lang="en-ZA" dirty="0">
                <a:solidFill>
                  <a:prstClr val="black"/>
                </a:solidFill>
                <a:latin typeface="Comic Sans MS" panose="030F0702030302020204" pitchFamily="66" charset="0"/>
              </a:endParaRPr>
            </a:p>
            <a:p>
              <a:r>
                <a:rPr lang="en-GB" b="1" dirty="0">
                  <a:solidFill>
                    <a:prstClr val="black"/>
                  </a:solidFill>
                  <a:latin typeface="Comic Sans MS" panose="030F0702030302020204" pitchFamily="66" charset="0"/>
                </a:rPr>
                <a:t>    F</a:t>
              </a:r>
              <a:r>
                <a:rPr lang="en-GB" dirty="0">
                  <a:solidFill>
                    <a:prstClr val="black"/>
                  </a:solidFill>
                  <a:latin typeface="Comic Sans MS" panose="030F0702030302020204" pitchFamily="66" charset="0"/>
                </a:rPr>
                <a:t>ind </a:t>
              </a:r>
              <a:endParaRPr lang="en-ZA" dirty="0">
                <a:solidFill>
                  <a:prstClr val="black"/>
                </a:solidFill>
                <a:latin typeface="Comic Sans MS" panose="030F0702030302020204" pitchFamily="66" charset="0"/>
              </a:endParaRPr>
            </a:p>
            <a:p>
              <a:r>
                <a:rPr lang="en-GB" b="1" dirty="0">
                  <a:solidFill>
                    <a:prstClr val="black"/>
                  </a:solidFill>
                  <a:latin typeface="Comic Sans MS" panose="030F0702030302020204" pitchFamily="66" charset="0"/>
                </a:rPr>
                <a:t>  E</a:t>
              </a:r>
              <a:r>
                <a:rPr lang="en-GB" dirty="0">
                  <a:solidFill>
                    <a:prstClr val="black"/>
                  </a:solidFill>
                  <a:latin typeface="Comic Sans MS" panose="030F0702030302020204" pitchFamily="66" charset="0"/>
                </a:rPr>
                <a:t>valuate</a:t>
              </a:r>
              <a:endParaRPr lang="en-ZA" dirty="0">
                <a:solidFill>
                  <a:prstClr val="black"/>
                </a:solidFill>
                <a:latin typeface="Comic Sans MS" panose="030F0702030302020204" pitchFamily="66" charset="0"/>
              </a:endParaRPr>
            </a:p>
          </p:txBody>
        </p:sp>
        <p:sp>
          <p:nvSpPr>
            <p:cNvPr id="10" name="TextBox 9"/>
            <p:cNvSpPr txBox="1"/>
            <p:nvPr/>
          </p:nvSpPr>
          <p:spPr>
            <a:xfrm>
              <a:off x="1663376" y="3122517"/>
              <a:ext cx="1060847" cy="338495"/>
            </a:xfrm>
            <a:prstGeom prst="rect">
              <a:avLst/>
            </a:prstGeom>
            <a:noFill/>
          </p:spPr>
          <p:txBody>
            <a:bodyPr wrap="square" rtlCol="0">
              <a:spAutoFit/>
            </a:bodyPr>
            <a:lstStyle/>
            <a:p>
              <a:r>
                <a:rPr lang="en-ZA" sz="2000" b="1" u="sng" dirty="0">
                  <a:solidFill>
                    <a:prstClr val="black"/>
                  </a:solidFill>
                  <a:latin typeface="Comic Sans MS" panose="030F0702030302020204" pitchFamily="66" charset="0"/>
                </a:rPr>
                <a:t>AWARE</a:t>
              </a:r>
              <a:endParaRPr lang="en-ZA" sz="2000" b="1" u="sng" dirty="0">
                <a:solidFill>
                  <a:prstClr val="black"/>
                </a:solidFill>
              </a:endParaRPr>
            </a:p>
          </p:txBody>
        </p:sp>
        <p:sp>
          <p:nvSpPr>
            <p:cNvPr id="11" name="TextBox 10"/>
            <p:cNvSpPr txBox="1"/>
            <p:nvPr/>
          </p:nvSpPr>
          <p:spPr>
            <a:xfrm>
              <a:off x="5639612" y="3060903"/>
              <a:ext cx="935063" cy="400110"/>
            </a:xfrm>
            <a:prstGeom prst="rect">
              <a:avLst/>
            </a:prstGeom>
            <a:noFill/>
          </p:spPr>
          <p:txBody>
            <a:bodyPr wrap="square" rtlCol="0">
              <a:spAutoFit/>
            </a:bodyPr>
            <a:lstStyle/>
            <a:p>
              <a:r>
                <a:rPr lang="en-ZA" sz="2000" b="1" u="sng" dirty="0">
                  <a:solidFill>
                    <a:prstClr val="black"/>
                  </a:solidFill>
                  <a:latin typeface="Comic Sans MS" panose="030F0702030302020204" pitchFamily="66" charset="0"/>
                </a:rPr>
                <a:t>SAFE</a:t>
              </a:r>
            </a:p>
          </p:txBody>
        </p:sp>
      </p:grpSp>
      <p:sp>
        <p:nvSpPr>
          <p:cNvPr id="12" name="TextBox 11"/>
          <p:cNvSpPr txBox="1"/>
          <p:nvPr/>
        </p:nvSpPr>
        <p:spPr>
          <a:xfrm>
            <a:off x="0" y="119972"/>
            <a:ext cx="12192000" cy="584775"/>
          </a:xfrm>
          <a:prstGeom prst="rect">
            <a:avLst/>
          </a:prstGeom>
          <a:noFill/>
        </p:spPr>
        <p:txBody>
          <a:bodyPr wrap="square" rtlCol="0">
            <a:spAutoFit/>
          </a:bodyPr>
          <a:lstStyle/>
          <a:p>
            <a:pPr algn="ctr"/>
            <a:r>
              <a:rPr lang="en-ZA" sz="1600" b="1" dirty="0">
                <a:solidFill>
                  <a:prstClr val="black"/>
                </a:solidFill>
                <a:latin typeface="Comic Sans MS" panose="030F0702030302020204" pitchFamily="66" charset="0"/>
              </a:rPr>
              <a:t>WHAT CAN NPO’S DO TO PROTECT THEMSELVES AGAINST MONEY LAUNDERING &amp; TERRORIST FINANCING RISKS</a:t>
            </a:r>
          </a:p>
        </p:txBody>
      </p:sp>
      <p:sp>
        <p:nvSpPr>
          <p:cNvPr id="13" name="TextBox 12"/>
          <p:cNvSpPr txBox="1"/>
          <p:nvPr/>
        </p:nvSpPr>
        <p:spPr>
          <a:xfrm>
            <a:off x="4138353" y="722248"/>
            <a:ext cx="3915294" cy="615553"/>
          </a:xfrm>
          <a:prstGeom prst="rect">
            <a:avLst/>
          </a:prstGeom>
          <a:noFill/>
        </p:spPr>
        <p:txBody>
          <a:bodyPr wrap="square" rtlCol="0">
            <a:spAutoFit/>
          </a:bodyPr>
          <a:lstStyle/>
          <a:p>
            <a:pPr algn="ctr"/>
            <a:r>
              <a:rPr lang="en-ZA" b="1" dirty="0">
                <a:solidFill>
                  <a:prstClr val="black"/>
                </a:solidFill>
                <a:latin typeface="Comic Sans MS" panose="030F0702030302020204" pitchFamily="66" charset="0"/>
              </a:rPr>
              <a:t>KNOW YOUR RISKS</a:t>
            </a:r>
          </a:p>
          <a:p>
            <a:pPr algn="ctr"/>
            <a:r>
              <a:rPr lang="en-ZA" sz="1600" b="1" dirty="0">
                <a:solidFill>
                  <a:prstClr val="black"/>
                </a:solidFill>
                <a:latin typeface="Comic Sans MS" panose="030F0702030302020204" pitchFamily="66" charset="0"/>
              </a:rPr>
              <a:t>“Be Aware - Be Safe”</a:t>
            </a:r>
          </a:p>
        </p:txBody>
      </p:sp>
      <p:sp>
        <p:nvSpPr>
          <p:cNvPr id="15" name="TextBox 14"/>
          <p:cNvSpPr txBox="1"/>
          <p:nvPr/>
        </p:nvSpPr>
        <p:spPr>
          <a:xfrm>
            <a:off x="4520274" y="2877316"/>
            <a:ext cx="3690607" cy="2746906"/>
          </a:xfrm>
          <a:prstGeom prst="rect">
            <a:avLst/>
          </a:prstGeom>
          <a:noFill/>
        </p:spPr>
        <p:txBody>
          <a:bodyPr wrap="square" rtlCol="0">
            <a:spAutoFit/>
          </a:bodyPr>
          <a:lstStyle/>
          <a:p>
            <a:pPr marL="214313" indent="-214313">
              <a:buFont typeface="Arial" panose="020B0604020202020204" pitchFamily="34" charset="0"/>
              <a:buChar char="•"/>
            </a:pPr>
            <a:r>
              <a:rPr lang="en-ZA" b="1" dirty="0">
                <a:latin typeface="Comic Sans MS" panose="030F0702030302020204" pitchFamily="66" charset="0"/>
              </a:rPr>
              <a:t>Attentive</a:t>
            </a:r>
            <a:r>
              <a:rPr lang="en-ZA" dirty="0">
                <a:latin typeface="Comic Sans MS" panose="030F0702030302020204" pitchFamily="66" charset="0"/>
              </a:rPr>
              <a:t>: Screen partners &amp; associates. </a:t>
            </a:r>
          </a:p>
          <a:p>
            <a:pPr marL="214313" indent="-214313">
              <a:buFont typeface="Arial" panose="020B0604020202020204" pitchFamily="34" charset="0"/>
              <a:buChar char="•"/>
            </a:pPr>
            <a:r>
              <a:rPr lang="en-ZA" b="1" dirty="0">
                <a:latin typeface="Comic Sans MS" panose="030F0702030302020204" pitchFamily="66" charset="0"/>
              </a:rPr>
              <a:t>Watchful</a:t>
            </a:r>
            <a:r>
              <a:rPr lang="en-ZA" dirty="0">
                <a:latin typeface="Comic Sans MS" panose="030F0702030302020204" pitchFamily="66" charset="0"/>
              </a:rPr>
              <a:t>: Be vigilant, ask questions. </a:t>
            </a:r>
          </a:p>
          <a:p>
            <a:pPr marL="214313" indent="-214313">
              <a:buFont typeface="Arial" panose="020B0604020202020204" pitchFamily="34" charset="0"/>
              <a:buChar char="•"/>
            </a:pPr>
            <a:r>
              <a:rPr lang="en-ZA" b="1" dirty="0">
                <a:latin typeface="Comic Sans MS" panose="030F0702030302020204" pitchFamily="66" charset="0"/>
              </a:rPr>
              <a:t>Act</a:t>
            </a:r>
            <a:r>
              <a:rPr lang="en-ZA" dirty="0">
                <a:latin typeface="Comic Sans MS" panose="030F0702030302020204" pitchFamily="66" charset="0"/>
              </a:rPr>
              <a:t>: Find proof, evaluate the situation &amp; take action.</a:t>
            </a:r>
          </a:p>
          <a:p>
            <a:pPr marL="214313" indent="-214313">
              <a:buFont typeface="Arial" panose="020B0604020202020204" pitchFamily="34" charset="0"/>
              <a:buChar char="•"/>
            </a:pPr>
            <a:r>
              <a:rPr lang="en-ZA" b="1" dirty="0">
                <a:latin typeface="Comic Sans MS" panose="030F0702030302020204" pitchFamily="66" charset="0"/>
              </a:rPr>
              <a:t>Report</a:t>
            </a:r>
            <a:r>
              <a:rPr lang="en-ZA" dirty="0">
                <a:latin typeface="Comic Sans MS" panose="030F0702030302020204" pitchFamily="66" charset="0"/>
              </a:rPr>
              <a:t>: suspicious findings</a:t>
            </a:r>
          </a:p>
          <a:p>
            <a:pPr marL="214313" indent="-214313">
              <a:buFont typeface="Arial" panose="020B0604020202020204" pitchFamily="34" charset="0"/>
              <a:buChar char="•"/>
            </a:pPr>
            <a:r>
              <a:rPr lang="en-ZA" b="1" dirty="0">
                <a:latin typeface="Comic Sans MS" panose="030F0702030302020204" pitchFamily="66" charset="0"/>
              </a:rPr>
              <a:t>Educate</a:t>
            </a:r>
            <a:r>
              <a:rPr lang="en-ZA" dirty="0">
                <a:latin typeface="Comic Sans MS" panose="030F0702030302020204" pitchFamily="66" charset="0"/>
              </a:rPr>
              <a:t>: members and staff on ML/TF risks.</a:t>
            </a:r>
          </a:p>
          <a:p>
            <a:endParaRPr lang="en-ZA" sz="1050" dirty="0">
              <a:latin typeface="Comic Sans MS" panose="030F0702030302020204" pitchFamily="66" charset="0"/>
            </a:endParaRPr>
          </a:p>
        </p:txBody>
      </p:sp>
    </p:spTree>
    <p:extLst>
      <p:ext uri="{BB962C8B-B14F-4D97-AF65-F5344CB8AC3E}">
        <p14:creationId xmlns:p14="http://schemas.microsoft.com/office/powerpoint/2010/main" val="477339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658620" y="418985"/>
            <a:ext cx="8915400" cy="928688"/>
          </a:xfrm>
        </p:spPr>
        <p:txBody>
          <a:bodyPr>
            <a:noAutofit/>
          </a:bodyPr>
          <a:lstStyle/>
          <a:p>
            <a:pPr algn="ctr"/>
            <a:r>
              <a:rPr lang="en-ZA" b="1" dirty="0">
                <a:solidFill>
                  <a:schemeClr val="tx1"/>
                </a:solidFill>
                <a:latin typeface="Gill Sans MT" panose="020B0502020104020203" pitchFamily="34" charset="0"/>
              </a:rPr>
              <a:t>HOW NPOS  CAN PROTECT THEMSELVES AGAINST ML/TF  (C</a:t>
            </a:r>
            <a:r>
              <a:rPr lang="en-ZA" b="1" cap="none" dirty="0">
                <a:solidFill>
                  <a:schemeClr val="tx1"/>
                </a:solidFill>
                <a:latin typeface="Gill Sans MT" panose="020B0502020104020203" pitchFamily="34" charset="0"/>
              </a:rPr>
              <a:t>ont</a:t>
            </a:r>
            <a:r>
              <a:rPr lang="en-ZA" b="1" dirty="0">
                <a:solidFill>
                  <a:schemeClr val="tx1"/>
                </a:solidFill>
                <a:latin typeface="Gill Sans MT" panose="020B0502020104020203" pitchFamily="34" charset="0"/>
              </a:rPr>
              <a:t>..)</a:t>
            </a:r>
            <a:br>
              <a:rPr lang="en-ZA" b="1" dirty="0">
                <a:solidFill>
                  <a:schemeClr val="accent1">
                    <a:lumMod val="75000"/>
                  </a:schemeClr>
                </a:solidFill>
                <a:latin typeface="Gill Sans MT" panose="020B0502020104020203" pitchFamily="34" charset="0"/>
              </a:rPr>
            </a:br>
            <a:endParaRPr lang="en-ZA" b="1" dirty="0">
              <a:solidFill>
                <a:schemeClr val="tx1"/>
              </a:solidFill>
              <a:latin typeface="Gill Sans MT" panose="020B0502020104020203" pitchFamily="34" charset="0"/>
            </a:endParaRPr>
          </a:p>
        </p:txBody>
      </p:sp>
      <p:sp>
        <p:nvSpPr>
          <p:cNvPr id="13" name="Flowchart: Alternate Process 12"/>
          <p:cNvSpPr/>
          <p:nvPr/>
        </p:nvSpPr>
        <p:spPr>
          <a:xfrm>
            <a:off x="731520" y="1272946"/>
            <a:ext cx="10769600" cy="4607956"/>
          </a:xfrm>
          <a:prstGeom prst="flowChartAlternateProcess">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742950"/>
            <a:endParaRPr lang="en-ZA" sz="1463" dirty="0">
              <a:solidFill>
                <a:prstClr val="black"/>
              </a:solidFill>
            </a:endParaRPr>
          </a:p>
        </p:txBody>
      </p:sp>
      <p:pic>
        <p:nvPicPr>
          <p:cNvPr id="16" name="Picture 15"/>
          <p:cNvPicPr>
            <a:picLocks noChangeAspect="1"/>
          </p:cNvPicPr>
          <p:nvPr/>
        </p:nvPicPr>
        <p:blipFill>
          <a:blip r:embed="rId2"/>
          <a:stretch>
            <a:fillRect/>
          </a:stretch>
        </p:blipFill>
        <p:spPr>
          <a:xfrm>
            <a:off x="0" y="6133742"/>
            <a:ext cx="12192000" cy="588169"/>
          </a:xfrm>
          <a:prstGeom prst="rect">
            <a:avLst/>
          </a:prstGeom>
        </p:spPr>
      </p:pic>
      <p:sp>
        <p:nvSpPr>
          <p:cNvPr id="6" name="TextBox 5"/>
          <p:cNvSpPr txBox="1"/>
          <p:nvPr/>
        </p:nvSpPr>
        <p:spPr>
          <a:xfrm>
            <a:off x="1087120" y="1684098"/>
            <a:ext cx="9814560" cy="4154984"/>
          </a:xfrm>
          <a:prstGeom prst="rect">
            <a:avLst/>
          </a:prstGeom>
          <a:noFill/>
        </p:spPr>
        <p:txBody>
          <a:bodyPr wrap="square" rtlCol="0">
            <a:spAutoFit/>
          </a:bodyPr>
          <a:lstStyle/>
          <a:p>
            <a:pPr lvl="1" defTabSz="457200"/>
            <a:r>
              <a:rPr lang="en-ZA" sz="2400" dirty="0">
                <a:solidFill>
                  <a:prstClr val="black"/>
                </a:solidFill>
                <a:latin typeface="Gill Sans MT" panose="020B0502020104020203" pitchFamily="34" charset="0"/>
              </a:rPr>
              <a:t>Ensure proper governance procedure in:</a:t>
            </a:r>
          </a:p>
          <a:p>
            <a:pPr marL="1257300" lvl="2" indent="-342900" defTabSz="457200">
              <a:buFont typeface="Wingdings" panose="05000000000000000000" pitchFamily="2" charset="2"/>
              <a:buChar char="Ø"/>
            </a:pPr>
            <a:r>
              <a:rPr lang="en-ZA" sz="2400" b="1" dirty="0">
                <a:solidFill>
                  <a:prstClr val="black"/>
                </a:solidFill>
                <a:latin typeface="Gill Sans MT" panose="020B0502020104020203" pitchFamily="34" charset="0"/>
              </a:rPr>
              <a:t>Upholding organisational integrity </a:t>
            </a:r>
            <a:r>
              <a:rPr lang="en-ZA" sz="2400" dirty="0">
                <a:solidFill>
                  <a:prstClr val="black"/>
                </a:solidFill>
                <a:latin typeface="Gill Sans MT" panose="020B0502020104020203" pitchFamily="34" charset="0"/>
              </a:rPr>
              <a:t>– establish strong financial and human resource policies</a:t>
            </a:r>
          </a:p>
          <a:p>
            <a:pPr marL="1257300" lvl="2" indent="-342900" defTabSz="457200">
              <a:buFont typeface="Wingdings" panose="05000000000000000000" pitchFamily="2" charset="2"/>
              <a:buChar char="Ø"/>
            </a:pPr>
            <a:r>
              <a:rPr lang="en-ZA" sz="2400" b="1" dirty="0">
                <a:solidFill>
                  <a:prstClr val="black"/>
                </a:solidFill>
                <a:latin typeface="Gill Sans MT" panose="020B0502020104020203" pitchFamily="34" charset="0"/>
              </a:rPr>
              <a:t>Financial accountability and transparency </a:t>
            </a:r>
            <a:r>
              <a:rPr lang="en-ZA" sz="2400" dirty="0">
                <a:solidFill>
                  <a:prstClr val="black"/>
                </a:solidFill>
                <a:latin typeface="Gill Sans MT" panose="020B0502020104020203" pitchFamily="34" charset="0"/>
              </a:rPr>
              <a:t>– keep proper financial records of income and expenditure and mandate that all organisation's transaction be conducted by means of a bank account.</a:t>
            </a:r>
          </a:p>
          <a:p>
            <a:pPr marL="1257300" lvl="2" indent="-342900" defTabSz="457200">
              <a:buFont typeface="Wingdings" panose="05000000000000000000" pitchFamily="2" charset="2"/>
              <a:buChar char="Ø"/>
            </a:pPr>
            <a:r>
              <a:rPr lang="en-ZA" sz="2400" b="1" dirty="0">
                <a:solidFill>
                  <a:prstClr val="black"/>
                </a:solidFill>
                <a:latin typeface="Gill Sans MT" panose="020B0502020104020203" pitchFamily="34" charset="0"/>
              </a:rPr>
              <a:t>Programme planning and monitoring </a:t>
            </a:r>
            <a:r>
              <a:rPr lang="en-ZA" sz="2400" dirty="0">
                <a:solidFill>
                  <a:prstClr val="black"/>
                </a:solidFill>
                <a:latin typeface="Gill Sans MT" panose="020B0502020104020203" pitchFamily="34" charset="0"/>
              </a:rPr>
              <a:t>– establish appropriate internal controls and monitoring systems to ensure that funds and services are being used as intended.</a:t>
            </a:r>
          </a:p>
          <a:p>
            <a:pPr marL="800100" lvl="1" indent="-342900" defTabSz="457200">
              <a:buFont typeface="Wingdings" panose="05000000000000000000" pitchFamily="2" charset="2"/>
              <a:buChar char="Ø"/>
            </a:pPr>
            <a:endParaRPr lang="en-ZA" sz="24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347352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a:blip r:embed="rId2"/>
          <a:stretch>
            <a:fillRect/>
          </a:stretch>
        </p:blipFill>
        <p:spPr>
          <a:xfrm>
            <a:off x="1587" y="894"/>
            <a:ext cx="12202072" cy="6915743"/>
          </a:xfrm>
          <a:prstGeom prst="rect">
            <a:avLst/>
          </a:prstGeom>
          <a:ln>
            <a:noFill/>
          </a:ln>
        </p:spPr>
      </p:pic>
      <p:sp>
        <p:nvSpPr>
          <p:cNvPr id="64" name="Rounded Rectangle 63"/>
          <p:cNvSpPr/>
          <p:nvPr/>
        </p:nvSpPr>
        <p:spPr>
          <a:xfrm>
            <a:off x="258215" y="5558007"/>
            <a:ext cx="11535852" cy="1172184"/>
          </a:xfrm>
          <a:prstGeom prst="roundRect">
            <a:avLst/>
          </a:prstGeom>
          <a:solidFill>
            <a:srgbClr val="C0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prstClr val="white"/>
              </a:solidFill>
            </a:endParaRPr>
          </a:p>
        </p:txBody>
      </p:sp>
      <p:sp>
        <p:nvSpPr>
          <p:cNvPr id="55" name="Rounded Rectangle 54"/>
          <p:cNvSpPr/>
          <p:nvPr/>
        </p:nvSpPr>
        <p:spPr>
          <a:xfrm>
            <a:off x="258215" y="2457748"/>
            <a:ext cx="11535852" cy="3029448"/>
          </a:xfrm>
          <a:prstGeom prst="roundRect">
            <a:avLst/>
          </a:prstGeom>
          <a:solidFill>
            <a:schemeClr val="accent5">
              <a:lumMod val="60000"/>
              <a:lumOff val="4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prstClr val="white"/>
              </a:solidFill>
            </a:endParaRPr>
          </a:p>
        </p:txBody>
      </p:sp>
      <p:sp>
        <p:nvSpPr>
          <p:cNvPr id="54" name="Rounded Rectangle 53"/>
          <p:cNvSpPr/>
          <p:nvPr/>
        </p:nvSpPr>
        <p:spPr>
          <a:xfrm>
            <a:off x="258215" y="592172"/>
            <a:ext cx="11535852" cy="1725622"/>
          </a:xfrm>
          <a:prstGeom prst="roundRect">
            <a:avLst/>
          </a:prstGeom>
          <a:solidFill>
            <a:schemeClr val="accent5">
              <a:lumMod val="20000"/>
              <a:lumOff val="80000"/>
            </a:schemeClr>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prstClr val="white"/>
              </a:solidFill>
            </a:endParaRPr>
          </a:p>
        </p:txBody>
      </p:sp>
      <p:sp>
        <p:nvSpPr>
          <p:cNvPr id="4" name="Rounded Rectangle 3"/>
          <p:cNvSpPr/>
          <p:nvPr/>
        </p:nvSpPr>
        <p:spPr>
          <a:xfrm>
            <a:off x="522417" y="1041994"/>
            <a:ext cx="2893292" cy="1155240"/>
          </a:xfrm>
          <a:prstGeom prst="roundRect">
            <a:avLst/>
          </a:prstGeom>
          <a:solidFill>
            <a:schemeClr val="accent5">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black"/>
                </a:solidFill>
              </a:rPr>
              <a:t>Economic Sectors, Employment </a:t>
            </a:r>
            <a:br>
              <a:rPr lang="en-US" sz="1400" b="1" dirty="0">
                <a:solidFill>
                  <a:prstClr val="black"/>
                </a:solidFill>
              </a:rPr>
            </a:br>
            <a:r>
              <a:rPr lang="en-US" sz="1400" b="1" dirty="0">
                <a:solidFill>
                  <a:prstClr val="black"/>
                </a:solidFill>
              </a:rPr>
              <a:t>&amp; Infrastructure Development</a:t>
            </a:r>
            <a:r>
              <a:rPr lang="en-US" sz="1600" b="1" dirty="0">
                <a:solidFill>
                  <a:prstClr val="black"/>
                </a:solidFill>
              </a:rPr>
              <a:t>: </a:t>
            </a:r>
            <a:br>
              <a:rPr lang="en-US" sz="1600" b="1" dirty="0">
                <a:solidFill>
                  <a:prstClr val="black"/>
                </a:solidFill>
              </a:rPr>
            </a:br>
            <a:r>
              <a:rPr lang="en-US" sz="1400" b="1" dirty="0">
                <a:solidFill>
                  <a:prstClr val="black"/>
                </a:solidFill>
              </a:rPr>
              <a:t>AFF, ED, DMR, EA, Energy, PE, NT, S&amp;T, SBD, PW, Transport, Presidency (DPME)</a:t>
            </a:r>
          </a:p>
        </p:txBody>
      </p:sp>
      <p:sp>
        <p:nvSpPr>
          <p:cNvPr id="29" name="TextBox 28"/>
          <p:cNvSpPr txBox="1"/>
          <p:nvPr/>
        </p:nvSpPr>
        <p:spPr>
          <a:xfrm>
            <a:off x="-109623" y="22292"/>
            <a:ext cx="12188824" cy="584623"/>
          </a:xfrm>
          <a:prstGeom prst="rect">
            <a:avLst/>
          </a:prstGeom>
          <a:noFill/>
        </p:spPr>
        <p:txBody>
          <a:bodyPr wrap="square" rtlCol="0">
            <a:spAutoFit/>
          </a:bodyPr>
          <a:lstStyle/>
          <a:p>
            <a:pPr algn="ctr">
              <a:defRPr/>
            </a:pPr>
            <a:r>
              <a:rPr lang="en-US" sz="3199" b="1" dirty="0">
                <a:solidFill>
                  <a:prstClr val="black"/>
                </a:solidFill>
              </a:rPr>
              <a:t>Inter-Departmental Multi-Agency AML/CTF/CPF Approach</a:t>
            </a:r>
          </a:p>
        </p:txBody>
      </p:sp>
      <p:sp>
        <p:nvSpPr>
          <p:cNvPr id="31" name="TextBox 30"/>
          <p:cNvSpPr txBox="1"/>
          <p:nvPr/>
        </p:nvSpPr>
        <p:spPr>
          <a:xfrm>
            <a:off x="1095713" y="629422"/>
            <a:ext cx="9424512" cy="461545"/>
          </a:xfrm>
          <a:prstGeom prst="rect">
            <a:avLst/>
          </a:prstGeom>
          <a:noFill/>
        </p:spPr>
        <p:txBody>
          <a:bodyPr wrap="square" rtlCol="0">
            <a:spAutoFit/>
          </a:bodyPr>
          <a:lstStyle/>
          <a:p>
            <a:pPr algn="ctr">
              <a:defRPr/>
            </a:pPr>
            <a:r>
              <a:rPr lang="en-US" sz="2399" b="1" dirty="0">
                <a:solidFill>
                  <a:prstClr val="black"/>
                </a:solidFill>
              </a:rPr>
              <a:t>Relevant Government Clusters and Policy Departments</a:t>
            </a:r>
          </a:p>
        </p:txBody>
      </p:sp>
      <p:sp>
        <p:nvSpPr>
          <p:cNvPr id="32" name="TextBox 31"/>
          <p:cNvSpPr txBox="1"/>
          <p:nvPr/>
        </p:nvSpPr>
        <p:spPr>
          <a:xfrm>
            <a:off x="2405502" y="2486397"/>
            <a:ext cx="4763533" cy="461545"/>
          </a:xfrm>
          <a:prstGeom prst="rect">
            <a:avLst/>
          </a:prstGeom>
          <a:noFill/>
        </p:spPr>
        <p:txBody>
          <a:bodyPr wrap="square" rtlCol="0">
            <a:spAutoFit/>
          </a:bodyPr>
          <a:lstStyle/>
          <a:p>
            <a:pPr algn="ctr">
              <a:defRPr/>
            </a:pPr>
            <a:r>
              <a:rPr lang="en-US" sz="2399" b="1" dirty="0">
                <a:solidFill>
                  <a:prstClr val="black"/>
                </a:solidFill>
              </a:rPr>
              <a:t>Operational Departments</a:t>
            </a:r>
          </a:p>
        </p:txBody>
      </p:sp>
      <p:sp>
        <p:nvSpPr>
          <p:cNvPr id="57" name="Rounded Rectangle 56"/>
          <p:cNvSpPr/>
          <p:nvPr/>
        </p:nvSpPr>
        <p:spPr>
          <a:xfrm>
            <a:off x="864416" y="3873271"/>
            <a:ext cx="7412427" cy="509433"/>
          </a:xfrm>
          <a:prstGeom prst="roundRect">
            <a:avLst/>
          </a:prstGeom>
          <a:solidFill>
            <a:schemeClr val="accent5">
              <a:lumMod val="75000"/>
            </a:schemeClr>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prstClr val="white"/>
              </a:solidFill>
            </a:endParaRPr>
          </a:p>
        </p:txBody>
      </p:sp>
      <p:sp>
        <p:nvSpPr>
          <p:cNvPr id="51" name="TextBox 50"/>
          <p:cNvSpPr txBox="1"/>
          <p:nvPr/>
        </p:nvSpPr>
        <p:spPr>
          <a:xfrm>
            <a:off x="894006" y="3930981"/>
            <a:ext cx="7179887" cy="369236"/>
          </a:xfrm>
          <a:prstGeom prst="rect">
            <a:avLst/>
          </a:prstGeom>
          <a:noFill/>
        </p:spPr>
        <p:txBody>
          <a:bodyPr wrap="square" rtlCol="0">
            <a:spAutoFit/>
          </a:bodyPr>
          <a:lstStyle/>
          <a:p>
            <a:pPr algn="ctr">
              <a:defRPr/>
            </a:pPr>
            <a:r>
              <a:rPr lang="en-US" sz="1799" b="1" dirty="0">
                <a:solidFill>
                  <a:prstClr val="white"/>
                </a:solidFill>
              </a:rPr>
              <a:t>IDWGs/Task Teams: UNSC, CTIDWG, Beneficial Ownership, ACTT, IFFs, </a:t>
            </a:r>
          </a:p>
        </p:txBody>
      </p:sp>
      <p:sp>
        <p:nvSpPr>
          <p:cNvPr id="65" name="TextBox 64"/>
          <p:cNvSpPr txBox="1"/>
          <p:nvPr/>
        </p:nvSpPr>
        <p:spPr>
          <a:xfrm>
            <a:off x="923626" y="5626743"/>
            <a:ext cx="8044896" cy="400006"/>
          </a:xfrm>
          <a:prstGeom prst="rect">
            <a:avLst/>
          </a:prstGeom>
          <a:noFill/>
        </p:spPr>
        <p:txBody>
          <a:bodyPr wrap="square" rtlCol="0">
            <a:spAutoFit/>
          </a:bodyPr>
          <a:lstStyle/>
          <a:p>
            <a:pPr>
              <a:defRPr/>
            </a:pPr>
            <a:r>
              <a:rPr lang="en-US" sz="1999" b="1" dirty="0">
                <a:solidFill>
                  <a:prstClr val="white"/>
                </a:solidFill>
              </a:rPr>
              <a:t>Private Sector: Banks, Attorneys, Real Estate Agents, Retail Sector ,etc.</a:t>
            </a:r>
          </a:p>
        </p:txBody>
      </p:sp>
      <p:sp>
        <p:nvSpPr>
          <p:cNvPr id="3" name="Rounded Rectangle 2"/>
          <p:cNvSpPr/>
          <p:nvPr/>
        </p:nvSpPr>
        <p:spPr>
          <a:xfrm>
            <a:off x="3538952" y="1035817"/>
            <a:ext cx="2532328" cy="1155603"/>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prstClr val="white"/>
              </a:solidFill>
            </a:endParaRPr>
          </a:p>
        </p:txBody>
      </p:sp>
      <p:sp>
        <p:nvSpPr>
          <p:cNvPr id="63" name="TextBox 62"/>
          <p:cNvSpPr txBox="1"/>
          <p:nvPr/>
        </p:nvSpPr>
        <p:spPr>
          <a:xfrm>
            <a:off x="3519014" y="892849"/>
            <a:ext cx="2528712" cy="1476943"/>
          </a:xfrm>
          <a:prstGeom prst="rect">
            <a:avLst/>
          </a:prstGeom>
          <a:noFill/>
          <a:ln>
            <a:noFill/>
          </a:ln>
        </p:spPr>
        <p:txBody>
          <a:bodyPr wrap="square" rtlCol="0">
            <a:spAutoFit/>
          </a:bodyPr>
          <a:lstStyle/>
          <a:p>
            <a:pPr algn="ctr">
              <a:defRPr/>
            </a:pPr>
            <a:br>
              <a:rPr lang="en-US" sz="1600" b="1" dirty="0">
                <a:solidFill>
                  <a:prstClr val="black"/>
                </a:solidFill>
              </a:rPr>
            </a:br>
            <a:r>
              <a:rPr lang="en-US" sz="1600" b="1" dirty="0">
                <a:solidFill>
                  <a:prstClr val="black"/>
                </a:solidFill>
              </a:rPr>
              <a:t>Justice, Crime Prevention and Security:  </a:t>
            </a:r>
          </a:p>
          <a:p>
            <a:pPr algn="ctr">
              <a:defRPr/>
            </a:pPr>
            <a:r>
              <a:rPr lang="en-US" sz="1400" b="1" dirty="0">
                <a:solidFill>
                  <a:prstClr val="black"/>
                </a:solidFill>
              </a:rPr>
              <a:t>ACTT, NICOC </a:t>
            </a:r>
            <a:br>
              <a:rPr lang="en-US" sz="1400" b="1" dirty="0">
                <a:solidFill>
                  <a:prstClr val="black"/>
                </a:solidFill>
              </a:rPr>
            </a:br>
            <a:r>
              <a:rPr lang="en-US" sz="1400" b="1" dirty="0">
                <a:solidFill>
                  <a:prstClr val="black"/>
                </a:solidFill>
              </a:rPr>
              <a:t>SSA, SAPS, DHA, J&amp;CD, CS</a:t>
            </a:r>
          </a:p>
          <a:p>
            <a:pPr algn="ctr">
              <a:defRPr/>
            </a:pPr>
            <a:endParaRPr lang="en-US" sz="1400" b="1" dirty="0">
              <a:solidFill>
                <a:prstClr val="white"/>
              </a:solidFill>
            </a:endParaRPr>
          </a:p>
        </p:txBody>
      </p:sp>
      <p:pic>
        <p:nvPicPr>
          <p:cNvPr id="5" name="Picture 4"/>
          <p:cNvPicPr>
            <a:picLocks noChangeAspect="1"/>
          </p:cNvPicPr>
          <p:nvPr/>
        </p:nvPicPr>
        <p:blipFill>
          <a:blip r:embed="rId3"/>
          <a:stretch>
            <a:fillRect/>
          </a:stretch>
        </p:blipFill>
        <p:spPr>
          <a:xfrm>
            <a:off x="8875770" y="1015617"/>
            <a:ext cx="2541590" cy="11702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p:cNvPicPr>
            <a:picLocks noChangeAspect="1"/>
          </p:cNvPicPr>
          <p:nvPr/>
        </p:nvPicPr>
        <p:blipFill>
          <a:blip r:embed="rId3"/>
          <a:stretch>
            <a:fillRect/>
          </a:stretch>
        </p:blipFill>
        <p:spPr>
          <a:xfrm>
            <a:off x="6200897" y="1044583"/>
            <a:ext cx="2541590" cy="11702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4" name="TextBox 33"/>
          <p:cNvSpPr txBox="1"/>
          <p:nvPr/>
        </p:nvSpPr>
        <p:spPr>
          <a:xfrm>
            <a:off x="6158206" y="1150705"/>
            <a:ext cx="2509716" cy="1230785"/>
          </a:xfrm>
          <a:prstGeom prst="rect">
            <a:avLst/>
          </a:prstGeom>
          <a:noFill/>
        </p:spPr>
        <p:txBody>
          <a:bodyPr wrap="square" rtlCol="0">
            <a:spAutoFit/>
          </a:bodyPr>
          <a:lstStyle/>
          <a:p>
            <a:pPr algn="ctr">
              <a:defRPr/>
            </a:pPr>
            <a:r>
              <a:rPr lang="en-US" sz="1600" b="1" dirty="0">
                <a:solidFill>
                  <a:prstClr val="black"/>
                </a:solidFill>
              </a:rPr>
              <a:t>International Cooperation, Trade and  Security: </a:t>
            </a:r>
            <a:br>
              <a:rPr lang="en-US" sz="1600" b="1" dirty="0">
                <a:solidFill>
                  <a:prstClr val="black"/>
                </a:solidFill>
              </a:rPr>
            </a:br>
            <a:r>
              <a:rPr lang="en-US" sz="1400" b="1" dirty="0">
                <a:solidFill>
                  <a:prstClr val="black"/>
                </a:solidFill>
              </a:rPr>
              <a:t>NT,  DIRCO, DTI, Tourism, SSA, Environmental Affairs</a:t>
            </a:r>
          </a:p>
          <a:p>
            <a:pPr algn="ctr">
              <a:defRPr/>
            </a:pPr>
            <a:endParaRPr lang="en-US" sz="1400" b="1" dirty="0">
              <a:solidFill>
                <a:prstClr val="white"/>
              </a:solidFill>
            </a:endParaRPr>
          </a:p>
        </p:txBody>
      </p:sp>
      <p:sp>
        <p:nvSpPr>
          <p:cNvPr id="68" name="TextBox 67"/>
          <p:cNvSpPr txBox="1"/>
          <p:nvPr/>
        </p:nvSpPr>
        <p:spPr>
          <a:xfrm>
            <a:off x="9075779" y="1093034"/>
            <a:ext cx="2169220" cy="1015399"/>
          </a:xfrm>
          <a:prstGeom prst="rect">
            <a:avLst/>
          </a:prstGeom>
          <a:noFill/>
        </p:spPr>
        <p:txBody>
          <a:bodyPr wrap="square" rtlCol="0">
            <a:spAutoFit/>
          </a:bodyPr>
          <a:lstStyle/>
          <a:p>
            <a:pPr algn="ctr">
              <a:defRPr/>
            </a:pPr>
            <a:r>
              <a:rPr lang="en-US" sz="1600" b="1" dirty="0">
                <a:solidFill>
                  <a:prstClr val="black"/>
                </a:solidFill>
              </a:rPr>
              <a:t>Governance and Administration: </a:t>
            </a:r>
            <a:r>
              <a:rPr lang="en-US" sz="1400" b="1" dirty="0">
                <a:solidFill>
                  <a:prstClr val="black"/>
                </a:solidFill>
              </a:rPr>
              <a:t>J&amp;CS,  DPSA, DHA, NT, the Presidency  (DPME)</a:t>
            </a:r>
          </a:p>
        </p:txBody>
      </p:sp>
      <p:sp>
        <p:nvSpPr>
          <p:cNvPr id="7" name="Rounded Rectangle 6"/>
          <p:cNvSpPr/>
          <p:nvPr/>
        </p:nvSpPr>
        <p:spPr>
          <a:xfrm>
            <a:off x="891690" y="2914910"/>
            <a:ext cx="1357796" cy="875889"/>
          </a:xfrm>
          <a:prstGeom prst="round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prstClr val="white"/>
              </a:solidFill>
            </a:endParaRPr>
          </a:p>
        </p:txBody>
      </p:sp>
      <p:sp>
        <p:nvSpPr>
          <p:cNvPr id="37" name="TextBox 36"/>
          <p:cNvSpPr txBox="1"/>
          <p:nvPr/>
        </p:nvSpPr>
        <p:spPr>
          <a:xfrm>
            <a:off x="837834" y="3027531"/>
            <a:ext cx="1443588" cy="615393"/>
          </a:xfrm>
          <a:prstGeom prst="rect">
            <a:avLst/>
          </a:prstGeom>
          <a:noFill/>
        </p:spPr>
        <p:txBody>
          <a:bodyPr wrap="square" rtlCol="0">
            <a:spAutoFit/>
          </a:bodyPr>
          <a:lstStyle/>
          <a:p>
            <a:pPr algn="ctr">
              <a:defRPr/>
            </a:pPr>
            <a:r>
              <a:rPr lang="en-US" sz="1999" b="1" dirty="0">
                <a:solidFill>
                  <a:prstClr val="black"/>
                </a:solidFill>
              </a:rPr>
              <a:t>FIC</a:t>
            </a:r>
            <a:br>
              <a:rPr lang="en-US" sz="1999" b="1" dirty="0">
                <a:solidFill>
                  <a:prstClr val="black"/>
                </a:solidFill>
              </a:rPr>
            </a:br>
            <a:r>
              <a:rPr lang="en-US" sz="1400" b="1" dirty="0">
                <a:solidFill>
                  <a:prstClr val="black"/>
                </a:solidFill>
              </a:rPr>
              <a:t>(L&amp;P, CAP, MAA)</a:t>
            </a:r>
            <a:endParaRPr lang="en-US" sz="1999" b="1" dirty="0">
              <a:solidFill>
                <a:prstClr val="black"/>
              </a:solidFill>
            </a:endParaRPr>
          </a:p>
        </p:txBody>
      </p:sp>
      <p:pic>
        <p:nvPicPr>
          <p:cNvPr id="9" name="Picture 8"/>
          <p:cNvPicPr>
            <a:picLocks noChangeAspect="1"/>
          </p:cNvPicPr>
          <p:nvPr/>
        </p:nvPicPr>
        <p:blipFill>
          <a:blip r:embed="rId4"/>
          <a:stretch>
            <a:fillRect/>
          </a:stretch>
        </p:blipFill>
        <p:spPr>
          <a:xfrm>
            <a:off x="2493007" y="2923144"/>
            <a:ext cx="1359172" cy="8776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a:picLocks noChangeAspect="1"/>
          </p:cNvPicPr>
          <p:nvPr/>
        </p:nvPicPr>
        <p:blipFill>
          <a:blip r:embed="rId4"/>
          <a:stretch>
            <a:fillRect/>
          </a:stretch>
        </p:blipFill>
        <p:spPr>
          <a:xfrm>
            <a:off x="3947975" y="2927169"/>
            <a:ext cx="1359172" cy="8776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Picture 10"/>
          <p:cNvPicPr>
            <a:picLocks noChangeAspect="1"/>
          </p:cNvPicPr>
          <p:nvPr/>
        </p:nvPicPr>
        <p:blipFill>
          <a:blip r:embed="rId4"/>
          <a:stretch>
            <a:fillRect/>
          </a:stretch>
        </p:blipFill>
        <p:spPr>
          <a:xfrm>
            <a:off x="5401086" y="2930072"/>
            <a:ext cx="1359172" cy="8776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Picture 11"/>
          <p:cNvPicPr>
            <a:picLocks noChangeAspect="1"/>
          </p:cNvPicPr>
          <p:nvPr/>
        </p:nvPicPr>
        <p:blipFill>
          <a:blip r:embed="rId4"/>
          <a:stretch>
            <a:fillRect/>
          </a:stretch>
        </p:blipFill>
        <p:spPr>
          <a:xfrm>
            <a:off x="6872024" y="2927169"/>
            <a:ext cx="1359172" cy="8776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 name="Picture 16"/>
          <p:cNvPicPr>
            <a:picLocks noChangeAspect="1"/>
          </p:cNvPicPr>
          <p:nvPr/>
        </p:nvPicPr>
        <p:blipFill>
          <a:blip r:embed="rId4"/>
          <a:stretch>
            <a:fillRect/>
          </a:stretch>
        </p:blipFill>
        <p:spPr>
          <a:xfrm>
            <a:off x="880309" y="4504697"/>
            <a:ext cx="1359172" cy="8776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7" name="Picture 26"/>
          <p:cNvPicPr>
            <a:picLocks noChangeAspect="1"/>
          </p:cNvPicPr>
          <p:nvPr/>
        </p:nvPicPr>
        <p:blipFill>
          <a:blip r:embed="rId4"/>
          <a:stretch>
            <a:fillRect/>
          </a:stretch>
        </p:blipFill>
        <p:spPr>
          <a:xfrm>
            <a:off x="3945682" y="4522659"/>
            <a:ext cx="1359172" cy="8776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8" name="Picture 27"/>
          <p:cNvPicPr>
            <a:picLocks noChangeAspect="1"/>
          </p:cNvPicPr>
          <p:nvPr/>
        </p:nvPicPr>
        <p:blipFill>
          <a:blip r:embed="rId4"/>
          <a:stretch>
            <a:fillRect/>
          </a:stretch>
        </p:blipFill>
        <p:spPr>
          <a:xfrm>
            <a:off x="5406422" y="4516699"/>
            <a:ext cx="1359172" cy="8776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8" name="TextBox 37"/>
          <p:cNvSpPr txBox="1"/>
          <p:nvPr/>
        </p:nvSpPr>
        <p:spPr>
          <a:xfrm>
            <a:off x="2453169" y="2966566"/>
            <a:ext cx="1443588" cy="830781"/>
          </a:xfrm>
          <a:prstGeom prst="rect">
            <a:avLst/>
          </a:prstGeom>
          <a:noFill/>
        </p:spPr>
        <p:txBody>
          <a:bodyPr wrap="square" rtlCol="0">
            <a:spAutoFit/>
          </a:bodyPr>
          <a:lstStyle/>
          <a:p>
            <a:pPr algn="ctr">
              <a:defRPr/>
            </a:pPr>
            <a:r>
              <a:rPr lang="en-US" sz="1999" b="1" dirty="0">
                <a:solidFill>
                  <a:prstClr val="black"/>
                </a:solidFill>
              </a:rPr>
              <a:t>SARS</a:t>
            </a:r>
            <a:br>
              <a:rPr lang="en-US" sz="1999" b="1" dirty="0">
                <a:solidFill>
                  <a:prstClr val="black"/>
                </a:solidFill>
              </a:rPr>
            </a:br>
            <a:r>
              <a:rPr lang="en-US" sz="1400" b="1" dirty="0">
                <a:solidFill>
                  <a:prstClr val="black"/>
                </a:solidFill>
              </a:rPr>
              <a:t>(Investigations, Customs)</a:t>
            </a:r>
            <a:endParaRPr lang="en-US" sz="1999" b="1" dirty="0">
              <a:solidFill>
                <a:prstClr val="black"/>
              </a:solidFill>
            </a:endParaRPr>
          </a:p>
        </p:txBody>
      </p:sp>
      <p:sp>
        <p:nvSpPr>
          <p:cNvPr id="39" name="TextBox 38"/>
          <p:cNvSpPr txBox="1"/>
          <p:nvPr/>
        </p:nvSpPr>
        <p:spPr>
          <a:xfrm>
            <a:off x="3891585" y="2951325"/>
            <a:ext cx="1443588" cy="830781"/>
          </a:xfrm>
          <a:prstGeom prst="rect">
            <a:avLst/>
          </a:prstGeom>
          <a:noFill/>
        </p:spPr>
        <p:txBody>
          <a:bodyPr wrap="square" rtlCol="0">
            <a:spAutoFit/>
          </a:bodyPr>
          <a:lstStyle/>
          <a:p>
            <a:pPr algn="ctr">
              <a:defRPr/>
            </a:pPr>
            <a:r>
              <a:rPr lang="en-US" sz="1999" b="1" dirty="0">
                <a:solidFill>
                  <a:prstClr val="black"/>
                </a:solidFill>
              </a:rPr>
              <a:t>SAPS</a:t>
            </a:r>
            <a:br>
              <a:rPr lang="en-US" sz="1999" b="1" dirty="0">
                <a:solidFill>
                  <a:prstClr val="black"/>
                </a:solidFill>
              </a:rPr>
            </a:br>
            <a:r>
              <a:rPr lang="en-US" sz="1400" b="1" dirty="0">
                <a:solidFill>
                  <a:prstClr val="black"/>
                </a:solidFill>
              </a:rPr>
              <a:t>(DPCI, CI Detectives)</a:t>
            </a:r>
          </a:p>
        </p:txBody>
      </p:sp>
      <p:sp>
        <p:nvSpPr>
          <p:cNvPr id="40" name="TextBox 39"/>
          <p:cNvSpPr txBox="1"/>
          <p:nvPr/>
        </p:nvSpPr>
        <p:spPr>
          <a:xfrm>
            <a:off x="5262995" y="3073233"/>
            <a:ext cx="1443588" cy="615393"/>
          </a:xfrm>
          <a:prstGeom prst="rect">
            <a:avLst/>
          </a:prstGeom>
          <a:noFill/>
        </p:spPr>
        <p:txBody>
          <a:bodyPr wrap="square" rtlCol="0">
            <a:spAutoFit/>
          </a:bodyPr>
          <a:lstStyle/>
          <a:p>
            <a:pPr algn="ctr">
              <a:defRPr/>
            </a:pPr>
            <a:r>
              <a:rPr lang="en-US" sz="1999" b="1" dirty="0">
                <a:solidFill>
                  <a:prstClr val="black"/>
                </a:solidFill>
              </a:rPr>
              <a:t> IPID</a:t>
            </a:r>
            <a:br>
              <a:rPr lang="en-US" sz="1999" b="1" dirty="0">
                <a:solidFill>
                  <a:prstClr val="black"/>
                </a:solidFill>
              </a:rPr>
            </a:br>
            <a:endParaRPr lang="en-US" sz="1400" b="1" dirty="0">
              <a:solidFill>
                <a:prstClr val="black"/>
              </a:solidFill>
            </a:endParaRPr>
          </a:p>
        </p:txBody>
      </p:sp>
      <p:sp>
        <p:nvSpPr>
          <p:cNvPr id="52" name="TextBox 51"/>
          <p:cNvSpPr txBox="1"/>
          <p:nvPr/>
        </p:nvSpPr>
        <p:spPr>
          <a:xfrm>
            <a:off x="6724833" y="2931070"/>
            <a:ext cx="1736073" cy="830781"/>
          </a:xfrm>
          <a:prstGeom prst="rect">
            <a:avLst/>
          </a:prstGeom>
          <a:noFill/>
        </p:spPr>
        <p:txBody>
          <a:bodyPr wrap="square" rtlCol="0">
            <a:spAutoFit/>
          </a:bodyPr>
          <a:lstStyle/>
          <a:p>
            <a:pPr algn="ctr">
              <a:defRPr/>
            </a:pPr>
            <a:r>
              <a:rPr lang="en-US" sz="1999" b="1" dirty="0">
                <a:solidFill>
                  <a:prstClr val="black"/>
                </a:solidFill>
              </a:rPr>
              <a:t>NPA </a:t>
            </a:r>
            <a:br>
              <a:rPr lang="en-US" sz="1999" b="1" dirty="0">
                <a:solidFill>
                  <a:prstClr val="black"/>
                </a:solidFill>
              </a:rPr>
            </a:br>
            <a:r>
              <a:rPr lang="en-US" sz="1400" b="1" dirty="0">
                <a:solidFill>
                  <a:prstClr val="black"/>
                </a:solidFill>
              </a:rPr>
              <a:t>(SCCU, PCLU, </a:t>
            </a:r>
            <a:br>
              <a:rPr lang="en-US" sz="1400" b="1" dirty="0">
                <a:solidFill>
                  <a:prstClr val="black"/>
                </a:solidFill>
              </a:rPr>
            </a:br>
            <a:r>
              <a:rPr lang="en-US" sz="1400" b="1" dirty="0">
                <a:solidFill>
                  <a:prstClr val="black"/>
                </a:solidFill>
              </a:rPr>
              <a:t>AFU, SIU)</a:t>
            </a:r>
          </a:p>
        </p:txBody>
      </p:sp>
      <p:sp>
        <p:nvSpPr>
          <p:cNvPr id="53" name="TextBox 52"/>
          <p:cNvSpPr txBox="1"/>
          <p:nvPr/>
        </p:nvSpPr>
        <p:spPr>
          <a:xfrm>
            <a:off x="449276" y="4565035"/>
            <a:ext cx="2114083" cy="707702"/>
          </a:xfrm>
          <a:prstGeom prst="rect">
            <a:avLst/>
          </a:prstGeom>
          <a:noFill/>
        </p:spPr>
        <p:txBody>
          <a:bodyPr wrap="square" rtlCol="0">
            <a:spAutoFit/>
          </a:bodyPr>
          <a:lstStyle/>
          <a:p>
            <a:pPr algn="ctr">
              <a:defRPr/>
            </a:pPr>
            <a:r>
              <a:rPr lang="en-US" sz="1999" b="1" dirty="0">
                <a:solidFill>
                  <a:prstClr val="black"/>
                </a:solidFill>
              </a:rPr>
              <a:t>CIPC</a:t>
            </a:r>
            <a:br>
              <a:rPr lang="en-US" sz="1999" b="1" dirty="0">
                <a:solidFill>
                  <a:prstClr val="black"/>
                </a:solidFill>
              </a:rPr>
            </a:br>
            <a:r>
              <a:rPr lang="en-US" sz="1999" b="1" dirty="0">
                <a:solidFill>
                  <a:prstClr val="black"/>
                </a:solidFill>
              </a:rPr>
              <a:t>&amp; NPC</a:t>
            </a:r>
          </a:p>
        </p:txBody>
      </p:sp>
      <p:pic>
        <p:nvPicPr>
          <p:cNvPr id="18" name="Picture 17"/>
          <p:cNvPicPr>
            <a:picLocks noChangeAspect="1"/>
          </p:cNvPicPr>
          <p:nvPr/>
        </p:nvPicPr>
        <p:blipFill>
          <a:blip r:embed="rId4"/>
          <a:stretch>
            <a:fillRect/>
          </a:stretch>
        </p:blipFill>
        <p:spPr>
          <a:xfrm>
            <a:off x="2476419" y="4494126"/>
            <a:ext cx="1359172" cy="8776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2" name="TextBox 41"/>
          <p:cNvSpPr txBox="1"/>
          <p:nvPr/>
        </p:nvSpPr>
        <p:spPr>
          <a:xfrm>
            <a:off x="2098964" y="4602284"/>
            <a:ext cx="2114083" cy="646163"/>
          </a:xfrm>
          <a:prstGeom prst="rect">
            <a:avLst/>
          </a:prstGeom>
          <a:noFill/>
        </p:spPr>
        <p:txBody>
          <a:bodyPr wrap="square" rtlCol="0">
            <a:spAutoFit/>
          </a:bodyPr>
          <a:lstStyle/>
          <a:p>
            <a:pPr algn="ctr">
              <a:defRPr/>
            </a:pPr>
            <a:r>
              <a:rPr lang="en-US" sz="1799" b="1" dirty="0">
                <a:solidFill>
                  <a:prstClr val="black"/>
                </a:solidFill>
              </a:rPr>
              <a:t>Master of the </a:t>
            </a:r>
            <a:br>
              <a:rPr lang="en-US" sz="1799" b="1" dirty="0">
                <a:solidFill>
                  <a:prstClr val="black"/>
                </a:solidFill>
              </a:rPr>
            </a:br>
            <a:r>
              <a:rPr lang="en-US" sz="1799" b="1" dirty="0">
                <a:solidFill>
                  <a:prstClr val="black"/>
                </a:solidFill>
              </a:rPr>
              <a:t>High Court</a:t>
            </a:r>
          </a:p>
        </p:txBody>
      </p:sp>
      <p:sp>
        <p:nvSpPr>
          <p:cNvPr id="41" name="TextBox 40"/>
          <p:cNvSpPr txBox="1"/>
          <p:nvPr/>
        </p:nvSpPr>
        <p:spPr>
          <a:xfrm>
            <a:off x="3886949" y="4616243"/>
            <a:ext cx="1443588" cy="707702"/>
          </a:xfrm>
          <a:prstGeom prst="rect">
            <a:avLst/>
          </a:prstGeom>
          <a:noFill/>
        </p:spPr>
        <p:txBody>
          <a:bodyPr wrap="square" rtlCol="0">
            <a:spAutoFit/>
          </a:bodyPr>
          <a:lstStyle/>
          <a:p>
            <a:pPr algn="ctr">
              <a:defRPr/>
            </a:pPr>
            <a:r>
              <a:rPr lang="en-US" sz="1999" b="1" dirty="0">
                <a:solidFill>
                  <a:prstClr val="black"/>
                </a:solidFill>
              </a:rPr>
              <a:t>SSA &amp; NICOC</a:t>
            </a:r>
          </a:p>
        </p:txBody>
      </p:sp>
      <p:sp>
        <p:nvSpPr>
          <p:cNvPr id="43" name="TextBox 42"/>
          <p:cNvSpPr txBox="1"/>
          <p:nvPr/>
        </p:nvSpPr>
        <p:spPr>
          <a:xfrm>
            <a:off x="5381896" y="4509974"/>
            <a:ext cx="1443588" cy="830781"/>
          </a:xfrm>
          <a:prstGeom prst="rect">
            <a:avLst/>
          </a:prstGeom>
          <a:noFill/>
        </p:spPr>
        <p:txBody>
          <a:bodyPr wrap="square" rtlCol="0">
            <a:spAutoFit/>
          </a:bodyPr>
          <a:lstStyle/>
          <a:p>
            <a:pPr algn="ctr">
              <a:defRPr/>
            </a:pPr>
            <a:r>
              <a:rPr lang="en-US" sz="1999" b="1" dirty="0">
                <a:solidFill>
                  <a:prstClr val="black"/>
                </a:solidFill>
              </a:rPr>
              <a:t>DSD</a:t>
            </a:r>
            <a:br>
              <a:rPr lang="en-US" sz="1999" b="1" dirty="0">
                <a:solidFill>
                  <a:prstClr val="black"/>
                </a:solidFill>
              </a:rPr>
            </a:br>
            <a:r>
              <a:rPr lang="en-US" sz="1400" b="1" dirty="0">
                <a:solidFill>
                  <a:prstClr val="black"/>
                </a:solidFill>
              </a:rPr>
              <a:t>(Non-Profit Directorate)</a:t>
            </a:r>
            <a:endParaRPr lang="en-US" sz="1999" b="1" dirty="0">
              <a:solidFill>
                <a:prstClr val="black"/>
              </a:solidFill>
            </a:endParaRPr>
          </a:p>
        </p:txBody>
      </p:sp>
      <p:pic>
        <p:nvPicPr>
          <p:cNvPr id="30" name="Picture 29"/>
          <p:cNvPicPr>
            <a:picLocks noChangeAspect="1"/>
          </p:cNvPicPr>
          <p:nvPr/>
        </p:nvPicPr>
        <p:blipFill>
          <a:blip r:embed="rId5"/>
          <a:stretch>
            <a:fillRect/>
          </a:stretch>
        </p:blipFill>
        <p:spPr>
          <a:xfrm>
            <a:off x="6879220" y="4512862"/>
            <a:ext cx="1359172" cy="8776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5" name="TextBox 44"/>
          <p:cNvSpPr txBox="1"/>
          <p:nvPr/>
        </p:nvSpPr>
        <p:spPr>
          <a:xfrm>
            <a:off x="6829816" y="4743528"/>
            <a:ext cx="1443588" cy="400006"/>
          </a:xfrm>
          <a:prstGeom prst="rect">
            <a:avLst/>
          </a:prstGeom>
          <a:noFill/>
        </p:spPr>
        <p:txBody>
          <a:bodyPr wrap="square" rtlCol="0">
            <a:spAutoFit/>
          </a:bodyPr>
          <a:lstStyle/>
          <a:p>
            <a:pPr algn="ctr">
              <a:defRPr/>
            </a:pPr>
            <a:r>
              <a:rPr lang="en-US" sz="1999" b="1" dirty="0">
                <a:solidFill>
                  <a:prstClr val="black"/>
                </a:solidFill>
              </a:rPr>
              <a:t>DEA</a:t>
            </a:r>
          </a:p>
        </p:txBody>
      </p:sp>
      <p:sp>
        <p:nvSpPr>
          <p:cNvPr id="33" name="Rounded Rectangle 32"/>
          <p:cNvSpPr/>
          <p:nvPr/>
        </p:nvSpPr>
        <p:spPr>
          <a:xfrm>
            <a:off x="8704983" y="2766484"/>
            <a:ext cx="2725084" cy="3790495"/>
          </a:xfrm>
          <a:prstGeom prst="roundRect">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prstClr val="white"/>
              </a:solidFill>
            </a:endParaRPr>
          </a:p>
        </p:txBody>
      </p:sp>
      <p:sp>
        <p:nvSpPr>
          <p:cNvPr id="50" name="TextBox 49"/>
          <p:cNvSpPr txBox="1"/>
          <p:nvPr/>
        </p:nvSpPr>
        <p:spPr>
          <a:xfrm>
            <a:off x="8916218" y="2973758"/>
            <a:ext cx="2343366" cy="3476969"/>
          </a:xfrm>
          <a:prstGeom prst="rect">
            <a:avLst/>
          </a:prstGeom>
          <a:noFill/>
        </p:spPr>
        <p:txBody>
          <a:bodyPr wrap="square" rtlCol="0">
            <a:spAutoFit/>
          </a:bodyPr>
          <a:lstStyle/>
          <a:p>
            <a:pPr algn="ctr">
              <a:defRPr/>
            </a:pPr>
            <a:r>
              <a:rPr lang="en-US" sz="2199" b="1" dirty="0">
                <a:solidFill>
                  <a:prstClr val="black"/>
                </a:solidFill>
              </a:rPr>
              <a:t>Financial Sector and </a:t>
            </a:r>
            <a:br>
              <a:rPr lang="en-US" sz="2199" b="1" dirty="0">
                <a:solidFill>
                  <a:prstClr val="black"/>
                </a:solidFill>
              </a:rPr>
            </a:br>
            <a:r>
              <a:rPr lang="en-US" sz="2199" b="1" dirty="0">
                <a:solidFill>
                  <a:prstClr val="black"/>
                </a:solidFill>
              </a:rPr>
              <a:t>Non-Financial Designated  Businesses and Professions</a:t>
            </a:r>
            <a:br>
              <a:rPr lang="en-US" sz="2199" b="1" dirty="0">
                <a:solidFill>
                  <a:prstClr val="black"/>
                </a:solidFill>
              </a:rPr>
            </a:br>
            <a:r>
              <a:rPr lang="en-US" sz="2199" b="1" dirty="0">
                <a:solidFill>
                  <a:prstClr val="black"/>
                </a:solidFill>
              </a:rPr>
              <a:t>(DNFBP) Supervisory Bodies </a:t>
            </a:r>
            <a:br>
              <a:rPr lang="en-US" sz="2199" b="1" dirty="0">
                <a:solidFill>
                  <a:prstClr val="black"/>
                </a:solidFill>
              </a:rPr>
            </a:br>
            <a:r>
              <a:rPr lang="en-US" sz="2199" b="1" dirty="0">
                <a:solidFill>
                  <a:prstClr val="black"/>
                </a:solidFill>
              </a:rPr>
              <a:t>(SARB, PA &amp; FSCA)</a:t>
            </a:r>
          </a:p>
        </p:txBody>
      </p:sp>
      <p:pic>
        <p:nvPicPr>
          <p:cNvPr id="35" name="Picture 34"/>
          <p:cNvPicPr>
            <a:picLocks noChangeAspect="1"/>
          </p:cNvPicPr>
          <p:nvPr/>
        </p:nvPicPr>
        <p:blipFill>
          <a:blip r:embed="rId5"/>
          <a:stretch>
            <a:fillRect/>
          </a:stretch>
        </p:blipFill>
        <p:spPr>
          <a:xfrm>
            <a:off x="891690" y="6033395"/>
            <a:ext cx="1908826" cy="60448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6" name="TextBox 45"/>
          <p:cNvSpPr txBox="1"/>
          <p:nvPr/>
        </p:nvSpPr>
        <p:spPr>
          <a:xfrm>
            <a:off x="1092821" y="6099693"/>
            <a:ext cx="1443588" cy="492315"/>
          </a:xfrm>
          <a:prstGeom prst="rect">
            <a:avLst/>
          </a:prstGeom>
          <a:noFill/>
        </p:spPr>
        <p:txBody>
          <a:bodyPr wrap="square" rtlCol="0">
            <a:spAutoFit/>
          </a:bodyPr>
          <a:lstStyle/>
          <a:p>
            <a:pPr algn="ctr">
              <a:defRPr/>
            </a:pPr>
            <a:r>
              <a:rPr lang="en-US" sz="1400" b="1" dirty="0">
                <a:solidFill>
                  <a:prstClr val="black"/>
                </a:solidFill>
              </a:rPr>
              <a:t>Civil Society</a:t>
            </a:r>
            <a:br>
              <a:rPr lang="en-US" sz="1400" b="1" dirty="0">
                <a:solidFill>
                  <a:prstClr val="black"/>
                </a:solidFill>
              </a:rPr>
            </a:br>
            <a:r>
              <a:rPr lang="en-US" sz="1200" b="1" dirty="0">
                <a:solidFill>
                  <a:prstClr val="black"/>
                </a:solidFill>
              </a:rPr>
              <a:t>Legal Arrangements</a:t>
            </a:r>
          </a:p>
        </p:txBody>
      </p:sp>
      <p:pic>
        <p:nvPicPr>
          <p:cNvPr id="36" name="Picture 35"/>
          <p:cNvPicPr>
            <a:picLocks noChangeAspect="1"/>
          </p:cNvPicPr>
          <p:nvPr/>
        </p:nvPicPr>
        <p:blipFill>
          <a:blip r:embed="rId6"/>
          <a:stretch>
            <a:fillRect/>
          </a:stretch>
        </p:blipFill>
        <p:spPr>
          <a:xfrm>
            <a:off x="2946002" y="6049500"/>
            <a:ext cx="1837368" cy="6033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7" name="TextBox 46"/>
          <p:cNvSpPr txBox="1"/>
          <p:nvPr/>
        </p:nvSpPr>
        <p:spPr>
          <a:xfrm>
            <a:off x="3169281" y="6089482"/>
            <a:ext cx="1443588" cy="492315"/>
          </a:xfrm>
          <a:prstGeom prst="rect">
            <a:avLst/>
          </a:prstGeom>
          <a:noFill/>
        </p:spPr>
        <p:txBody>
          <a:bodyPr wrap="square" rtlCol="0">
            <a:spAutoFit/>
          </a:bodyPr>
          <a:lstStyle/>
          <a:p>
            <a:pPr algn="ctr">
              <a:defRPr/>
            </a:pPr>
            <a:r>
              <a:rPr lang="en-US" sz="1400" b="1" dirty="0">
                <a:solidFill>
                  <a:prstClr val="black"/>
                </a:solidFill>
              </a:rPr>
              <a:t>Companies</a:t>
            </a:r>
            <a:br>
              <a:rPr lang="en-US" sz="1400" b="1" dirty="0">
                <a:solidFill>
                  <a:prstClr val="black"/>
                </a:solidFill>
              </a:rPr>
            </a:br>
            <a:r>
              <a:rPr lang="en-US" sz="1200" b="1" dirty="0">
                <a:solidFill>
                  <a:prstClr val="black"/>
                </a:solidFill>
              </a:rPr>
              <a:t>Legal Persons</a:t>
            </a:r>
          </a:p>
        </p:txBody>
      </p:sp>
      <p:pic>
        <p:nvPicPr>
          <p:cNvPr id="44" name="Picture 43"/>
          <p:cNvPicPr>
            <a:picLocks noChangeAspect="1"/>
          </p:cNvPicPr>
          <p:nvPr/>
        </p:nvPicPr>
        <p:blipFill>
          <a:blip r:embed="rId6"/>
          <a:stretch>
            <a:fillRect/>
          </a:stretch>
        </p:blipFill>
        <p:spPr>
          <a:xfrm>
            <a:off x="4863440" y="6045480"/>
            <a:ext cx="1791737" cy="6033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8" name="TextBox 47"/>
          <p:cNvSpPr txBox="1"/>
          <p:nvPr/>
        </p:nvSpPr>
        <p:spPr>
          <a:xfrm>
            <a:off x="4863439" y="6108259"/>
            <a:ext cx="1768507" cy="523084"/>
          </a:xfrm>
          <a:prstGeom prst="rect">
            <a:avLst/>
          </a:prstGeom>
          <a:noFill/>
        </p:spPr>
        <p:txBody>
          <a:bodyPr wrap="square" rtlCol="0">
            <a:spAutoFit/>
          </a:bodyPr>
          <a:lstStyle/>
          <a:p>
            <a:pPr algn="ctr">
              <a:defRPr/>
            </a:pPr>
            <a:r>
              <a:rPr lang="en-US" sz="1400" b="1" dirty="0">
                <a:solidFill>
                  <a:prstClr val="black"/>
                </a:solidFill>
              </a:rPr>
              <a:t>Businesses &amp; Professions</a:t>
            </a:r>
          </a:p>
        </p:txBody>
      </p:sp>
      <p:pic>
        <p:nvPicPr>
          <p:cNvPr id="66" name="Picture 65"/>
          <p:cNvPicPr>
            <a:picLocks noChangeAspect="1"/>
          </p:cNvPicPr>
          <p:nvPr/>
        </p:nvPicPr>
        <p:blipFill>
          <a:blip r:embed="rId6"/>
          <a:stretch>
            <a:fillRect/>
          </a:stretch>
        </p:blipFill>
        <p:spPr>
          <a:xfrm>
            <a:off x="6760259" y="6034485"/>
            <a:ext cx="1799239" cy="6033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9" name="TextBox 48"/>
          <p:cNvSpPr txBox="1"/>
          <p:nvPr/>
        </p:nvSpPr>
        <p:spPr>
          <a:xfrm>
            <a:off x="6631947" y="6085547"/>
            <a:ext cx="2087259" cy="492315"/>
          </a:xfrm>
          <a:prstGeom prst="rect">
            <a:avLst/>
          </a:prstGeom>
          <a:noFill/>
        </p:spPr>
        <p:txBody>
          <a:bodyPr wrap="square" rtlCol="0">
            <a:spAutoFit/>
          </a:bodyPr>
          <a:lstStyle/>
          <a:p>
            <a:pPr algn="ctr">
              <a:defRPr/>
            </a:pPr>
            <a:r>
              <a:rPr lang="en-US" sz="1400" b="1" dirty="0">
                <a:solidFill>
                  <a:prstClr val="black"/>
                </a:solidFill>
              </a:rPr>
              <a:t>Financial Institutions</a:t>
            </a:r>
            <a:br>
              <a:rPr lang="en-US" sz="1400" b="1" dirty="0">
                <a:solidFill>
                  <a:prstClr val="black"/>
                </a:solidFill>
              </a:rPr>
            </a:br>
            <a:r>
              <a:rPr lang="en-US" sz="1200" b="1" dirty="0">
                <a:solidFill>
                  <a:prstClr val="black"/>
                </a:solidFill>
              </a:rPr>
              <a:t>Financial Service Providers</a:t>
            </a:r>
            <a:endParaRPr lang="en-US" sz="1400" b="1" dirty="0">
              <a:solidFill>
                <a:prstClr val="black"/>
              </a:solidFill>
            </a:endParaRPr>
          </a:p>
        </p:txBody>
      </p:sp>
    </p:spTree>
    <p:extLst>
      <p:ext uri="{BB962C8B-B14F-4D97-AF65-F5344CB8AC3E}">
        <p14:creationId xmlns:p14="http://schemas.microsoft.com/office/powerpoint/2010/main" val="2625838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Alternate Process 12"/>
          <p:cNvSpPr/>
          <p:nvPr/>
        </p:nvSpPr>
        <p:spPr>
          <a:xfrm>
            <a:off x="467360" y="487680"/>
            <a:ext cx="11409680" cy="5656336"/>
          </a:xfrm>
          <a:prstGeom prst="flowChartAlternateProcess">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742950"/>
            <a:endParaRPr lang="en-ZA" sz="1463" dirty="0">
              <a:solidFill>
                <a:prstClr val="black"/>
              </a:solidFill>
            </a:endParaRPr>
          </a:p>
        </p:txBody>
      </p:sp>
      <p:pic>
        <p:nvPicPr>
          <p:cNvPr id="16" name="Picture 15"/>
          <p:cNvPicPr>
            <a:picLocks noChangeAspect="1"/>
          </p:cNvPicPr>
          <p:nvPr/>
        </p:nvPicPr>
        <p:blipFill>
          <a:blip r:embed="rId2"/>
          <a:stretch>
            <a:fillRect/>
          </a:stretch>
        </p:blipFill>
        <p:spPr>
          <a:xfrm>
            <a:off x="0" y="6144016"/>
            <a:ext cx="12192000" cy="588169"/>
          </a:xfrm>
          <a:prstGeom prst="rect">
            <a:avLst/>
          </a:prstGeom>
        </p:spPr>
      </p:pic>
      <p:sp>
        <p:nvSpPr>
          <p:cNvPr id="2" name="TextBox 1"/>
          <p:cNvSpPr txBox="1"/>
          <p:nvPr/>
        </p:nvSpPr>
        <p:spPr>
          <a:xfrm>
            <a:off x="555625" y="1246135"/>
            <a:ext cx="11233150" cy="3539430"/>
          </a:xfrm>
          <a:prstGeom prst="rect">
            <a:avLst/>
          </a:prstGeom>
          <a:noFill/>
        </p:spPr>
        <p:txBody>
          <a:bodyPr wrap="square" rtlCol="0">
            <a:spAutoFit/>
          </a:bodyPr>
          <a:lstStyle/>
          <a:p>
            <a:pPr defTabSz="742950"/>
            <a:endParaRPr lang="en-ZA" sz="800" b="1" dirty="0">
              <a:solidFill>
                <a:prstClr val="black"/>
              </a:solidFill>
              <a:latin typeface="Gill Sans MT" panose="020B0502020104020203" pitchFamily="34" charset="0"/>
            </a:endParaRPr>
          </a:p>
          <a:p>
            <a:pPr defTabSz="742950"/>
            <a:r>
              <a:rPr lang="en-ZA" sz="2400" b="1" dirty="0">
                <a:solidFill>
                  <a:prstClr val="black"/>
                </a:solidFill>
                <a:latin typeface="Gill Sans MT" panose="020B0502020104020203" pitchFamily="34" charset="0"/>
              </a:rPr>
              <a:t>NPOs must also:</a:t>
            </a:r>
          </a:p>
          <a:p>
            <a:pPr marL="650081" lvl="1" indent="-278606" defTabSz="742950">
              <a:buFont typeface="Wingdings" panose="05000000000000000000" pitchFamily="2" charset="2"/>
              <a:buChar char="Ø"/>
            </a:pPr>
            <a:r>
              <a:rPr lang="en-ZA" sz="2400" dirty="0">
                <a:solidFill>
                  <a:prstClr val="black"/>
                </a:solidFill>
                <a:latin typeface="Gill Sans MT" panose="020B0502020104020203" pitchFamily="34" charset="0"/>
              </a:rPr>
              <a:t>Maintain information on their activities and those who direct and control their activities;</a:t>
            </a:r>
          </a:p>
          <a:p>
            <a:pPr marL="650081" lvl="1" indent="-278606" defTabSz="742950">
              <a:buFont typeface="Wingdings" panose="05000000000000000000" pitchFamily="2" charset="2"/>
              <a:buChar char="Ø"/>
            </a:pPr>
            <a:r>
              <a:rPr lang="en-ZA" sz="2400" dirty="0">
                <a:solidFill>
                  <a:prstClr val="black"/>
                </a:solidFill>
                <a:latin typeface="Gill Sans MT" panose="020B0502020104020203" pitchFamily="34" charset="0"/>
              </a:rPr>
              <a:t>Have controls in place to make sure that funds are fully accounted for and spent in a manner consistent with the organisation's objectives;</a:t>
            </a:r>
          </a:p>
          <a:p>
            <a:pPr marL="650081" lvl="1" indent="-278606" defTabSz="742950">
              <a:buFont typeface="Wingdings" panose="05000000000000000000" pitchFamily="2" charset="2"/>
              <a:buChar char="Ø"/>
            </a:pPr>
            <a:r>
              <a:rPr lang="en-ZA" sz="2400" dirty="0">
                <a:solidFill>
                  <a:prstClr val="black"/>
                </a:solidFill>
                <a:latin typeface="Gill Sans MT" panose="020B0502020104020203" pitchFamily="34" charset="0"/>
              </a:rPr>
              <a:t>Make use of bank accounts to conduct their financial transactions;</a:t>
            </a:r>
          </a:p>
          <a:p>
            <a:pPr marL="650081" lvl="1" indent="-278606" defTabSz="742950">
              <a:buFont typeface="Wingdings" panose="05000000000000000000" pitchFamily="2" charset="2"/>
              <a:buChar char="Ø"/>
            </a:pPr>
            <a:r>
              <a:rPr lang="en-ZA" sz="2400" dirty="0">
                <a:solidFill>
                  <a:prstClr val="black"/>
                </a:solidFill>
                <a:latin typeface="Gill Sans MT" panose="020B0502020104020203" pitchFamily="34" charset="0"/>
              </a:rPr>
              <a:t>Follow the </a:t>
            </a:r>
            <a:r>
              <a:rPr lang="en-ZA" sz="2400" b="1" dirty="0">
                <a:solidFill>
                  <a:prstClr val="black"/>
                </a:solidFill>
                <a:latin typeface="Gill Sans MT" panose="020B0502020104020203" pitchFamily="34" charset="0"/>
              </a:rPr>
              <a:t>“KNOW  YOUR BENEFICIARIES AND ASSOCIATES RULE”;</a:t>
            </a:r>
          </a:p>
          <a:p>
            <a:pPr marL="650081" lvl="1" indent="-278606" defTabSz="742950">
              <a:buFont typeface="Wingdings" panose="05000000000000000000" pitchFamily="2" charset="2"/>
              <a:buChar char="Ø"/>
            </a:pPr>
            <a:r>
              <a:rPr lang="en-ZA" sz="2400" dirty="0">
                <a:solidFill>
                  <a:prstClr val="black"/>
                </a:solidFill>
                <a:latin typeface="Gill Sans MT" panose="020B0502020104020203" pitchFamily="34" charset="0"/>
              </a:rPr>
              <a:t>Report any suspicious activity that may indicate that the organisation is being misused or exploited for ML/TF purposes.</a:t>
            </a:r>
          </a:p>
        </p:txBody>
      </p:sp>
    </p:spTree>
    <p:extLst>
      <p:ext uri="{BB962C8B-B14F-4D97-AF65-F5344CB8AC3E}">
        <p14:creationId xmlns:p14="http://schemas.microsoft.com/office/powerpoint/2010/main" val="3443094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62125" y="337705"/>
            <a:ext cx="8915400" cy="928688"/>
          </a:xfrm>
        </p:spPr>
        <p:txBody>
          <a:bodyPr>
            <a:noAutofit/>
          </a:bodyPr>
          <a:lstStyle/>
          <a:p>
            <a:pPr algn="ctr"/>
            <a:r>
              <a:rPr lang="en-ZA" b="1" dirty="0">
                <a:solidFill>
                  <a:schemeClr val="accent1">
                    <a:lumMod val="75000"/>
                  </a:schemeClr>
                </a:solidFill>
                <a:latin typeface="Gill Sans MT" panose="020B0502020104020203" pitchFamily="34" charset="0"/>
              </a:rPr>
              <a:t>HOW NPOS  CAN APPLY the </a:t>
            </a:r>
            <a:r>
              <a:rPr lang="en-ZA" b="1" dirty="0">
                <a:solidFill>
                  <a:schemeClr val="tx1"/>
                </a:solidFill>
                <a:latin typeface="Gill Sans MT" panose="020B0502020104020203" pitchFamily="34" charset="0"/>
              </a:rPr>
              <a:t>“know your beneficiaries &amp; associate rule” (</a:t>
            </a:r>
            <a:r>
              <a:rPr lang="en-ZA" b="1" cap="none" dirty="0">
                <a:solidFill>
                  <a:schemeClr val="tx1"/>
                </a:solidFill>
                <a:latin typeface="Gill Sans MT" panose="020B0502020104020203" pitchFamily="34" charset="0"/>
              </a:rPr>
              <a:t>Cont..)</a:t>
            </a:r>
            <a:br>
              <a:rPr lang="en-ZA" b="1" dirty="0">
                <a:solidFill>
                  <a:schemeClr val="tx1"/>
                </a:solidFill>
                <a:latin typeface="Gill Sans MT" panose="020B0502020104020203" pitchFamily="34" charset="0"/>
              </a:rPr>
            </a:br>
            <a:endParaRPr lang="en-ZA" b="1" dirty="0">
              <a:solidFill>
                <a:schemeClr val="tx1"/>
              </a:solidFill>
              <a:latin typeface="Gill Sans MT" panose="020B0502020104020203" pitchFamily="34" charset="0"/>
            </a:endParaRPr>
          </a:p>
        </p:txBody>
      </p:sp>
      <p:sp>
        <p:nvSpPr>
          <p:cNvPr id="13" name="Flowchart: Alternate Process 12"/>
          <p:cNvSpPr/>
          <p:nvPr/>
        </p:nvSpPr>
        <p:spPr>
          <a:xfrm>
            <a:off x="731520" y="1272946"/>
            <a:ext cx="10769600" cy="4607956"/>
          </a:xfrm>
          <a:prstGeom prst="flowChartAlternateProcess">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742950"/>
            <a:endParaRPr lang="en-ZA" sz="1463" dirty="0">
              <a:solidFill>
                <a:prstClr val="black"/>
              </a:solidFill>
            </a:endParaRPr>
          </a:p>
        </p:txBody>
      </p:sp>
      <p:pic>
        <p:nvPicPr>
          <p:cNvPr id="16" name="Picture 15"/>
          <p:cNvPicPr>
            <a:picLocks noChangeAspect="1"/>
          </p:cNvPicPr>
          <p:nvPr/>
        </p:nvPicPr>
        <p:blipFill>
          <a:blip r:embed="rId2"/>
          <a:stretch>
            <a:fillRect/>
          </a:stretch>
        </p:blipFill>
        <p:spPr>
          <a:xfrm>
            <a:off x="0" y="6133742"/>
            <a:ext cx="12192000" cy="588169"/>
          </a:xfrm>
          <a:prstGeom prst="rect">
            <a:avLst/>
          </a:prstGeom>
        </p:spPr>
      </p:pic>
      <p:sp>
        <p:nvSpPr>
          <p:cNvPr id="6" name="TextBox 5"/>
          <p:cNvSpPr txBox="1"/>
          <p:nvPr/>
        </p:nvSpPr>
        <p:spPr>
          <a:xfrm>
            <a:off x="1087120" y="1684098"/>
            <a:ext cx="9814560" cy="3785652"/>
          </a:xfrm>
          <a:prstGeom prst="rect">
            <a:avLst/>
          </a:prstGeom>
          <a:noFill/>
        </p:spPr>
        <p:txBody>
          <a:bodyPr wrap="square" rtlCol="0">
            <a:spAutoFit/>
          </a:bodyPr>
          <a:lstStyle/>
          <a:p>
            <a:pPr marL="800100" lvl="1" indent="-342900" defTabSz="457200">
              <a:buFont typeface="Wingdings" panose="05000000000000000000" pitchFamily="2" charset="2"/>
              <a:buChar char="Ø"/>
            </a:pPr>
            <a:r>
              <a:rPr lang="en-ZA" sz="2400" dirty="0">
                <a:solidFill>
                  <a:prstClr val="black"/>
                </a:solidFill>
                <a:latin typeface="Gill Sans MT" panose="020B0502020104020203" pitchFamily="34" charset="0"/>
              </a:rPr>
              <a:t>Take reasonable measures to determine whether the beneficiary, donor or associate is not a politically exposed person (PEP) or listed as a terrorist.</a:t>
            </a:r>
          </a:p>
          <a:p>
            <a:pPr marL="800100" lvl="1" indent="-342900" defTabSz="457200">
              <a:buFont typeface="Wingdings" panose="05000000000000000000" pitchFamily="2" charset="2"/>
              <a:buChar char="Ø"/>
            </a:pPr>
            <a:r>
              <a:rPr lang="en-ZA" sz="2400" dirty="0">
                <a:solidFill>
                  <a:prstClr val="black"/>
                </a:solidFill>
                <a:latin typeface="Gill Sans MT" panose="020B0502020104020203" pitchFamily="34" charset="0"/>
              </a:rPr>
              <a:t>Take reasonable measures to establish the source of wealth and source of funds of a potential donor;</a:t>
            </a:r>
          </a:p>
          <a:p>
            <a:pPr marL="800100" lvl="1" indent="-342900" defTabSz="457200">
              <a:buFont typeface="Wingdings" panose="05000000000000000000" pitchFamily="2" charset="2"/>
              <a:buChar char="Ø"/>
            </a:pPr>
            <a:r>
              <a:rPr lang="en-ZA" sz="2400" dirty="0">
                <a:solidFill>
                  <a:prstClr val="black"/>
                </a:solidFill>
                <a:latin typeface="Gill Sans MT" panose="020B0502020104020203" pitchFamily="34" charset="0"/>
              </a:rPr>
              <a:t>Conduct enhanced ongoing monitoring of the relationship with the beneficiary, donor or associate;</a:t>
            </a:r>
          </a:p>
          <a:p>
            <a:pPr marL="800100" lvl="1" indent="-342900" defTabSz="457200">
              <a:buFont typeface="Wingdings" panose="05000000000000000000" pitchFamily="2" charset="2"/>
              <a:buChar char="Ø"/>
            </a:pPr>
            <a:r>
              <a:rPr lang="en-ZA" sz="2400" dirty="0">
                <a:solidFill>
                  <a:prstClr val="black"/>
                </a:solidFill>
                <a:latin typeface="Gill Sans MT" panose="020B0502020104020203" pitchFamily="34" charset="0"/>
              </a:rPr>
              <a:t>Institute reasonable measures to ensure that NPO funds are distributed to the declared beneficiaries and used for the intended purpose. </a:t>
            </a:r>
          </a:p>
        </p:txBody>
      </p:sp>
    </p:spTree>
    <p:extLst>
      <p:ext uri="{BB962C8B-B14F-4D97-AF65-F5344CB8AC3E}">
        <p14:creationId xmlns:p14="http://schemas.microsoft.com/office/powerpoint/2010/main" val="748344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524317" y="91418"/>
            <a:ext cx="9143365" cy="928688"/>
          </a:xfrm>
        </p:spPr>
        <p:txBody>
          <a:bodyPr>
            <a:noAutofit/>
          </a:bodyPr>
          <a:lstStyle/>
          <a:p>
            <a:pPr algn="ctr"/>
            <a:r>
              <a:rPr lang="en-ZA" b="1" dirty="0">
                <a:solidFill>
                  <a:schemeClr val="accent1">
                    <a:lumMod val="75000"/>
                  </a:schemeClr>
                </a:solidFill>
                <a:latin typeface="Gill Sans MT" panose="020B0502020104020203" pitchFamily="34" charset="0"/>
              </a:rPr>
              <a:t>HOW CAN NPOS REPORT SUSPICIOUS ACTIVITY</a:t>
            </a:r>
            <a:endParaRPr lang="en-ZA" b="1" dirty="0">
              <a:solidFill>
                <a:schemeClr val="tx1"/>
              </a:solidFill>
              <a:latin typeface="Gill Sans MT" panose="020B0502020104020203" pitchFamily="34" charset="0"/>
            </a:endParaRPr>
          </a:p>
        </p:txBody>
      </p:sp>
      <p:sp>
        <p:nvSpPr>
          <p:cNvPr id="13" name="Flowchart: Alternate Process 12"/>
          <p:cNvSpPr/>
          <p:nvPr/>
        </p:nvSpPr>
        <p:spPr>
          <a:xfrm>
            <a:off x="1361440" y="1097280"/>
            <a:ext cx="9418320" cy="4783622"/>
          </a:xfrm>
          <a:prstGeom prst="flowChartAlternateProcess">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lvl="0">
              <a:spcBef>
                <a:spcPts val="1000"/>
              </a:spcBef>
              <a:defRPr/>
            </a:pPr>
            <a:endParaRPr lang="en-GB" sz="2000" dirty="0">
              <a:solidFill>
                <a:prstClr val="black"/>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stretch>
            <a:fillRect/>
          </a:stretch>
        </p:blipFill>
        <p:spPr>
          <a:xfrm>
            <a:off x="0" y="6133742"/>
            <a:ext cx="12192000" cy="588169"/>
          </a:xfrm>
          <a:prstGeom prst="rect">
            <a:avLst/>
          </a:prstGeom>
        </p:spPr>
      </p:pic>
      <p:sp>
        <p:nvSpPr>
          <p:cNvPr id="6" name="TextBox 5"/>
          <p:cNvSpPr txBox="1"/>
          <p:nvPr/>
        </p:nvSpPr>
        <p:spPr>
          <a:xfrm>
            <a:off x="1524317" y="1272946"/>
            <a:ext cx="8762892" cy="830997"/>
          </a:xfrm>
          <a:prstGeom prst="rect">
            <a:avLst/>
          </a:prstGeom>
          <a:noFill/>
        </p:spPr>
        <p:txBody>
          <a:bodyPr wrap="square" rtlCol="0">
            <a:spAutoFit/>
          </a:bodyPr>
          <a:lstStyle/>
          <a:p>
            <a:pPr lvl="1" defTabSz="457200"/>
            <a:r>
              <a:rPr lang="en-ZA" sz="2400" dirty="0">
                <a:solidFill>
                  <a:prstClr val="black"/>
                </a:solidFill>
                <a:latin typeface="Gill Sans MT" panose="020B0502020104020203" pitchFamily="34" charset="0"/>
              </a:rPr>
              <a:t>Where a suspicious activity is detected, a Voluntary Disclosure must be filed with the </a:t>
            </a:r>
            <a:r>
              <a:rPr lang="en-ZA" sz="2400" b="1" dirty="0">
                <a:solidFill>
                  <a:prstClr val="black"/>
                </a:solidFill>
                <a:latin typeface="Gill Sans MT" panose="020B0502020104020203" pitchFamily="34" charset="0"/>
              </a:rPr>
              <a:t>Financial Intelligence Centre (FIC):</a:t>
            </a:r>
          </a:p>
        </p:txBody>
      </p:sp>
      <p:sp>
        <p:nvSpPr>
          <p:cNvPr id="3" name="TextBox 2"/>
          <p:cNvSpPr txBox="1"/>
          <p:nvPr/>
        </p:nvSpPr>
        <p:spPr>
          <a:xfrm>
            <a:off x="2052320" y="4940364"/>
            <a:ext cx="8117840" cy="774571"/>
          </a:xfrm>
          <a:prstGeom prst="rect">
            <a:avLst/>
          </a:prstGeom>
          <a:noFill/>
        </p:spPr>
        <p:txBody>
          <a:bodyPr wrap="square" rtlCol="0">
            <a:spAutoFit/>
          </a:bodyPr>
          <a:lstStyle/>
          <a:p>
            <a:pPr marL="342900" lvl="0" indent="-342900">
              <a:spcBef>
                <a:spcPts val="1000"/>
              </a:spcBef>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VDR – electronically internet based via </a:t>
            </a:r>
            <a:r>
              <a:rPr lang="en-GB" b="1" u="sng" dirty="0">
                <a:solidFill>
                  <a:srgbClr val="FFC000">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http://www.fic.gov.za</a:t>
            </a:r>
            <a:endParaRPr lang="en-GB" b="1" u="sng" dirty="0">
              <a:solidFill>
                <a:srgbClr val="FFC000">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spcBef>
                <a:spcPts val="1000"/>
              </a:spcBef>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Registration required with the Centre on </a:t>
            </a:r>
            <a:r>
              <a:rPr lang="en-GB" dirty="0" err="1">
                <a:solidFill>
                  <a:prstClr val="black"/>
                </a:solidFill>
                <a:latin typeface="Arial" panose="020B0604020202020204" pitchFamily="34" charset="0"/>
                <a:cs typeface="Arial" panose="020B0604020202020204" pitchFamily="34" charset="0"/>
              </a:rPr>
              <a:t>goAML</a:t>
            </a:r>
            <a:r>
              <a:rPr lang="en-GB" dirty="0">
                <a:solidFill>
                  <a:prstClr val="black"/>
                </a:solidFill>
                <a:latin typeface="Arial" panose="020B0604020202020204" pitchFamily="34" charset="0"/>
                <a:cs typeface="Arial" panose="020B0604020202020204" pitchFamily="34" charset="0"/>
              </a:rPr>
              <a:t> platform</a:t>
            </a:r>
          </a:p>
        </p:txBody>
      </p:sp>
      <p:sp>
        <p:nvSpPr>
          <p:cNvPr id="4" name="TextBox 3"/>
          <p:cNvSpPr txBox="1"/>
          <p:nvPr/>
        </p:nvSpPr>
        <p:spPr>
          <a:xfrm>
            <a:off x="1981200" y="2203003"/>
            <a:ext cx="8260080" cy="2585323"/>
          </a:xfrm>
          <a:prstGeom prst="rect">
            <a:avLst/>
          </a:prstGeom>
          <a:noFill/>
        </p:spPr>
        <p:txBody>
          <a:bodyPr wrap="square" rtlCol="0">
            <a:spAutoFit/>
          </a:bodyPr>
          <a:lstStyle/>
          <a:p>
            <a:r>
              <a:rPr lang="en-ZA" b="1" dirty="0">
                <a:solidFill>
                  <a:schemeClr val="bg2"/>
                </a:solidFill>
              </a:rPr>
              <a:t>POSTAL ADDRESS </a:t>
            </a:r>
          </a:p>
          <a:p>
            <a:r>
              <a:rPr lang="en-ZA" b="1" dirty="0">
                <a:solidFill>
                  <a:schemeClr val="bg2"/>
                </a:solidFill>
              </a:rPr>
              <a:t>Financial Intelligence Centre </a:t>
            </a:r>
          </a:p>
          <a:p>
            <a:r>
              <a:rPr lang="en-ZA" b="1" dirty="0">
                <a:solidFill>
                  <a:schemeClr val="bg2"/>
                </a:solidFill>
              </a:rPr>
              <a:t>Private Bag X177 </a:t>
            </a:r>
          </a:p>
          <a:p>
            <a:r>
              <a:rPr lang="en-ZA" b="1" dirty="0">
                <a:solidFill>
                  <a:schemeClr val="bg2"/>
                </a:solidFill>
              </a:rPr>
              <a:t>Centurion </a:t>
            </a:r>
          </a:p>
          <a:p>
            <a:r>
              <a:rPr lang="en-ZA" b="1" dirty="0">
                <a:solidFill>
                  <a:schemeClr val="bg2"/>
                </a:solidFill>
              </a:rPr>
              <a:t>0046 </a:t>
            </a:r>
          </a:p>
          <a:p>
            <a:endParaRPr lang="en-ZA" b="1" dirty="0">
              <a:solidFill>
                <a:schemeClr val="bg2"/>
              </a:solidFill>
            </a:endParaRPr>
          </a:p>
          <a:p>
            <a:r>
              <a:rPr lang="en-ZA" b="1" dirty="0">
                <a:solidFill>
                  <a:schemeClr val="bg2"/>
                </a:solidFill>
              </a:rPr>
              <a:t>CONTACT NUMBERS </a:t>
            </a:r>
          </a:p>
          <a:p>
            <a:r>
              <a:rPr lang="en-ZA" b="1" dirty="0">
                <a:solidFill>
                  <a:schemeClr val="bg2"/>
                </a:solidFill>
              </a:rPr>
              <a:t>Head Office Tel Number : +27 12 641 6000 Fax Number : +27 12 641 6215 Fraud Hotline 0800 701 70</a:t>
            </a:r>
          </a:p>
        </p:txBody>
      </p:sp>
    </p:spTree>
    <p:extLst>
      <p:ext uri="{BB962C8B-B14F-4D97-AF65-F5344CB8AC3E}">
        <p14:creationId xmlns:p14="http://schemas.microsoft.com/office/powerpoint/2010/main" val="1797832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524317" y="217838"/>
            <a:ext cx="9143365" cy="928688"/>
          </a:xfrm>
        </p:spPr>
        <p:txBody>
          <a:bodyPr>
            <a:noAutofit/>
          </a:bodyPr>
          <a:lstStyle/>
          <a:p>
            <a:pPr algn="ctr"/>
            <a:r>
              <a:rPr lang="en-ZA" b="1" dirty="0">
                <a:solidFill>
                  <a:schemeClr val="accent1">
                    <a:lumMod val="75000"/>
                  </a:schemeClr>
                </a:solidFill>
                <a:latin typeface="Gill Sans MT" panose="020B0502020104020203" pitchFamily="34" charset="0"/>
              </a:rPr>
              <a:t>Voluntary Disclosure Report </a:t>
            </a:r>
            <a:br>
              <a:rPr lang="en-ZA" b="1" dirty="0">
                <a:solidFill>
                  <a:schemeClr val="accent1">
                    <a:lumMod val="75000"/>
                  </a:schemeClr>
                </a:solidFill>
                <a:latin typeface="Gill Sans MT" panose="020B0502020104020203" pitchFamily="34" charset="0"/>
              </a:rPr>
            </a:br>
            <a:endParaRPr lang="en-ZA" b="1" dirty="0">
              <a:solidFill>
                <a:schemeClr val="tx1"/>
              </a:solidFill>
              <a:latin typeface="Gill Sans MT" panose="020B0502020104020203" pitchFamily="34" charset="0"/>
            </a:endParaRPr>
          </a:p>
        </p:txBody>
      </p:sp>
      <p:sp>
        <p:nvSpPr>
          <p:cNvPr id="13" name="Flowchart: Alternate Process 12"/>
          <p:cNvSpPr/>
          <p:nvPr/>
        </p:nvSpPr>
        <p:spPr>
          <a:xfrm>
            <a:off x="619760" y="792480"/>
            <a:ext cx="11033760" cy="5252720"/>
          </a:xfrm>
          <a:prstGeom prst="flowChartAlternateProcess">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defTabSz="742950"/>
            <a:endParaRPr lang="en-ZA" sz="1463" dirty="0">
              <a:solidFill>
                <a:prstClr val="black"/>
              </a:solidFill>
            </a:endParaRPr>
          </a:p>
        </p:txBody>
      </p:sp>
      <p:pic>
        <p:nvPicPr>
          <p:cNvPr id="16" name="Picture 15"/>
          <p:cNvPicPr>
            <a:picLocks noChangeAspect="1"/>
          </p:cNvPicPr>
          <p:nvPr/>
        </p:nvPicPr>
        <p:blipFill>
          <a:blip r:embed="rId2"/>
          <a:stretch>
            <a:fillRect/>
          </a:stretch>
        </p:blipFill>
        <p:spPr>
          <a:xfrm>
            <a:off x="0" y="6133742"/>
            <a:ext cx="12192000" cy="588169"/>
          </a:xfrm>
          <a:prstGeom prst="rect">
            <a:avLst/>
          </a:prstGeom>
        </p:spPr>
      </p:pic>
      <p:sp>
        <p:nvSpPr>
          <p:cNvPr id="6" name="TextBox 5"/>
          <p:cNvSpPr txBox="1"/>
          <p:nvPr/>
        </p:nvSpPr>
        <p:spPr>
          <a:xfrm>
            <a:off x="416559" y="1235068"/>
            <a:ext cx="10576561" cy="4401205"/>
          </a:xfrm>
          <a:prstGeom prst="rect">
            <a:avLst/>
          </a:prstGeom>
          <a:noFill/>
        </p:spPr>
        <p:txBody>
          <a:bodyPr wrap="square" rtlCol="0">
            <a:spAutoFit/>
          </a:bodyPr>
          <a:lstStyle/>
          <a:p>
            <a:pPr lvl="1" defTabSz="457200"/>
            <a:r>
              <a:rPr lang="en-ZA" sz="2400" dirty="0">
                <a:solidFill>
                  <a:prstClr val="black"/>
                </a:solidFill>
                <a:latin typeface="Gill Sans MT" panose="020B0502020104020203" pitchFamily="34" charset="0"/>
              </a:rPr>
              <a:t>Those who submit VDRs must remember the following important information:</a:t>
            </a:r>
          </a:p>
          <a:p>
            <a:pPr lvl="1" defTabSz="457200"/>
            <a:endParaRPr lang="en-ZA" sz="800" dirty="0">
              <a:solidFill>
                <a:prstClr val="black"/>
              </a:solidFill>
              <a:latin typeface="Gill Sans MT" panose="020B0502020104020203" pitchFamily="34" charset="0"/>
            </a:endParaRPr>
          </a:p>
          <a:p>
            <a:pPr marL="1257300" lvl="2" indent="-342900" defTabSz="457200">
              <a:buFont typeface="Wingdings" panose="05000000000000000000" pitchFamily="2" charset="2"/>
              <a:buChar char="Ø"/>
            </a:pPr>
            <a:r>
              <a:rPr lang="en-ZA" sz="2400" dirty="0">
                <a:solidFill>
                  <a:prstClr val="black"/>
                </a:solidFill>
                <a:latin typeface="Gill Sans MT" panose="020B0502020104020203" pitchFamily="34" charset="0"/>
              </a:rPr>
              <a:t>Submitting a VDR is voluntary – not obligated to report.</a:t>
            </a:r>
          </a:p>
          <a:p>
            <a:pPr marL="1257300" lvl="2" indent="-342900" defTabSz="457200">
              <a:buFont typeface="Wingdings" panose="05000000000000000000" pitchFamily="2" charset="2"/>
              <a:buChar char="Ø"/>
            </a:pPr>
            <a:endParaRPr lang="en-ZA" sz="800" dirty="0">
              <a:solidFill>
                <a:prstClr val="black"/>
              </a:solidFill>
              <a:latin typeface="Gill Sans MT" panose="020B0502020104020203" pitchFamily="34" charset="0"/>
            </a:endParaRPr>
          </a:p>
          <a:p>
            <a:pPr marL="1257300" lvl="2" indent="-342900" defTabSz="457200">
              <a:buFont typeface="Wingdings" panose="05000000000000000000" pitchFamily="2" charset="2"/>
              <a:buChar char="Ø"/>
            </a:pPr>
            <a:r>
              <a:rPr lang="en-ZA" sz="2400" dirty="0">
                <a:solidFill>
                  <a:prstClr val="black"/>
                </a:solidFill>
                <a:latin typeface="Gill Sans MT" panose="020B0502020104020203" pitchFamily="34" charset="0"/>
              </a:rPr>
              <a:t>A person who submits a VDR is regarded as competent and may be compelled to give evidence in criminal proceedings arising from the VDR.</a:t>
            </a:r>
          </a:p>
          <a:p>
            <a:pPr marL="1257300" lvl="2" indent="-342900" defTabSz="457200">
              <a:buFont typeface="Wingdings" panose="05000000000000000000" pitchFamily="2" charset="2"/>
              <a:buChar char="Ø"/>
            </a:pPr>
            <a:endParaRPr lang="en-ZA" sz="800" dirty="0">
              <a:solidFill>
                <a:prstClr val="black"/>
              </a:solidFill>
              <a:latin typeface="Gill Sans MT" panose="020B0502020104020203" pitchFamily="34" charset="0"/>
            </a:endParaRPr>
          </a:p>
          <a:p>
            <a:pPr marL="1257300" lvl="2" indent="-342900" defTabSz="457200">
              <a:buFont typeface="Wingdings" panose="05000000000000000000" pitchFamily="2" charset="2"/>
              <a:buChar char="Ø"/>
            </a:pPr>
            <a:r>
              <a:rPr lang="en-ZA" sz="2400" dirty="0">
                <a:solidFill>
                  <a:prstClr val="black"/>
                </a:solidFill>
                <a:latin typeface="Gill Sans MT" panose="020B0502020104020203" pitchFamily="34" charset="0"/>
              </a:rPr>
              <a:t>Information concerning the identity of a voluntary reporter who has filed a VDR is admissible as evidence in criminal proceedings.</a:t>
            </a:r>
          </a:p>
          <a:p>
            <a:pPr marL="1257300" lvl="2" indent="-342900" defTabSz="457200">
              <a:buFont typeface="Wingdings" panose="05000000000000000000" pitchFamily="2" charset="2"/>
              <a:buChar char="Ø"/>
            </a:pPr>
            <a:endParaRPr lang="en-ZA" sz="800" dirty="0">
              <a:solidFill>
                <a:prstClr val="black"/>
              </a:solidFill>
              <a:latin typeface="Gill Sans MT" panose="020B0502020104020203" pitchFamily="34" charset="0"/>
            </a:endParaRPr>
          </a:p>
          <a:p>
            <a:pPr marL="1257300" lvl="2" indent="-342900" defTabSz="457200">
              <a:buFont typeface="Wingdings" panose="05000000000000000000" pitchFamily="2" charset="2"/>
              <a:buChar char="Ø"/>
            </a:pPr>
            <a:r>
              <a:rPr lang="en-ZA" sz="2400" dirty="0">
                <a:solidFill>
                  <a:prstClr val="black"/>
                </a:solidFill>
                <a:latin typeface="Gill Sans MT" panose="020B0502020104020203" pitchFamily="34" charset="0"/>
              </a:rPr>
              <a:t>Submitting a VDR is not a defence against prosecution for criminal activity, including money laundering and terrorism financing and related activity.</a:t>
            </a:r>
          </a:p>
          <a:p>
            <a:pPr marL="1257300" lvl="2" indent="-342900" defTabSz="457200">
              <a:buFont typeface="Wingdings" panose="05000000000000000000" pitchFamily="2" charset="2"/>
              <a:buChar char="Ø"/>
            </a:pPr>
            <a:endParaRPr lang="en-ZA" sz="800" dirty="0">
              <a:solidFill>
                <a:prstClr val="black"/>
              </a:solidFill>
              <a:latin typeface="Gill Sans MT" panose="020B0502020104020203" pitchFamily="34" charset="0"/>
            </a:endParaRPr>
          </a:p>
          <a:p>
            <a:pPr marL="1257300" lvl="2" indent="-342900" defTabSz="457200">
              <a:buFont typeface="Wingdings" panose="05000000000000000000" pitchFamily="2" charset="2"/>
              <a:buChar char="Ø"/>
            </a:pPr>
            <a:r>
              <a:rPr lang="en-ZA" sz="2400" dirty="0">
                <a:solidFill>
                  <a:prstClr val="black"/>
                </a:solidFill>
                <a:latin typeface="Gill Sans MT" panose="020B0502020104020203" pitchFamily="34" charset="0"/>
              </a:rPr>
              <a:t>Submitting a VDR does not protect the voluntary reporter from criminal and or civil action being instituted against the voluntary reporter.</a:t>
            </a:r>
          </a:p>
        </p:txBody>
      </p:sp>
    </p:spTree>
    <p:extLst>
      <p:ext uri="{BB962C8B-B14F-4D97-AF65-F5344CB8AC3E}">
        <p14:creationId xmlns:p14="http://schemas.microsoft.com/office/powerpoint/2010/main" val="2574496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38100" y="6073677"/>
            <a:ext cx="12192000" cy="723900"/>
          </a:xfrm>
          <a:prstGeom prst="rect">
            <a:avLst/>
          </a:prstGeom>
        </p:spPr>
      </p:pic>
      <p:sp>
        <p:nvSpPr>
          <p:cNvPr id="20" name="TextBox 19"/>
          <p:cNvSpPr txBox="1"/>
          <p:nvPr/>
        </p:nvSpPr>
        <p:spPr>
          <a:xfrm>
            <a:off x="11106867" y="5698629"/>
            <a:ext cx="1800225" cy="369332"/>
          </a:xfrm>
          <a:prstGeom prst="rect">
            <a:avLst/>
          </a:prstGeom>
          <a:noFill/>
        </p:spPr>
        <p:txBody>
          <a:bodyPr wrap="square" rtlCol="0">
            <a:spAutoFit/>
          </a:bodyPr>
          <a:lstStyle/>
          <a:p>
            <a:r>
              <a:rPr lang="en-ZA" b="1" dirty="0">
                <a:solidFill>
                  <a:prstClr val="white"/>
                </a:solidFill>
              </a:rPr>
              <a:t>CONT……</a:t>
            </a:r>
          </a:p>
        </p:txBody>
      </p:sp>
      <p:sp>
        <p:nvSpPr>
          <p:cNvPr id="2" name="TextBox 1"/>
          <p:cNvSpPr txBox="1"/>
          <p:nvPr/>
        </p:nvSpPr>
        <p:spPr>
          <a:xfrm>
            <a:off x="1270000" y="1016000"/>
            <a:ext cx="9326880" cy="3139321"/>
          </a:xfrm>
          <a:prstGeom prst="rect">
            <a:avLst/>
          </a:prstGeom>
          <a:noFill/>
        </p:spPr>
        <p:txBody>
          <a:bodyPr wrap="square" rtlCol="0">
            <a:spAutoFit/>
          </a:bodyPr>
          <a:lstStyle/>
          <a:p>
            <a:pPr algn="ctr"/>
            <a:r>
              <a:rPr lang="en-ZA" sz="6600" b="1" dirty="0">
                <a:solidFill>
                  <a:schemeClr val="bg1"/>
                </a:solidFill>
              </a:rPr>
              <a:t>RESOURCES FOR SCREENING OF OFFICE-BEARERS</a:t>
            </a:r>
          </a:p>
        </p:txBody>
      </p:sp>
    </p:spTree>
    <p:extLst>
      <p:ext uri="{BB962C8B-B14F-4D97-AF65-F5344CB8AC3E}">
        <p14:creationId xmlns:p14="http://schemas.microsoft.com/office/powerpoint/2010/main" val="474681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87520" y="91440"/>
            <a:ext cx="7904480" cy="6766560"/>
          </a:xfrm>
          <a:prstGeom prst="rect">
            <a:avLst/>
          </a:prstGeom>
        </p:spPr>
      </p:pic>
      <p:sp>
        <p:nvSpPr>
          <p:cNvPr id="3" name="Rectangle 2"/>
          <p:cNvSpPr/>
          <p:nvPr/>
        </p:nvSpPr>
        <p:spPr>
          <a:xfrm>
            <a:off x="81280" y="1534775"/>
            <a:ext cx="4124960" cy="1754326"/>
          </a:xfrm>
          <a:prstGeom prst="rect">
            <a:avLst/>
          </a:prstGeom>
        </p:spPr>
        <p:txBody>
          <a:bodyPr wrap="square">
            <a:spAutoFit/>
          </a:bodyPr>
          <a:lstStyle/>
          <a:p>
            <a:r>
              <a:rPr lang="en-ZA" dirty="0">
                <a:latin typeface="Arial Black" panose="020B0A04020102020204" pitchFamily="34" charset="0"/>
              </a:rPr>
              <a:t>CIPC REGISTER OF DELINQUENT/DISQUALIFIED DIRECTORS</a:t>
            </a:r>
          </a:p>
          <a:p>
            <a:endParaRPr lang="en-ZA" dirty="0"/>
          </a:p>
          <a:p>
            <a:r>
              <a:rPr lang="en-ZA" dirty="0"/>
              <a:t>https://www.iodsa.co.za/page/CIPC_Disqualified_Director_Register</a:t>
            </a:r>
          </a:p>
        </p:txBody>
      </p:sp>
    </p:spTree>
    <p:extLst>
      <p:ext uri="{BB962C8B-B14F-4D97-AF65-F5344CB8AC3E}">
        <p14:creationId xmlns:p14="http://schemas.microsoft.com/office/powerpoint/2010/main" val="4240804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320" y="438150"/>
            <a:ext cx="11744960" cy="6216650"/>
          </a:xfrm>
          <a:prstGeom prst="rect">
            <a:avLst/>
          </a:prstGeom>
        </p:spPr>
      </p:pic>
    </p:spTree>
    <p:extLst>
      <p:ext uri="{BB962C8B-B14F-4D97-AF65-F5344CB8AC3E}">
        <p14:creationId xmlns:p14="http://schemas.microsoft.com/office/powerpoint/2010/main" val="2721097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4160" y="365760"/>
            <a:ext cx="11744960" cy="6289040"/>
          </a:xfrm>
          <a:prstGeom prst="rect">
            <a:avLst/>
          </a:prstGeom>
        </p:spPr>
      </p:pic>
    </p:spTree>
    <p:extLst>
      <p:ext uri="{BB962C8B-B14F-4D97-AF65-F5344CB8AC3E}">
        <p14:creationId xmlns:p14="http://schemas.microsoft.com/office/powerpoint/2010/main" val="2596757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4091"/>
            <a:ext cx="4053840" cy="3416320"/>
          </a:xfrm>
          <a:prstGeom prst="rect">
            <a:avLst/>
          </a:prstGeom>
        </p:spPr>
        <p:txBody>
          <a:bodyPr wrap="square">
            <a:spAutoFit/>
          </a:bodyPr>
          <a:lstStyle/>
          <a:p>
            <a:r>
              <a:rPr lang="en-US" b="1" dirty="0">
                <a:latin typeface="Arial Black" panose="020B0A04020102020204" pitchFamily="34" charset="0"/>
              </a:rPr>
              <a:t>TARGETED FINANCIAL SANCTIONS – PROLIFERATION FINANCING</a:t>
            </a:r>
          </a:p>
          <a:p>
            <a:endParaRPr lang="en-ZA" dirty="0"/>
          </a:p>
          <a:p>
            <a:r>
              <a:rPr lang="en-ZA" dirty="0"/>
              <a:t>http://www.fic.gov.za/International/sanctions/Pages/thelist.aspx</a:t>
            </a:r>
          </a:p>
          <a:p>
            <a:endParaRPr lang="en-ZA" dirty="0"/>
          </a:p>
          <a:p>
            <a:r>
              <a:rPr lang="en-ZA" dirty="0">
                <a:latin typeface="Arial Black" panose="020B0A04020102020204" pitchFamily="34" charset="0"/>
              </a:rPr>
              <a:t>FILLING OF VOLUNTARY DISCLOSURE – FIC</a:t>
            </a:r>
          </a:p>
          <a:p>
            <a:endParaRPr lang="en-ZA" dirty="0">
              <a:latin typeface="Arial Black" panose="020B0A04020102020204" pitchFamily="34" charset="0"/>
            </a:endParaRPr>
          </a:p>
          <a:p>
            <a:r>
              <a:rPr lang="en-ZA" dirty="0"/>
              <a:t>www.fic.gov.za </a:t>
            </a:r>
          </a:p>
          <a:p>
            <a:endParaRPr lang="en-ZA"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a:off x="4226560" y="81280"/>
            <a:ext cx="7894320" cy="6776719"/>
          </a:xfrm>
          <a:prstGeom prst="rect">
            <a:avLst/>
          </a:prstGeom>
        </p:spPr>
      </p:pic>
    </p:spTree>
    <p:extLst>
      <p:ext uri="{BB962C8B-B14F-4D97-AF65-F5344CB8AC3E}">
        <p14:creationId xmlns:p14="http://schemas.microsoft.com/office/powerpoint/2010/main" val="4242378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649084" y="40639"/>
            <a:ext cx="5542915" cy="6807251"/>
          </a:xfrm>
          <a:prstGeom prst="rect">
            <a:avLst/>
          </a:prstGeom>
        </p:spPr>
      </p:pic>
      <p:sp>
        <p:nvSpPr>
          <p:cNvPr id="8" name="TextBox 7"/>
          <p:cNvSpPr txBox="1"/>
          <p:nvPr/>
        </p:nvSpPr>
        <p:spPr>
          <a:xfrm>
            <a:off x="-3" y="3847068"/>
            <a:ext cx="6553200" cy="369332"/>
          </a:xfrm>
          <a:prstGeom prst="rect">
            <a:avLst/>
          </a:prstGeom>
          <a:noFill/>
        </p:spPr>
        <p:txBody>
          <a:bodyPr wrap="square" rtlCol="0">
            <a:spAutoFit/>
          </a:bodyPr>
          <a:lstStyle/>
          <a:p>
            <a:r>
              <a:rPr lang="en-ZA" b="1" dirty="0">
                <a:solidFill>
                  <a:schemeClr val="bg1"/>
                </a:solidFill>
                <a:latin typeface="Arial Black" panose="020B0A04020102020204" pitchFamily="34" charset="0"/>
              </a:rPr>
              <a:t>Form 29 – (DG Department of Social Development) </a:t>
            </a:r>
          </a:p>
        </p:txBody>
      </p:sp>
      <p:grpSp>
        <p:nvGrpSpPr>
          <p:cNvPr id="10" name="Group 9"/>
          <p:cNvGrpSpPr/>
          <p:nvPr/>
        </p:nvGrpSpPr>
        <p:grpSpPr>
          <a:xfrm>
            <a:off x="-1" y="2302827"/>
            <a:ext cx="6649085" cy="4545063"/>
            <a:chOff x="-1" y="2302827"/>
            <a:chExt cx="6649085" cy="4545063"/>
          </a:xfrm>
        </p:grpSpPr>
        <p:pic>
          <p:nvPicPr>
            <p:cNvPr id="7" name="Picture 6"/>
            <p:cNvPicPr>
              <a:picLocks noChangeAspect="1"/>
            </p:cNvPicPr>
            <p:nvPr/>
          </p:nvPicPr>
          <p:blipFill>
            <a:blip r:embed="rId3"/>
            <a:stretch>
              <a:fillRect/>
            </a:stretch>
          </p:blipFill>
          <p:spPr>
            <a:xfrm>
              <a:off x="-1" y="2302827"/>
              <a:ext cx="6649085" cy="1913573"/>
            </a:xfrm>
            <a:prstGeom prst="rect">
              <a:avLst/>
            </a:prstGeom>
          </p:spPr>
        </p:pic>
        <p:sp>
          <p:nvSpPr>
            <p:cNvPr id="9" name="TextBox 8"/>
            <p:cNvSpPr txBox="1"/>
            <p:nvPr/>
          </p:nvSpPr>
          <p:spPr>
            <a:xfrm>
              <a:off x="-1" y="4216400"/>
              <a:ext cx="6649083" cy="2631490"/>
            </a:xfrm>
            <a:prstGeom prst="rect">
              <a:avLst/>
            </a:prstGeom>
            <a:solidFill>
              <a:schemeClr val="tx1"/>
            </a:solidFill>
          </p:spPr>
          <p:txBody>
            <a:bodyPr wrap="square" rtlCol="0">
              <a:spAutoFit/>
            </a:bodyPr>
            <a:lstStyle/>
            <a:p>
              <a:pPr>
                <a:lnSpc>
                  <a:spcPct val="200000"/>
                </a:lnSpc>
              </a:pPr>
              <a:r>
                <a:rPr lang="en-ZA" dirty="0">
                  <a:solidFill>
                    <a:schemeClr val="bg1"/>
                  </a:solidFill>
                  <a:latin typeface="Arial Black" panose="020B0A04020102020204" pitchFamily="34" charset="0"/>
                </a:rPr>
                <a:t>The Director General </a:t>
              </a:r>
            </a:p>
            <a:p>
              <a:pPr>
                <a:lnSpc>
                  <a:spcPct val="200000"/>
                </a:lnSpc>
              </a:pPr>
              <a:r>
                <a:rPr lang="en-ZA" dirty="0">
                  <a:solidFill>
                    <a:schemeClr val="bg1"/>
                  </a:solidFill>
                  <a:latin typeface="Arial Black" panose="020B0A04020102020204" pitchFamily="34" charset="0"/>
                </a:rPr>
                <a:t>Department of Social Development</a:t>
              </a:r>
            </a:p>
            <a:p>
              <a:pPr>
                <a:lnSpc>
                  <a:spcPct val="200000"/>
                </a:lnSpc>
              </a:pPr>
              <a:r>
                <a:rPr lang="en-ZA" dirty="0">
                  <a:solidFill>
                    <a:schemeClr val="bg1"/>
                  </a:solidFill>
                  <a:latin typeface="Arial Black" panose="020B0A04020102020204" pitchFamily="34" charset="0"/>
                </a:rPr>
                <a:t>Private Bag X901</a:t>
              </a:r>
            </a:p>
            <a:p>
              <a:pPr>
                <a:lnSpc>
                  <a:spcPct val="200000"/>
                </a:lnSpc>
              </a:pPr>
              <a:r>
                <a:rPr lang="en-ZA" dirty="0">
                  <a:solidFill>
                    <a:schemeClr val="bg1"/>
                  </a:solidFill>
                  <a:latin typeface="Arial Black" panose="020B0A04020102020204" pitchFamily="34" charset="0"/>
                </a:rPr>
                <a:t>Pretoria, 001</a:t>
              </a:r>
            </a:p>
            <a:p>
              <a:pPr>
                <a:lnSpc>
                  <a:spcPct val="200000"/>
                </a:lnSpc>
              </a:pPr>
              <a:endParaRPr lang="en-ZA" sz="800" dirty="0">
                <a:solidFill>
                  <a:schemeClr val="bg1"/>
                </a:solidFill>
                <a:latin typeface="Arial Black" panose="020B0A04020102020204" pitchFamily="34" charset="0"/>
              </a:endParaRPr>
            </a:p>
          </p:txBody>
        </p:sp>
      </p:grpSp>
      <p:sp>
        <p:nvSpPr>
          <p:cNvPr id="11" name="TextBox 10"/>
          <p:cNvSpPr txBox="1"/>
          <p:nvPr/>
        </p:nvSpPr>
        <p:spPr>
          <a:xfrm>
            <a:off x="1894837" y="1645920"/>
            <a:ext cx="2763520" cy="369332"/>
          </a:xfrm>
          <a:prstGeom prst="rect">
            <a:avLst/>
          </a:prstGeom>
          <a:noFill/>
        </p:spPr>
        <p:txBody>
          <a:bodyPr wrap="square" rtlCol="0">
            <a:spAutoFit/>
          </a:bodyPr>
          <a:lstStyle/>
          <a:p>
            <a:pPr algn="ctr"/>
            <a:r>
              <a:rPr lang="en-ZA" dirty="0">
                <a:latin typeface="Arial Black" panose="020B0A04020102020204" pitchFamily="34" charset="0"/>
              </a:rPr>
              <a:t>FORM 29</a:t>
            </a:r>
          </a:p>
        </p:txBody>
      </p:sp>
    </p:spTree>
    <p:extLst>
      <p:ext uri="{BB962C8B-B14F-4D97-AF65-F5344CB8AC3E}">
        <p14:creationId xmlns:p14="http://schemas.microsoft.com/office/powerpoint/2010/main" val="427420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Title 1">
            <a:extLst>
              <a:ext uri="{FF2B5EF4-FFF2-40B4-BE49-F238E27FC236}">
                <a16:creationId xmlns:a16="http://schemas.microsoft.com/office/drawing/2014/main" id="{55EF301F-C209-B684-83CD-517B49227EE9}"/>
              </a:ext>
            </a:extLst>
          </p:cNvPr>
          <p:cNvSpPr>
            <a:spLocks noGrp="1"/>
          </p:cNvSpPr>
          <p:nvPr>
            <p:ph type="title"/>
          </p:nvPr>
        </p:nvSpPr>
        <p:spPr>
          <a:xfrm>
            <a:off x="2596328" y="233730"/>
            <a:ext cx="9443272" cy="1135737"/>
          </a:xfrm>
        </p:spPr>
        <p:txBody>
          <a:bodyPr>
            <a:normAutofit/>
          </a:bodyPr>
          <a:lstStyle/>
          <a:p>
            <a:pPr>
              <a:lnSpc>
                <a:spcPct val="90000"/>
              </a:lnSpc>
            </a:pPr>
            <a:r>
              <a:rPr lang="en-US" sz="3600" b="1" dirty="0"/>
              <a:t>COMBATING THE ABUSE OF NON-PROFIT ORGANISATIONS (RECOMMENDATION 8)</a:t>
            </a:r>
          </a:p>
        </p:txBody>
      </p:sp>
      <p:sp>
        <p:nvSpPr>
          <p:cNvPr id="28" name="Rectangle 2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0" name="Isosceles Triangle 2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2" name="Isosceles Triangle 3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34" name="Rectangle 3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aphicFrame>
        <p:nvGraphicFramePr>
          <p:cNvPr id="21" name="Content Placeholder 2">
            <a:extLst>
              <a:ext uri="{FF2B5EF4-FFF2-40B4-BE49-F238E27FC236}">
                <a16:creationId xmlns:a16="http://schemas.microsoft.com/office/drawing/2014/main" id="{869E26CE-0CE5-1E3B-2D48-DCA7EEE72A75}"/>
              </a:ext>
            </a:extLst>
          </p:cNvPr>
          <p:cNvGraphicFramePr>
            <a:graphicFrameLocks noGrp="1"/>
          </p:cNvGraphicFramePr>
          <p:nvPr>
            <p:ph idx="1"/>
          </p:nvPr>
        </p:nvGraphicFramePr>
        <p:xfrm>
          <a:off x="447040" y="1848863"/>
          <a:ext cx="11592560" cy="432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BF1C7CA3-834F-CAD8-1D66-3523FE0E8C99}"/>
              </a:ext>
            </a:extLst>
          </p:cNvPr>
          <p:cNvSpPr/>
          <p:nvPr/>
        </p:nvSpPr>
        <p:spPr>
          <a:xfrm>
            <a:off x="4145280" y="2377440"/>
            <a:ext cx="3870960" cy="3688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prstClr val="white"/>
              </a:solidFill>
            </a:endParaRPr>
          </a:p>
        </p:txBody>
      </p:sp>
      <p:sp>
        <p:nvSpPr>
          <p:cNvPr id="6" name="Oval 5">
            <a:extLst>
              <a:ext uri="{FF2B5EF4-FFF2-40B4-BE49-F238E27FC236}">
                <a16:creationId xmlns:a16="http://schemas.microsoft.com/office/drawing/2014/main" id="{9E3B0804-AF2F-788B-5A67-14F3B11C1833}"/>
              </a:ext>
            </a:extLst>
          </p:cNvPr>
          <p:cNvSpPr/>
          <p:nvPr/>
        </p:nvSpPr>
        <p:spPr>
          <a:xfrm>
            <a:off x="4906389" y="3622953"/>
            <a:ext cx="2379222" cy="195708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defRPr/>
            </a:pPr>
            <a:endParaRPr lang="en-US">
              <a:solidFill>
                <a:prstClr val="black"/>
              </a:solidFill>
            </a:endParaRPr>
          </a:p>
        </p:txBody>
      </p:sp>
      <p:sp>
        <p:nvSpPr>
          <p:cNvPr id="7" name="Isosceles Triangle 6">
            <a:extLst>
              <a:ext uri="{FF2B5EF4-FFF2-40B4-BE49-F238E27FC236}">
                <a16:creationId xmlns:a16="http://schemas.microsoft.com/office/drawing/2014/main" id="{C1E04AF8-B582-1239-32F9-14AF6716A3A1}"/>
              </a:ext>
            </a:extLst>
          </p:cNvPr>
          <p:cNvSpPr/>
          <p:nvPr/>
        </p:nvSpPr>
        <p:spPr>
          <a:xfrm>
            <a:off x="5472563" y="4406146"/>
            <a:ext cx="1197098" cy="958334"/>
          </a:xfrm>
          <a:prstGeom prst="triangle">
            <a:avLst>
              <a:gd name="adj" fmla="val 5152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100" b="1" dirty="0">
                <a:solidFill>
                  <a:prstClr val="white"/>
                </a:solidFill>
              </a:rPr>
              <a:t>High risk NPOs</a:t>
            </a:r>
          </a:p>
          <a:p>
            <a:pPr algn="ctr">
              <a:defRPr/>
            </a:pPr>
            <a:endParaRPr lang="en-US" sz="1100" b="1" dirty="0">
              <a:solidFill>
                <a:prstClr val="white"/>
              </a:solidFill>
            </a:endParaRPr>
          </a:p>
          <a:p>
            <a:pPr algn="ctr">
              <a:defRPr/>
            </a:pPr>
            <a:endParaRPr lang="en-US" sz="1100" dirty="0">
              <a:solidFill>
                <a:prstClr val="white"/>
              </a:solidFill>
            </a:endParaRPr>
          </a:p>
        </p:txBody>
      </p:sp>
      <p:sp>
        <p:nvSpPr>
          <p:cNvPr id="8" name="TextBox 7">
            <a:extLst>
              <a:ext uri="{FF2B5EF4-FFF2-40B4-BE49-F238E27FC236}">
                <a16:creationId xmlns:a16="http://schemas.microsoft.com/office/drawing/2014/main" id="{005AE867-DC6D-C290-978F-5B07EA64031F}"/>
              </a:ext>
            </a:extLst>
          </p:cNvPr>
          <p:cNvSpPr txBox="1"/>
          <p:nvPr/>
        </p:nvSpPr>
        <p:spPr>
          <a:xfrm>
            <a:off x="5345942" y="2782669"/>
            <a:ext cx="1879600" cy="646331"/>
          </a:xfrm>
          <a:prstGeom prst="rect">
            <a:avLst/>
          </a:prstGeom>
          <a:noFill/>
        </p:spPr>
        <p:txBody>
          <a:bodyPr wrap="square" rtlCol="0">
            <a:spAutoFit/>
          </a:bodyPr>
          <a:lstStyle/>
          <a:p>
            <a:pPr>
              <a:defRPr/>
            </a:pPr>
            <a:r>
              <a:rPr lang="en-US" b="1" dirty="0">
                <a:solidFill>
                  <a:prstClr val="black"/>
                </a:solidFill>
              </a:rPr>
              <a:t>Total Population of NPOs in SA</a:t>
            </a:r>
          </a:p>
        </p:txBody>
      </p:sp>
      <p:sp>
        <p:nvSpPr>
          <p:cNvPr id="22" name="TextBox 21">
            <a:extLst>
              <a:ext uri="{FF2B5EF4-FFF2-40B4-BE49-F238E27FC236}">
                <a16:creationId xmlns:a16="http://schemas.microsoft.com/office/drawing/2014/main" id="{CB788B36-EA58-A2CC-79A4-EB8CA6CAD54F}"/>
              </a:ext>
            </a:extLst>
          </p:cNvPr>
          <p:cNvSpPr txBox="1"/>
          <p:nvPr/>
        </p:nvSpPr>
        <p:spPr>
          <a:xfrm>
            <a:off x="5305302" y="3759815"/>
            <a:ext cx="1531621" cy="646331"/>
          </a:xfrm>
          <a:prstGeom prst="rect">
            <a:avLst/>
          </a:prstGeom>
          <a:noFill/>
        </p:spPr>
        <p:txBody>
          <a:bodyPr wrap="square" rtlCol="0">
            <a:spAutoFit/>
          </a:bodyPr>
          <a:lstStyle/>
          <a:p>
            <a:pPr algn="ctr">
              <a:defRPr/>
            </a:pPr>
            <a:r>
              <a:rPr lang="en-US" b="1" dirty="0">
                <a:solidFill>
                  <a:prstClr val="black"/>
                </a:solidFill>
              </a:rPr>
              <a:t>NPOs at risk of TF</a:t>
            </a:r>
          </a:p>
        </p:txBody>
      </p:sp>
      <p:sp>
        <p:nvSpPr>
          <p:cNvPr id="16" name="Scroll: Vertical 15">
            <a:extLst>
              <a:ext uri="{FF2B5EF4-FFF2-40B4-BE49-F238E27FC236}">
                <a16:creationId xmlns:a16="http://schemas.microsoft.com/office/drawing/2014/main" id="{753DA612-4009-7545-C8CD-CF4505749668}"/>
              </a:ext>
            </a:extLst>
          </p:cNvPr>
          <p:cNvSpPr/>
          <p:nvPr/>
        </p:nvSpPr>
        <p:spPr>
          <a:xfrm>
            <a:off x="327349" y="233730"/>
            <a:ext cx="2702559" cy="2835928"/>
          </a:xfrm>
          <a:prstGeom prst="verticalScroll">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b="1" dirty="0">
                <a:solidFill>
                  <a:prstClr val="black"/>
                </a:solidFill>
              </a:rPr>
              <a:t>NPOs may be vulnerable to being misused for other offenses such as ML, tax crimes, and other predicate offenses, as any other type of legal person or legal entity, R.8 is focused exclusively on TF.</a:t>
            </a:r>
          </a:p>
        </p:txBody>
      </p:sp>
    </p:spTree>
    <p:extLst>
      <p:ext uri="{BB962C8B-B14F-4D97-AF65-F5344CB8AC3E}">
        <p14:creationId xmlns:p14="http://schemas.microsoft.com/office/powerpoint/2010/main" val="1008987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3423920" y="71121"/>
            <a:ext cx="5638800" cy="6786879"/>
          </a:xfrm>
          <a:prstGeom prst="rect">
            <a:avLst/>
          </a:prstGeom>
        </p:spPr>
      </p:pic>
    </p:spTree>
    <p:extLst>
      <p:ext uri="{BB962C8B-B14F-4D97-AF65-F5344CB8AC3E}">
        <p14:creationId xmlns:p14="http://schemas.microsoft.com/office/powerpoint/2010/main" val="2621028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12078"/>
            <a:ext cx="10972800" cy="1143000"/>
          </a:xfrm>
        </p:spPr>
        <p:txBody>
          <a:bodyPr/>
          <a:lstStyle/>
          <a:p>
            <a:r>
              <a:rPr lang="en-ZA" b="1" dirty="0"/>
              <a:t>Conclusion</a:t>
            </a:r>
          </a:p>
        </p:txBody>
      </p:sp>
      <p:sp>
        <p:nvSpPr>
          <p:cNvPr id="3" name="Content Placeholder 2"/>
          <p:cNvSpPr>
            <a:spLocks noGrp="1"/>
          </p:cNvSpPr>
          <p:nvPr>
            <p:ph idx="1"/>
          </p:nvPr>
        </p:nvSpPr>
        <p:spPr>
          <a:xfrm>
            <a:off x="375920" y="1082358"/>
            <a:ext cx="10972800" cy="4525963"/>
          </a:xfrm>
        </p:spPr>
        <p:txBody>
          <a:bodyPr>
            <a:normAutofit lnSpcReduction="10000"/>
          </a:bodyPr>
          <a:lstStyle/>
          <a:p>
            <a:r>
              <a:rPr lang="en-ZA" dirty="0"/>
              <a:t>DSD is inviting NPO’s to partner with us in ensuring that:</a:t>
            </a:r>
          </a:p>
          <a:p>
            <a:pPr lvl="1"/>
            <a:r>
              <a:rPr lang="en-ZA" dirty="0"/>
              <a:t>The information on the amended NPO Act is cascaded down to your constituencies.</a:t>
            </a:r>
          </a:p>
          <a:p>
            <a:pPr lvl="1"/>
            <a:r>
              <a:rPr lang="en-GB" dirty="0">
                <a:solidFill>
                  <a:prstClr val="black"/>
                </a:solidFill>
                <a:latin typeface="Calibri" panose="020F0502020204030204" pitchFamily="34" charset="0"/>
                <a:cs typeface="Calibri" panose="020F0502020204030204" pitchFamily="34" charset="0"/>
              </a:rPr>
              <a:t>Ensuring that NPOs who’s registration is compulsory are encouraged to register within the stipulated time frame in the published gazette.</a:t>
            </a:r>
          </a:p>
          <a:p>
            <a:pPr lvl="1"/>
            <a:r>
              <a:rPr lang="en-GB" dirty="0">
                <a:solidFill>
                  <a:prstClr val="black"/>
                </a:solidFill>
                <a:latin typeface="Calibri" panose="020F0502020204030204" pitchFamily="34" charset="0"/>
                <a:cs typeface="Calibri" panose="020F0502020204030204" pitchFamily="34" charset="0"/>
              </a:rPr>
              <a:t>Assist the NPO Directorate in raising awareness on the potential vulnerabilities of the sector to Terror Financing and encourage your constituencies to apply proper control measures.</a:t>
            </a:r>
          </a:p>
          <a:p>
            <a:pPr lvl="1"/>
            <a:r>
              <a:rPr lang="en-ZA" dirty="0"/>
              <a:t>Assist the NPO Directorate in ensuring that NPOs comply with the new provisions of the NPO Act as amended.</a:t>
            </a:r>
          </a:p>
        </p:txBody>
      </p:sp>
    </p:spTree>
    <p:extLst>
      <p:ext uri="{BB962C8B-B14F-4D97-AF65-F5344CB8AC3E}">
        <p14:creationId xmlns:p14="http://schemas.microsoft.com/office/powerpoint/2010/main" val="3652667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2" y="642939"/>
            <a:ext cx="9905752" cy="5572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cxnSp>
        <p:nvCxnSpPr>
          <p:cNvPr id="23" name="Straight Connector 2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24291" y="2143697"/>
            <a:ext cx="3394116"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C0298C2-4DE2-4976-81F2-D89E2CCFC74E}"/>
              </a:ext>
            </a:extLst>
          </p:cNvPr>
          <p:cNvSpPr>
            <a:spLocks noGrp="1"/>
          </p:cNvSpPr>
          <p:nvPr>
            <p:ph type="title"/>
          </p:nvPr>
        </p:nvSpPr>
        <p:spPr>
          <a:xfrm>
            <a:off x="2206907" y="1464840"/>
            <a:ext cx="3393415" cy="852503"/>
          </a:xfrm>
        </p:spPr>
        <p:txBody>
          <a:bodyPr>
            <a:normAutofit fontScale="90000"/>
          </a:bodyPr>
          <a:lstStyle/>
          <a:p>
            <a:r>
              <a:rPr lang="en-ZA" b="1" dirty="0"/>
              <a:t>The End</a:t>
            </a:r>
            <a:br>
              <a:rPr lang="en-ZA" b="1" dirty="0"/>
            </a:br>
            <a:endParaRPr lang="en-ZA" b="1" dirty="0"/>
          </a:p>
        </p:txBody>
      </p:sp>
      <p:sp>
        <p:nvSpPr>
          <p:cNvPr id="25" name="Rectangle 2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2283763"/>
            <a:ext cx="9906000" cy="3336077"/>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63" dirty="0"/>
          </a:p>
        </p:txBody>
      </p:sp>
      <p:pic>
        <p:nvPicPr>
          <p:cNvPr id="18" name="Graphic 17" descr="Smiling Face with No Fill">
            <a:extLst>
              <a:ext uri="{FF2B5EF4-FFF2-40B4-BE49-F238E27FC236}">
                <a16:creationId xmlns:a16="http://schemas.microsoft.com/office/drawing/2014/main" id="{222E22F9-1F1A-4939-9DB1-7B2251804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683" y="1031661"/>
            <a:ext cx="3786869" cy="3786869"/>
          </a:xfrm>
          <a:prstGeom prst="rect">
            <a:avLst/>
          </a:prstGeom>
        </p:spPr>
      </p:pic>
      <p:pic>
        <p:nvPicPr>
          <p:cNvPr id="27" name="Picture 2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t="1538" b="-1538"/>
          <a:stretch/>
        </p:blipFill>
        <p:spPr bwMode="black">
          <a:xfrm>
            <a:off x="1143000" y="5620703"/>
            <a:ext cx="9906000" cy="603647"/>
          </a:xfrm>
          <a:prstGeom prst="rect">
            <a:avLst/>
          </a:prstGeom>
        </p:spPr>
      </p:pic>
      <p:cxnSp>
        <p:nvCxnSpPr>
          <p:cNvPr id="29" name="Straight Connector 2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5622273"/>
            <a:ext cx="9906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807143" y="2711502"/>
            <a:ext cx="4454338" cy="1754326"/>
          </a:xfrm>
          <a:prstGeom prst="rect">
            <a:avLst/>
          </a:prstGeom>
          <a:noFill/>
        </p:spPr>
        <p:txBody>
          <a:bodyPr wrap="square" rtlCol="0">
            <a:spAutoFit/>
          </a:bodyPr>
          <a:lstStyle/>
          <a:p>
            <a:pPr algn="ctr"/>
            <a:r>
              <a:rPr lang="en-ZA" sz="5400" b="1" dirty="0"/>
              <a:t>THANK YOU!!</a:t>
            </a:r>
          </a:p>
        </p:txBody>
      </p:sp>
    </p:spTree>
    <p:extLst>
      <p:ext uri="{BB962C8B-B14F-4D97-AF65-F5344CB8AC3E}">
        <p14:creationId xmlns:p14="http://schemas.microsoft.com/office/powerpoint/2010/main" val="67083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101600"/>
            <a:ext cx="8915400" cy="507920"/>
          </a:xfrm>
        </p:spPr>
        <p:txBody>
          <a:bodyPr>
            <a:normAutofit fontScale="90000"/>
          </a:bodyPr>
          <a:lstStyle/>
          <a:p>
            <a:r>
              <a:rPr lang="en-US" b="1" dirty="0">
                <a:latin typeface="Arial Black" panose="020B0A04020102020204" pitchFamily="34" charset="0"/>
              </a:rPr>
              <a:t>Mutual Evaluation Report</a:t>
            </a:r>
            <a:endParaRPr lang="en-ZA" b="1" dirty="0">
              <a:latin typeface="Arial Black" panose="020B0A04020102020204" pitchFamily="34" charset="0"/>
            </a:endParaRPr>
          </a:p>
        </p:txBody>
      </p:sp>
      <p:graphicFrame>
        <p:nvGraphicFramePr>
          <p:cNvPr id="11" name="Content Placeholder 2">
            <a:extLst>
              <a:ext uri="{FF2B5EF4-FFF2-40B4-BE49-F238E27FC236}">
                <a16:creationId xmlns:a16="http://schemas.microsoft.com/office/drawing/2014/main" id="{67CBA7F4-6583-A834-0F1B-7F462E1AF91A}"/>
              </a:ext>
            </a:extLst>
          </p:cNvPr>
          <p:cNvGraphicFramePr>
            <a:graphicFrameLocks noGrp="1"/>
          </p:cNvGraphicFramePr>
          <p:nvPr>
            <p:ph idx="1"/>
            <p:extLst>
              <p:ext uri="{D42A27DB-BD31-4B8C-83A1-F6EECF244321}">
                <p14:modId xmlns:p14="http://schemas.microsoft.com/office/powerpoint/2010/main" val="3191015701"/>
              </p:ext>
            </p:extLst>
          </p:nvPr>
        </p:nvGraphicFramePr>
        <p:xfrm>
          <a:off x="121920" y="609520"/>
          <a:ext cx="11978639" cy="612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914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6F06-CC55-4A4B-B211-9186E1AE5650}"/>
              </a:ext>
            </a:extLst>
          </p:cNvPr>
          <p:cNvSpPr>
            <a:spLocks noGrp="1"/>
          </p:cNvSpPr>
          <p:nvPr>
            <p:ph type="title"/>
          </p:nvPr>
        </p:nvSpPr>
        <p:spPr>
          <a:xfrm>
            <a:off x="336883" y="302347"/>
            <a:ext cx="11742821" cy="661735"/>
          </a:xfrm>
        </p:spPr>
        <p:txBody>
          <a:bodyPr>
            <a:normAutofit/>
          </a:bodyPr>
          <a:lstStyle/>
          <a:p>
            <a:pPr algn="l"/>
            <a:r>
              <a:rPr lang="en-US" sz="3600" b="1" dirty="0"/>
              <a:t>Development of GLAA   </a:t>
            </a:r>
          </a:p>
        </p:txBody>
      </p:sp>
      <p:sp>
        <p:nvSpPr>
          <p:cNvPr id="3" name="Content Placeholder 2">
            <a:extLst>
              <a:ext uri="{FF2B5EF4-FFF2-40B4-BE49-F238E27FC236}">
                <a16:creationId xmlns:a16="http://schemas.microsoft.com/office/drawing/2014/main" id="{B4F6CDE0-6C5D-4B94-A03F-87CE53E28B4A}"/>
              </a:ext>
            </a:extLst>
          </p:cNvPr>
          <p:cNvSpPr>
            <a:spLocks noGrp="1"/>
          </p:cNvSpPr>
          <p:nvPr>
            <p:ph idx="1"/>
          </p:nvPr>
        </p:nvSpPr>
        <p:spPr>
          <a:xfrm>
            <a:off x="336883" y="1238250"/>
            <a:ext cx="11610475" cy="4859340"/>
          </a:xfrm>
        </p:spPr>
        <p:txBody>
          <a:bodyPr>
            <a:normAutofit/>
          </a:bodyPr>
          <a:lstStyle/>
          <a:p>
            <a:r>
              <a:rPr lang="en-US" sz="2400" dirty="0"/>
              <a:t>National Treasury led the process of amending legislations that were not responsive to measures and standards set by FATF in combating ML/TF</a:t>
            </a:r>
          </a:p>
          <a:p>
            <a:endParaRPr lang="en-US" dirty="0"/>
          </a:p>
          <a:p>
            <a:endParaRPr lang="en-US" dirty="0"/>
          </a:p>
          <a:p>
            <a:endParaRPr lang="en-US" dirty="0"/>
          </a:p>
          <a:p>
            <a:r>
              <a:rPr lang="en-US" sz="2400" dirty="0"/>
              <a:t>This done through the General Laws Amendment Act to ensure compliance with FATF standards for combating ML/TF.</a:t>
            </a:r>
          </a:p>
          <a:p>
            <a:r>
              <a:rPr lang="en-US" sz="2400" dirty="0"/>
              <a:t>Series of consultations to gather inputs were held with various stakeholders towards development of the GLAA.</a:t>
            </a:r>
          </a:p>
          <a:p>
            <a:r>
              <a:rPr lang="en-US" sz="2400" dirty="0"/>
              <a:t>NPO Act of 1997 was amended on 21 December 2022. </a:t>
            </a:r>
          </a:p>
        </p:txBody>
      </p:sp>
      <p:sp>
        <p:nvSpPr>
          <p:cNvPr id="4" name="Rectangle: Rounded Corners 3">
            <a:extLst>
              <a:ext uri="{FF2B5EF4-FFF2-40B4-BE49-F238E27FC236}">
                <a16:creationId xmlns:a16="http://schemas.microsoft.com/office/drawing/2014/main" id="{A10210BA-B65C-4956-8B99-403441267336}"/>
              </a:ext>
            </a:extLst>
          </p:cNvPr>
          <p:cNvSpPr/>
          <p:nvPr/>
        </p:nvSpPr>
        <p:spPr>
          <a:xfrm>
            <a:off x="857250" y="2314574"/>
            <a:ext cx="2211070" cy="12819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000" b="1" dirty="0">
                <a:solidFill>
                  <a:prstClr val="black"/>
                </a:solidFill>
              </a:rPr>
              <a:t>Trust Property Control Act, 1988, </a:t>
            </a:r>
          </a:p>
        </p:txBody>
      </p:sp>
      <p:sp>
        <p:nvSpPr>
          <p:cNvPr id="8" name="Rectangle: Rounded Corners 7">
            <a:extLst>
              <a:ext uri="{FF2B5EF4-FFF2-40B4-BE49-F238E27FC236}">
                <a16:creationId xmlns:a16="http://schemas.microsoft.com/office/drawing/2014/main" id="{457C9362-552D-4C76-8C73-2CCE77CADA87}"/>
              </a:ext>
            </a:extLst>
          </p:cNvPr>
          <p:cNvSpPr/>
          <p:nvPr/>
        </p:nvSpPr>
        <p:spPr>
          <a:xfrm>
            <a:off x="6472375" y="2314574"/>
            <a:ext cx="2614476" cy="12819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2400" b="1" dirty="0">
              <a:solidFill>
                <a:prstClr val="black"/>
              </a:solidFill>
            </a:endParaRPr>
          </a:p>
          <a:p>
            <a:pPr algn="ctr">
              <a:defRPr/>
            </a:pPr>
            <a:endParaRPr lang="en-US" sz="2400" b="1" dirty="0">
              <a:solidFill>
                <a:prstClr val="black"/>
              </a:solidFill>
            </a:endParaRPr>
          </a:p>
          <a:p>
            <a:pPr algn="ctr">
              <a:defRPr/>
            </a:pPr>
            <a:r>
              <a:rPr lang="en-US" sz="2000" b="1" dirty="0">
                <a:solidFill>
                  <a:srgbClr val="FF0000"/>
                </a:solidFill>
              </a:rPr>
              <a:t>Non Profit Organisations</a:t>
            </a:r>
          </a:p>
          <a:p>
            <a:pPr algn="ctr">
              <a:defRPr/>
            </a:pPr>
            <a:r>
              <a:rPr lang="en-US" sz="2000" b="1" dirty="0">
                <a:solidFill>
                  <a:srgbClr val="FF0000"/>
                </a:solidFill>
              </a:rPr>
              <a:t>Act, 1997</a:t>
            </a:r>
          </a:p>
          <a:p>
            <a:pPr algn="ctr">
              <a:defRPr/>
            </a:pPr>
            <a:endParaRPr lang="en-US" sz="2400" b="1" dirty="0">
              <a:solidFill>
                <a:prstClr val="black"/>
              </a:solidFill>
            </a:endParaRPr>
          </a:p>
          <a:p>
            <a:pPr algn="ctr">
              <a:defRPr/>
            </a:pPr>
            <a:r>
              <a:rPr lang="en-US" sz="2400" b="1" dirty="0">
                <a:solidFill>
                  <a:prstClr val="black"/>
                </a:solidFill>
              </a:rPr>
              <a:t> </a:t>
            </a:r>
          </a:p>
        </p:txBody>
      </p:sp>
      <p:sp>
        <p:nvSpPr>
          <p:cNvPr id="7" name="Rectangle: Rounded Corners 6">
            <a:extLst>
              <a:ext uri="{FF2B5EF4-FFF2-40B4-BE49-F238E27FC236}">
                <a16:creationId xmlns:a16="http://schemas.microsoft.com/office/drawing/2014/main" id="{9E9AF957-7842-E91F-6F75-5E7D8C0498AB}"/>
              </a:ext>
            </a:extLst>
          </p:cNvPr>
          <p:cNvSpPr/>
          <p:nvPr/>
        </p:nvSpPr>
        <p:spPr>
          <a:xfrm>
            <a:off x="9237130" y="2314572"/>
            <a:ext cx="2211070" cy="12819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000" b="1" dirty="0">
                <a:solidFill>
                  <a:prstClr val="black"/>
                </a:solidFill>
              </a:rPr>
              <a:t>Companies Act, 2008</a:t>
            </a:r>
          </a:p>
          <a:p>
            <a:pPr algn="ctr">
              <a:defRPr/>
            </a:pPr>
            <a:r>
              <a:rPr lang="en-US" sz="2400" b="1" dirty="0">
                <a:solidFill>
                  <a:prstClr val="black"/>
                </a:solidFill>
              </a:rPr>
              <a:t> </a:t>
            </a:r>
          </a:p>
        </p:txBody>
      </p:sp>
      <p:sp>
        <p:nvSpPr>
          <p:cNvPr id="9" name="Rectangle: Rounded Corners 8">
            <a:extLst>
              <a:ext uri="{FF2B5EF4-FFF2-40B4-BE49-F238E27FC236}">
                <a16:creationId xmlns:a16="http://schemas.microsoft.com/office/drawing/2014/main" id="{BB961232-1089-7ACD-D856-1716102195D5}"/>
              </a:ext>
            </a:extLst>
          </p:cNvPr>
          <p:cNvSpPr/>
          <p:nvPr/>
        </p:nvSpPr>
        <p:spPr>
          <a:xfrm>
            <a:off x="3379922" y="2314573"/>
            <a:ext cx="2614477" cy="12819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000" b="1" dirty="0">
                <a:solidFill>
                  <a:prstClr val="black"/>
                </a:solidFill>
              </a:rPr>
              <a:t>Financial Intelligence Act, 2001</a:t>
            </a:r>
          </a:p>
          <a:p>
            <a:pPr algn="ctr">
              <a:defRPr/>
            </a:pPr>
            <a:r>
              <a:rPr lang="en-US" sz="2400" b="1" dirty="0">
                <a:solidFill>
                  <a:prstClr val="black"/>
                </a:solidFill>
              </a:rPr>
              <a:t> </a:t>
            </a:r>
          </a:p>
        </p:txBody>
      </p:sp>
    </p:spTree>
    <p:extLst>
      <p:ext uri="{BB962C8B-B14F-4D97-AF65-F5344CB8AC3E}">
        <p14:creationId xmlns:p14="http://schemas.microsoft.com/office/powerpoint/2010/main" val="201103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556D-D8DA-4FDB-82C8-E48A616DB07E}"/>
              </a:ext>
            </a:extLst>
          </p:cNvPr>
          <p:cNvSpPr>
            <a:spLocks noGrp="1"/>
          </p:cNvSpPr>
          <p:nvPr>
            <p:ph type="title"/>
          </p:nvPr>
        </p:nvSpPr>
        <p:spPr>
          <a:xfrm>
            <a:off x="534323" y="477839"/>
            <a:ext cx="10972800" cy="385762"/>
          </a:xfrm>
        </p:spPr>
        <p:txBody>
          <a:bodyPr>
            <a:normAutofit fontScale="90000"/>
          </a:bodyPr>
          <a:lstStyle/>
          <a:p>
            <a:r>
              <a:rPr lang="en-US" b="1" dirty="0"/>
              <a:t>Grey listing Rating </a:t>
            </a:r>
          </a:p>
        </p:txBody>
      </p:sp>
      <p:sp>
        <p:nvSpPr>
          <p:cNvPr id="3" name="Content Placeholder 2">
            <a:extLst>
              <a:ext uri="{FF2B5EF4-FFF2-40B4-BE49-F238E27FC236}">
                <a16:creationId xmlns:a16="http://schemas.microsoft.com/office/drawing/2014/main" id="{24890708-87A4-498E-A913-6123FA1FA5B2}"/>
              </a:ext>
            </a:extLst>
          </p:cNvPr>
          <p:cNvSpPr>
            <a:spLocks noGrp="1"/>
          </p:cNvSpPr>
          <p:nvPr>
            <p:ph idx="1"/>
          </p:nvPr>
        </p:nvSpPr>
        <p:spPr>
          <a:xfrm>
            <a:off x="92363" y="1057565"/>
            <a:ext cx="11856720" cy="5465766"/>
          </a:xfrm>
          <a:noFill/>
        </p:spPr>
        <p:txBody>
          <a:bodyPr>
            <a:noAutofit/>
          </a:bodyPr>
          <a:lstStyle/>
          <a:p>
            <a:r>
              <a:rPr lang="en-US" sz="2400" b="1" dirty="0"/>
              <a:t>In January 2023, </a:t>
            </a:r>
            <a:r>
              <a:rPr lang="en-US" sz="2400" dirty="0"/>
              <a:t>SA was re-assessed  to establish the extent through which the country has managed to address identified weaknesses as contained in the Mutual Evaluation Report. </a:t>
            </a:r>
          </a:p>
          <a:p>
            <a:r>
              <a:rPr lang="en-US" sz="2400" dirty="0"/>
              <a:t>FATF acknowledged progress made by SA in addressing identified weaknesses however SA was given a grey listing rating in </a:t>
            </a:r>
            <a:r>
              <a:rPr lang="en-US" sz="2400" b="1" dirty="0"/>
              <a:t>February 2023</a:t>
            </a:r>
            <a:r>
              <a:rPr lang="en-US" sz="2400" dirty="0"/>
              <a:t>. </a:t>
            </a:r>
          </a:p>
          <a:p>
            <a:r>
              <a:rPr lang="en-US" sz="2400" dirty="0"/>
              <a:t>The finding was that SA was not fully compliant with international standards around the prevention of money laundering and terrorist financing.  </a:t>
            </a:r>
          </a:p>
          <a:p>
            <a:r>
              <a:rPr lang="en-US" sz="2400" dirty="0"/>
              <a:t>The implication for grey listing is that sustained monitoring of the sector is required to ensure compliance with FATF standards and to  demonstrate sustainable progress in prevention and combating ML/TF.</a:t>
            </a:r>
          </a:p>
          <a:p>
            <a:r>
              <a:rPr lang="en-US" sz="2400" dirty="0"/>
              <a:t>Prolonged grey listing has economic implications – subject to high interest rates &amp; serious scrutiny internationally. </a:t>
            </a:r>
          </a:p>
        </p:txBody>
      </p:sp>
    </p:spTree>
    <p:extLst>
      <p:ext uri="{BB962C8B-B14F-4D97-AF65-F5344CB8AC3E}">
        <p14:creationId xmlns:p14="http://schemas.microsoft.com/office/powerpoint/2010/main" val="113560866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19984</TotalTime>
  <Words>5059</Words>
  <Application>Microsoft Office PowerPoint</Application>
  <PresentationFormat>Widescreen</PresentationFormat>
  <Paragraphs>525</Paragraphs>
  <Slides>62</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62</vt:i4>
      </vt:variant>
    </vt:vector>
  </HeadingPairs>
  <TitlesOfParts>
    <vt:vector size="77" baseType="lpstr">
      <vt:lpstr>Arial</vt:lpstr>
      <vt:lpstr>Arial Black</vt:lpstr>
      <vt:lpstr>Calibri</vt:lpstr>
      <vt:lpstr>Century Gothic</vt:lpstr>
      <vt:lpstr>Comic Sans MS</vt:lpstr>
      <vt:lpstr>Courier New</vt:lpstr>
      <vt:lpstr>Gill Sans MT</vt:lpstr>
      <vt:lpstr>Helvetica Neue</vt:lpstr>
      <vt:lpstr>Times New Roman</vt:lpstr>
      <vt:lpstr>Tw Cen MT</vt:lpstr>
      <vt:lpstr>Verdana</vt:lpstr>
      <vt:lpstr>Wingdings</vt:lpstr>
      <vt:lpstr>1_Office Theme</vt:lpstr>
      <vt:lpstr>Mesh</vt:lpstr>
      <vt:lpstr>Droplet</vt:lpstr>
      <vt:lpstr>NPO ACT AMENDMENTS BY</vt:lpstr>
      <vt:lpstr>PURPOSE </vt:lpstr>
      <vt:lpstr>Presentation Outline</vt:lpstr>
      <vt:lpstr>CONTEXTUAL BACKGROUND </vt:lpstr>
      <vt:lpstr>PowerPoint Presentation</vt:lpstr>
      <vt:lpstr>COMBATING THE ABUSE OF NON-PROFIT ORGANISATIONS (RECOMMENDATION 8)</vt:lpstr>
      <vt:lpstr>Mutual Evaluation Report</vt:lpstr>
      <vt:lpstr>Development of GLAA   </vt:lpstr>
      <vt:lpstr>Grey listing Rating </vt:lpstr>
      <vt:lpstr>PowerPoint Presentation</vt:lpstr>
      <vt:lpstr>Sections within the NPO Act that have been amendments &amp; how they impact on NPOs </vt:lpstr>
      <vt:lpstr>SUMMARY OF AMENDMENTS INTRODUCED BY THE GLAA IN THE NPO ACT </vt:lpstr>
      <vt:lpstr> (SEC. 12.1 (b)) COMPULSORY REGISTRATION OF SPECIFIED NON-PROFIT ORGANISATIONS  </vt:lpstr>
      <vt:lpstr>HOW NPOS ARE IMPACTED BY THE CHANGES </vt:lpstr>
      <vt:lpstr>HOW NPOS ARE IMPACTED BY THE CHANGES </vt:lpstr>
      <vt:lpstr> (SEC. 24) ACCESS TO INFORMATION</vt:lpstr>
      <vt:lpstr>HOW NPOS ARE IMPACTED BY THE CHANGES </vt:lpstr>
      <vt:lpstr>(SEC. 25A) PROCESS OF DISQUALIFICATION OF OFFICE-BEARERS (Cont..)</vt:lpstr>
      <vt:lpstr>(SEC. 25A) PROCESS OF DISQUALIFICATION OF OFFICE-BEARERS</vt:lpstr>
      <vt:lpstr>HOW NPOS ARE IMPACTED BY THE CHANGES </vt:lpstr>
      <vt:lpstr>(SEC. 25A(9)) REGISTER OF DISQUALIFIED OFFICE-BEARERS AND DISQUALIFICATION PROCESS  </vt:lpstr>
      <vt:lpstr>HOW NPOS ARE IMPACTED BY THE CHANGES </vt:lpstr>
      <vt:lpstr>ADMINISTRATIVE SANCTIONS </vt:lpstr>
      <vt:lpstr>HOW NPOS ARE IMPACTED BY THE CHANGES </vt:lpstr>
      <vt:lpstr>Money laundering &amp; terrorist financing risks on NPO’s </vt:lpstr>
      <vt:lpstr>MONEY LAUNDERING &amp; TERRORIST FINANCING RISKS ON NPOS </vt:lpstr>
      <vt:lpstr>What is money laundering? </vt:lpstr>
      <vt:lpstr>Defining money laundering </vt:lpstr>
      <vt:lpstr>How is money Laundered?</vt:lpstr>
      <vt:lpstr>What is TERRORIST FINANCING? </vt:lpstr>
      <vt:lpstr>How is Terrorist Financing achieved?</vt:lpstr>
      <vt:lpstr>How NPO’s can be abused by  terrorist organizations </vt:lpstr>
      <vt:lpstr>Modalities of NPO abuse by  terrorist organizations</vt:lpstr>
      <vt:lpstr>1.  Diversion of the organisation’s funds   </vt:lpstr>
      <vt:lpstr>2.  Affiliation with a terrorist entity</vt:lpstr>
      <vt:lpstr>3.  Abuse of NPO’s programming</vt:lpstr>
      <vt:lpstr>4.  Support for terrorist recruitment </vt:lpstr>
      <vt:lpstr>5.  False representation</vt:lpstr>
      <vt:lpstr>Indicators for  identification of suspicious  activities related  to terrorism financing </vt:lpstr>
      <vt:lpstr>NOTE:</vt:lpstr>
      <vt:lpstr>Indicators for identification of suspicious activities related to terrorism financing</vt:lpstr>
      <vt:lpstr>PowerPoint Presentation</vt:lpstr>
      <vt:lpstr>PowerPoint Presentation</vt:lpstr>
      <vt:lpstr>PowerPoint Presentation</vt:lpstr>
      <vt:lpstr> </vt:lpstr>
      <vt:lpstr>PowerPoint Presentation</vt:lpstr>
      <vt:lpstr>What NPO’s can do to protect themselves against money laundering &amp; terrorist financing risks</vt:lpstr>
      <vt:lpstr>PowerPoint Presentation</vt:lpstr>
      <vt:lpstr>HOW NPOS  CAN PROTECT THEMSELVES AGAINST ML/TF  (Cont..) </vt:lpstr>
      <vt:lpstr>PowerPoint Presentation</vt:lpstr>
      <vt:lpstr>HOW NPOS  CAN APPLY the “know your beneficiaries &amp; associate rule” (Cont..) </vt:lpstr>
      <vt:lpstr>HOW CAN NPOS REPORT SUSPICIOUS ACTIVITY</vt:lpstr>
      <vt:lpstr>Voluntary Disclosure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ACTION TASK FORCE (FATF) MUTUAL EVALUATION REPORT ON RECOMMENDATION 8  AND IMMEDIATE OUTCOME 10 ON NPOs &amp;  GENERAL SOUTH AFRICAN REPORT TO FATF</dc:title>
  <dc:creator>Mpho Mngxitama</dc:creator>
  <cp:lastModifiedBy>Lilly Mswane</cp:lastModifiedBy>
  <cp:revision>587</cp:revision>
  <dcterms:created xsi:type="dcterms:W3CDTF">2023-01-30T07:19:42Z</dcterms:created>
  <dcterms:modified xsi:type="dcterms:W3CDTF">2024-04-04T09:56:24Z</dcterms:modified>
</cp:coreProperties>
</file>