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9" name="Shape 119"/>
          <p:cNvSpPr/>
          <p:nvPr>
            <p:ph type="sldImg"/>
          </p:nvPr>
        </p:nvSpPr>
        <p:spPr>
          <a:xfrm>
            <a:off x="1143000" y="685800"/>
            <a:ext cx="4572000" cy="3429000"/>
          </a:xfrm>
          <a:prstGeom prst="rect">
            <a:avLst/>
          </a:prstGeom>
        </p:spPr>
        <p:txBody>
          <a:bodyPr/>
          <a:lstStyle/>
          <a:p>
            <a:pPr/>
          </a:p>
        </p:txBody>
      </p:sp>
      <p:sp>
        <p:nvSpPr>
          <p:cNvPr id="120" name="Shape 12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0"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91"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92" name="Text Placeholder 3"/>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0">
    <p:bg>
      <p:bgPr>
        <a:solidFill>
          <a:srgbClr val="414141"/>
        </a:solidFill>
      </p:bgPr>
    </p:bg>
    <p:spTree>
      <p:nvGrpSpPr>
        <p:cNvPr id="1" name=""/>
        <p:cNvGrpSpPr/>
        <p:nvPr/>
      </p:nvGrpSpPr>
      <p:grpSpPr>
        <a:xfrm>
          <a:off x="0" y="0"/>
          <a:ext cx="0" cy="0"/>
          <a:chOff x="0" y="0"/>
          <a:chExt cx="0" cy="0"/>
        </a:xfrm>
      </p:grpSpPr>
      <p:sp>
        <p:nvSpPr>
          <p:cNvPr id="100" name="Title Text"/>
          <p:cNvSpPr txBox="1"/>
          <p:nvPr>
            <p:ph type="title"/>
          </p:nvPr>
        </p:nvSpPr>
        <p:spPr>
          <a:xfrm>
            <a:off x="839787" y="457200"/>
            <a:ext cx="3932239" cy="1600200"/>
          </a:xfrm>
          <a:prstGeom prst="rect">
            <a:avLst/>
          </a:prstGeom>
        </p:spPr>
        <p:txBody>
          <a:bodyPr anchor="b"/>
          <a:lstStyle>
            <a:lvl1pPr>
              <a:defRPr sz="3200">
                <a:solidFill>
                  <a:srgbClr val="FFFFFF"/>
                </a:solidFill>
              </a:defRPr>
            </a:lvl1pPr>
          </a:lstStyle>
          <a:p>
            <a:pPr/>
            <a:r>
              <a:t>Title Text</a:t>
            </a:r>
          </a:p>
        </p:txBody>
      </p:sp>
      <p:sp>
        <p:nvSpPr>
          <p:cNvPr id="101" name="Body Level One…"/>
          <p:cNvSpPr txBox="1"/>
          <p:nvPr>
            <p:ph type="body" sz="half" idx="1"/>
          </p:nvPr>
        </p:nvSpPr>
        <p:spPr>
          <a:xfrm>
            <a:off x="5183187" y="987425"/>
            <a:ext cx="6172201" cy="4873625"/>
          </a:xfrm>
          <a:prstGeom prst="rect">
            <a:avLst/>
          </a:prstGeom>
        </p:spPr>
        <p:txBody>
          <a:bodyPr/>
          <a:lstStyle>
            <a:lvl1pPr>
              <a:defRPr sz="3200">
                <a:solidFill>
                  <a:srgbClr val="FFFFFF"/>
                </a:solidFill>
              </a:defRPr>
            </a:lvl1pPr>
            <a:lvl2pPr marL="718457" indent="-261257">
              <a:defRPr sz="3200">
                <a:solidFill>
                  <a:srgbClr val="FFFFFF"/>
                </a:solidFill>
              </a:defRPr>
            </a:lvl2pPr>
            <a:lvl3pPr marL="1219200" indent="-304800">
              <a:defRPr sz="3200">
                <a:solidFill>
                  <a:srgbClr val="FFFFFF"/>
                </a:solidFill>
              </a:defRPr>
            </a:lvl3pPr>
            <a:lvl4pPr marL="1737360" indent="-365760">
              <a:defRPr sz="3200">
                <a:solidFill>
                  <a:srgbClr val="FFFFFF"/>
                </a:solidFill>
              </a:defRPr>
            </a:lvl4pPr>
            <a:lvl5pPr marL="2194560" indent="-365760">
              <a:defRPr sz="3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02" name="Text Placeholder 3"/>
          <p:cNvSpPr/>
          <p:nvPr>
            <p:ph type="body" sz="quarter" idx="13"/>
          </p:nvPr>
        </p:nvSpPr>
        <p:spPr>
          <a:xfrm>
            <a:off x="839787" y="2057400"/>
            <a:ext cx="3932239" cy="3811588"/>
          </a:xfrm>
          <a:prstGeom prst="rect">
            <a:avLst/>
          </a:prstGeom>
        </p:spPr>
        <p:txBody>
          <a:bodyPr/>
          <a:lstStyle/>
          <a:p>
            <a:pPr marL="0" indent="0">
              <a:buSzTx/>
              <a:buFontTx/>
              <a:buNone/>
              <a:defRPr sz="1600">
                <a:solidFill>
                  <a:srgbClr val="FFFFFF"/>
                </a:solidFill>
              </a:defRPr>
            </a:pPr>
          </a:p>
        </p:txBody>
      </p:sp>
      <p:sp>
        <p:nvSpPr>
          <p:cNvPr id="10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10"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11"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112"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bg>
      <p:bgPr>
        <a:solidFill>
          <a:srgbClr val="414141"/>
        </a:solidFill>
      </p:bgPr>
    </p:bg>
    <p:spTree>
      <p:nvGrpSpPr>
        <p:cNvPr id="1" name=""/>
        <p:cNvGrpSpPr/>
        <p:nvPr/>
      </p:nvGrpSpPr>
      <p:grpSpPr>
        <a:xfrm>
          <a:off x="0" y="0"/>
          <a:ext cx="0" cy="0"/>
          <a:chOff x="0" y="0"/>
          <a:chExt cx="0" cy="0"/>
        </a:xfrm>
      </p:grpSpPr>
      <p:sp>
        <p:nvSpPr>
          <p:cNvPr id="20" name="Title Text"/>
          <p:cNvSpPr txBox="1"/>
          <p:nvPr>
            <p:ph type="title"/>
          </p:nvPr>
        </p:nvSpPr>
        <p:spPr>
          <a:xfrm>
            <a:off x="1524000" y="1122362"/>
            <a:ext cx="9144000" cy="2387601"/>
          </a:xfrm>
          <a:prstGeom prst="rect">
            <a:avLst/>
          </a:prstGeom>
        </p:spPr>
        <p:txBody>
          <a:bodyPr anchor="b"/>
          <a:lstStyle>
            <a:lvl1pPr algn="ctr">
              <a:defRPr sz="6000">
                <a:solidFill>
                  <a:srgbClr val="FFFFFF"/>
                </a:solidFill>
              </a:defRPr>
            </a:lvl1pPr>
          </a:lstStyle>
          <a:p>
            <a:pPr/>
            <a:r>
              <a:t>Title Text</a:t>
            </a:r>
          </a:p>
        </p:txBody>
      </p:sp>
      <p:sp>
        <p:nvSpPr>
          <p:cNvPr id="21"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solidFill>
                  <a:srgbClr val="FFFFFF"/>
                </a:solidFill>
              </a:defRPr>
            </a:lvl1pPr>
            <a:lvl2pPr marL="0" indent="457200" algn="ctr">
              <a:buSzTx/>
              <a:buFontTx/>
              <a:buNone/>
              <a:defRPr sz="2400">
                <a:solidFill>
                  <a:srgbClr val="FFFFFF"/>
                </a:solidFill>
              </a:defRPr>
            </a:lvl2pPr>
            <a:lvl3pPr marL="0" indent="914400" algn="ctr">
              <a:buSzTx/>
              <a:buFontTx/>
              <a:buNone/>
              <a:defRPr sz="2400">
                <a:solidFill>
                  <a:srgbClr val="FFFFFF"/>
                </a:solidFill>
              </a:defRPr>
            </a:lvl3pPr>
            <a:lvl4pPr marL="0" indent="1371600" algn="ctr">
              <a:buSzTx/>
              <a:buFontTx/>
              <a:buNone/>
              <a:defRPr sz="2400">
                <a:solidFill>
                  <a:srgbClr val="FFFFFF"/>
                </a:solidFill>
              </a:defRPr>
            </a:lvl4pPr>
            <a:lvl5pPr marL="0" indent="1828800" algn="ctr">
              <a:buSzTx/>
              <a:buFont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0">
    <p:bg>
      <p:bgPr>
        <a:solidFill>
          <a:srgbClr val="000000"/>
        </a:solidFill>
      </p:bgPr>
    </p:bg>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lvl1pPr>
              <a:defRPr>
                <a:solidFill>
                  <a:srgbClr val="FFFFFF"/>
                </a:solidFill>
              </a:defRPr>
            </a:lvl1pPr>
          </a:lstStyle>
          <a:p>
            <a:pPr/>
            <a:r>
              <a:t>Title Text</a:t>
            </a:r>
          </a:p>
        </p:txBody>
      </p:sp>
      <p:sp>
        <p:nvSpPr>
          <p:cNvPr id="39" name="Body Level One…"/>
          <p:cNvSpPr txBox="1"/>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7"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48"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5" name="Title Text"/>
          <p:cNvSpPr txBox="1"/>
          <p:nvPr>
            <p:ph type="title"/>
          </p:nvPr>
        </p:nvSpPr>
        <p:spPr>
          <a:xfrm>
            <a:off x="839787" y="365125"/>
            <a:ext cx="10515601" cy="1325563"/>
          </a:xfrm>
          <a:prstGeom prst="rect">
            <a:avLst/>
          </a:prstGeom>
        </p:spPr>
        <p:txBody>
          <a:bodyPr/>
          <a:lstStyle/>
          <a:p>
            <a:pPr/>
            <a:r>
              <a:t>Title Text</a:t>
            </a:r>
          </a:p>
        </p:txBody>
      </p:sp>
      <p:sp>
        <p:nvSpPr>
          <p:cNvPr id="66"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67" name="Text Placeholder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itle 1"/>
          <p:cNvSpPr txBox="1"/>
          <p:nvPr>
            <p:ph type="title"/>
          </p:nvPr>
        </p:nvSpPr>
        <p:spPr>
          <a:xfrm>
            <a:off x="7464614" y="1783958"/>
            <a:ext cx="4087307" cy="2889115"/>
          </a:xfrm>
          <a:prstGeom prst="rect">
            <a:avLst/>
          </a:prstGeom>
        </p:spPr>
        <p:txBody>
          <a:bodyPr/>
          <a:lstStyle>
            <a:lvl1pPr algn="l">
              <a:defRPr sz="5400"/>
            </a:lvl1pPr>
          </a:lstStyle>
          <a:p>
            <a:pPr/>
            <a:r>
              <a:t>Marion Stevens</a:t>
            </a:r>
          </a:p>
        </p:txBody>
      </p:sp>
      <p:sp>
        <p:nvSpPr>
          <p:cNvPr id="123" name="Subtitle 2"/>
          <p:cNvSpPr txBox="1"/>
          <p:nvPr>
            <p:ph type="body" sz="quarter" idx="1"/>
          </p:nvPr>
        </p:nvSpPr>
        <p:spPr>
          <a:xfrm>
            <a:off x="7464611" y="4750892"/>
            <a:ext cx="4087306" cy="1147864"/>
          </a:xfrm>
          <a:prstGeom prst="rect">
            <a:avLst/>
          </a:prstGeom>
        </p:spPr>
        <p:txBody>
          <a:bodyPr/>
          <a:lstStyle/>
          <a:p>
            <a:pPr algn="l">
              <a:defRPr sz="2000"/>
            </a:pPr>
            <a:r>
              <a:t>Political Sciences, Stellenbosch University</a:t>
            </a:r>
          </a:p>
          <a:p>
            <a:pPr algn="l">
              <a:defRPr sz="2000"/>
            </a:pPr>
            <a:r>
              <a:t>Outgoing and Founding Director, SRJC</a:t>
            </a:r>
          </a:p>
        </p:txBody>
      </p:sp>
      <p:sp>
        <p:nvSpPr>
          <p:cNvPr id="124" name="Freeform: Shape 8"/>
          <p:cNvSpPr/>
          <p:nvPr/>
        </p:nvSpPr>
        <p:spPr>
          <a:xfrm flipH="1" flipV="1">
            <a:off x="1" y="-1"/>
            <a:ext cx="7188052"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p>
        </p:txBody>
      </p:sp>
      <p:pic>
        <p:nvPicPr>
          <p:cNvPr id="125" name="Picture 3" descr="Picture 3"/>
          <p:cNvPicPr>
            <a:picLocks noChangeAspect="1"/>
          </p:cNvPicPr>
          <p:nvPr/>
        </p:nvPicPr>
        <p:blipFill>
          <a:blip r:embed="rId2">
            <a:extLst/>
          </a:blip>
          <a:srcRect l="0" t="0" r="2" b="2424"/>
          <a:stretch>
            <a:fillRect/>
          </a:stretch>
        </p:blipFill>
        <p:spPr>
          <a:xfrm>
            <a:off x="1" y="9"/>
            <a:ext cx="7028260"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4002" y="21600"/>
                </a:lnTo>
                <a:lnTo>
                  <a:pt x="14970" y="20650"/>
                </a:lnTo>
                <a:cubicBezTo>
                  <a:pt x="19060" y="16396"/>
                  <a:pt x="21587" y="10560"/>
                  <a:pt x="21600" y="4119"/>
                </a:cubicBezTo>
                <a:lnTo>
                  <a:pt x="21600" y="4004"/>
                </a:lnTo>
                <a:cubicBezTo>
                  <a:pt x="21597" y="2880"/>
                  <a:pt x="21518" y="1773"/>
                  <a:pt x="21367" y="691"/>
                </a:cubicBezTo>
                <a:lnTo>
                  <a:pt x="21254" y="0"/>
                </a:lnTo>
                <a:lnTo>
                  <a:pt x="0" y="0"/>
                </a:lnTo>
                <a:close/>
              </a:path>
            </a:pathLst>
          </a:cu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14141"/>
        </a:solidFill>
      </p:bgPr>
    </p:bg>
    <p:spTree>
      <p:nvGrpSpPr>
        <p:cNvPr id="1" name=""/>
        <p:cNvGrpSpPr/>
        <p:nvPr/>
      </p:nvGrpSpPr>
      <p:grpSpPr>
        <a:xfrm>
          <a:off x="0" y="0"/>
          <a:ext cx="0" cy="0"/>
          <a:chOff x="0" y="0"/>
          <a:chExt cx="0" cy="0"/>
        </a:xfrm>
      </p:grpSpPr>
      <p:pic>
        <p:nvPicPr>
          <p:cNvPr id="175" name="Content Placeholder 3" descr="Content Placeholder 3"/>
          <p:cNvPicPr>
            <a:picLocks noChangeAspect="1"/>
          </p:cNvPicPr>
          <p:nvPr/>
        </p:nvPicPr>
        <p:blipFill>
          <a:blip r:embed="rId2">
            <a:extLst/>
          </a:blip>
          <a:srcRect l="0" t="0" r="308" b="2167"/>
          <a:stretch>
            <a:fillRect/>
          </a:stretch>
        </p:blipFill>
        <p:spPr>
          <a:xfrm>
            <a:off x="-1" y="9"/>
            <a:ext cx="5924551"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266" y="20935"/>
                </a:lnTo>
                <a:cubicBezTo>
                  <a:pt x="18442" y="14986"/>
                  <a:pt x="17549" y="8062"/>
                  <a:pt x="19149" y="1199"/>
                </a:cubicBezTo>
                <a:lnTo>
                  <a:pt x="19457" y="0"/>
                </a:lnTo>
                <a:lnTo>
                  <a:pt x="0" y="0"/>
                </a:lnTo>
                <a:close/>
              </a:path>
            </a:pathLst>
          </a:custGeom>
          <a:ln w="12700">
            <a:miter lim="400000"/>
          </a:ln>
        </p:spPr>
      </p:pic>
      <p:sp>
        <p:nvSpPr>
          <p:cNvPr id="176" name="Freeform: Shape 38"/>
          <p:cNvSpPr/>
          <p:nvPr/>
        </p:nvSpPr>
        <p:spPr>
          <a:xfrm flipH="1">
            <a:off x="5711926" y="-2"/>
            <a:ext cx="6480075" cy="6858003"/>
          </a:xfrm>
          <a:custGeom>
            <a:avLst/>
            <a:gdLst/>
            <a:ahLst/>
            <a:cxnLst>
              <a:cxn ang="0">
                <a:pos x="wd2" y="hd2"/>
              </a:cxn>
              <a:cxn ang="5400000">
                <a:pos x="wd2" y="hd2"/>
              </a:cxn>
              <a:cxn ang="10800000">
                <a:pos x="wd2" y="hd2"/>
              </a:cxn>
              <a:cxn ang="16200000">
                <a:pos x="wd2" y="hd2"/>
              </a:cxn>
            </a:cxnLst>
            <a:rect l="0" t="0" r="r" b="b"/>
            <a:pathLst>
              <a:path w="20749" h="21600" fill="norm" stroke="1" extrusionOk="0">
                <a:moveTo>
                  <a:pt x="19629" y="0"/>
                </a:moveTo>
                <a:lnTo>
                  <a:pt x="19894" y="991"/>
                </a:lnTo>
                <a:cubicBezTo>
                  <a:pt x="21600" y="8037"/>
                  <a:pt x="20688" y="15146"/>
                  <a:pt x="17741" y="21281"/>
                </a:cubicBezTo>
                <a:lnTo>
                  <a:pt x="17579" y="21600"/>
                </a:lnTo>
                <a:lnTo>
                  <a:pt x="0" y="21600"/>
                </a:lnTo>
                <a:lnTo>
                  <a:pt x="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p>
        </p:txBody>
      </p:sp>
      <p:sp>
        <p:nvSpPr>
          <p:cNvPr id="177" name="Freeform: Shape 40"/>
          <p:cNvSpPr/>
          <p:nvPr/>
        </p:nvSpPr>
        <p:spPr>
          <a:xfrm flipH="1">
            <a:off x="5942783" y="0"/>
            <a:ext cx="6249218" cy="6858001"/>
          </a:xfrm>
          <a:custGeom>
            <a:avLst/>
            <a:gdLst/>
            <a:ahLst/>
            <a:cxnLst>
              <a:cxn ang="0">
                <a:pos x="wd2" y="hd2"/>
              </a:cxn>
              <a:cxn ang="5400000">
                <a:pos x="wd2" y="hd2"/>
              </a:cxn>
              <a:cxn ang="10800000">
                <a:pos x="wd2" y="hd2"/>
              </a:cxn>
              <a:cxn ang="16200000">
                <a:pos x="wd2" y="hd2"/>
              </a:cxn>
            </a:cxnLst>
            <a:rect l="0" t="0" r="r" b="b"/>
            <a:pathLst>
              <a:path w="20730" h="21600" fill="norm" stroke="1" extrusionOk="0">
                <a:moveTo>
                  <a:pt x="0" y="0"/>
                </a:moveTo>
                <a:lnTo>
                  <a:pt x="19551" y="0"/>
                </a:lnTo>
                <a:lnTo>
                  <a:pt x="19883" y="1199"/>
                </a:lnTo>
                <a:cubicBezTo>
                  <a:pt x="21600" y="8062"/>
                  <a:pt x="20641" y="14987"/>
                  <a:pt x="17611" y="20935"/>
                </a:cubicBezTo>
                <a:lnTo>
                  <a:pt x="17252" y="21600"/>
                </a:lnTo>
                <a:lnTo>
                  <a:pt x="0" y="21600"/>
                </a:lnTo>
                <a:close/>
              </a:path>
            </a:pathLst>
          </a:custGeom>
          <a:solidFill>
            <a:srgbClr val="414141"/>
          </a:solidFill>
          <a:ln w="12700">
            <a:miter lim="400000"/>
          </a:ln>
        </p:spPr>
        <p:txBody>
          <a:bodyPr lIns="45719" rIns="45719" anchor="ctr"/>
          <a:lstStyle/>
          <a:p>
            <a:pPr algn="ctr">
              <a:defRPr>
                <a:solidFill>
                  <a:srgbClr val="FFFFFF"/>
                </a:solidFill>
              </a:defRPr>
            </a:pPr>
          </a:p>
        </p:txBody>
      </p:sp>
      <p:sp>
        <p:nvSpPr>
          <p:cNvPr id="178" name="Content Placeholder 7"/>
          <p:cNvSpPr txBox="1"/>
          <p:nvPr>
            <p:ph type="body" sz="half" idx="1"/>
          </p:nvPr>
        </p:nvSpPr>
        <p:spPr>
          <a:xfrm>
            <a:off x="6596108" y="230819"/>
            <a:ext cx="5353236" cy="5822847"/>
          </a:xfrm>
          <a:prstGeom prst="rect">
            <a:avLst/>
          </a:prstGeom>
        </p:spPr>
        <p:txBody>
          <a:bodyPr/>
          <a:lstStyle/>
          <a:p>
            <a:pPr marL="0" indent="0" defTabSz="896111">
              <a:spcBef>
                <a:spcPts val="900"/>
              </a:spcBef>
              <a:buSzTx/>
              <a:buNone/>
              <a:defRPr sz="2744">
                <a:latin typeface="Times New Roman"/>
                <a:ea typeface="Times New Roman"/>
                <a:cs typeface="Times New Roman"/>
                <a:sym typeface="Times New Roman"/>
              </a:defRPr>
            </a:pPr>
            <a:r>
              <a:t>DMPA </a:t>
            </a:r>
          </a:p>
          <a:p>
            <a:pPr marL="224027" indent="-224027" defTabSz="896111">
              <a:spcBef>
                <a:spcPts val="900"/>
              </a:spcBef>
              <a:defRPr sz="2744">
                <a:latin typeface="Times New Roman"/>
                <a:ea typeface="Times New Roman"/>
                <a:cs typeface="Times New Roman"/>
                <a:sym typeface="Times New Roman"/>
              </a:defRPr>
            </a:pPr>
            <a:r>
              <a:t>2015/2016 5 578 228</a:t>
            </a:r>
          </a:p>
          <a:p>
            <a:pPr marL="224027" indent="-224027" defTabSz="896111">
              <a:spcBef>
                <a:spcPts val="900"/>
              </a:spcBef>
              <a:defRPr sz="2744">
                <a:latin typeface="Times New Roman"/>
                <a:ea typeface="Times New Roman"/>
                <a:cs typeface="Times New Roman"/>
                <a:sym typeface="Times New Roman"/>
              </a:defRPr>
            </a:pPr>
            <a:r>
              <a:t>2016/2017 5 814 786</a:t>
            </a:r>
          </a:p>
          <a:p>
            <a:pPr marL="224027" indent="-224027" defTabSz="896111">
              <a:spcBef>
                <a:spcPts val="900"/>
              </a:spcBef>
              <a:defRPr sz="2744">
                <a:latin typeface="Times New Roman"/>
                <a:ea typeface="Times New Roman"/>
                <a:cs typeface="Times New Roman"/>
                <a:sym typeface="Times New Roman"/>
              </a:defRPr>
            </a:pPr>
            <a:r>
              <a:t>2017/2018 6 027 784</a:t>
            </a:r>
          </a:p>
          <a:p>
            <a:pPr marL="224027" indent="-224027" defTabSz="896111">
              <a:spcBef>
                <a:spcPts val="900"/>
              </a:spcBef>
              <a:defRPr sz="2744">
                <a:latin typeface="Times New Roman"/>
                <a:ea typeface="Times New Roman"/>
                <a:cs typeface="Times New Roman"/>
                <a:sym typeface="Times New Roman"/>
              </a:defRPr>
            </a:pPr>
            <a:r>
              <a:t>2018/2019 6 206 245</a:t>
            </a:r>
          </a:p>
          <a:p>
            <a:pPr marL="0" indent="0" defTabSz="896111">
              <a:spcBef>
                <a:spcPts val="900"/>
              </a:spcBef>
              <a:buSzTx/>
              <a:buNone/>
              <a:defRPr sz="2744">
                <a:latin typeface="Times New Roman"/>
                <a:ea typeface="Times New Roman"/>
                <a:cs typeface="Times New Roman"/>
                <a:sym typeface="Times New Roman"/>
              </a:defRPr>
            </a:pPr>
            <a:r>
              <a:t> (Massyn, Pillay &amp; </a:t>
            </a:r>
            <a:r>
              <a:t>Padarath 2019; Massyn et al. 2020)</a:t>
            </a:r>
          </a:p>
          <a:p>
            <a:pPr marL="448055" indent="-448055" defTabSz="896111">
              <a:spcBef>
                <a:spcPts val="900"/>
              </a:spcBef>
              <a:buFontTx/>
              <a:buAutoNum type="arabicPeriod" startAt="2019"/>
              <a:defRPr sz="2744">
                <a:latin typeface="Times New Roman"/>
                <a:ea typeface="Times New Roman"/>
                <a:cs typeface="Times New Roman"/>
                <a:sym typeface="Times New Roman"/>
              </a:defRPr>
            </a:pPr>
            <a:r>
              <a:t> Guidelines</a:t>
            </a:r>
          </a:p>
          <a:p>
            <a:pPr marL="0" indent="0" defTabSz="896111">
              <a:spcBef>
                <a:spcPts val="900"/>
              </a:spcBef>
              <a:buSzTx/>
              <a:buNone/>
              <a:defRPr sz="2744">
                <a:latin typeface="Times New Roman"/>
                <a:ea typeface="Times New Roman"/>
                <a:cs typeface="Times New Roman"/>
                <a:sym typeface="Times New Roman"/>
              </a:defRPr>
            </a:pPr>
            <a:r>
              <a:t>Post ECHO trial – HIV acquisition (contested community advisory body)</a:t>
            </a:r>
          </a:p>
          <a:p>
            <a:pPr marL="0" indent="0" defTabSz="896111">
              <a:spcBef>
                <a:spcPts val="900"/>
              </a:spcBef>
              <a:buSzTx/>
              <a:buNone/>
              <a:defRPr sz="2744">
                <a:latin typeface="Times New Roman"/>
                <a:ea typeface="Times New Roman"/>
                <a:cs typeface="Times New Roman"/>
                <a:sym typeface="Times New Roman"/>
              </a:defRPr>
            </a:pPr>
            <a:r>
              <a:t> addresses adolescents, yet removes migrants and sex workers</a:t>
            </a:r>
          </a:p>
        </p:txBody>
      </p:sp>
      <p:pic>
        <p:nvPicPr>
          <p:cNvPr id="179" name="Picture 8" descr="Picture 8"/>
          <p:cNvPicPr>
            <a:picLocks noChangeAspect="1"/>
          </p:cNvPicPr>
          <p:nvPr/>
        </p:nvPicPr>
        <p:blipFill>
          <a:blip r:embed="rId3">
            <a:extLst/>
          </a:blip>
          <a:stretch>
            <a:fillRect/>
          </a:stretch>
        </p:blipFill>
        <p:spPr>
          <a:xfrm>
            <a:off x="2711624" y="4646205"/>
            <a:ext cx="3231160" cy="204233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Content Placeholder 3" descr="Content Placeholder 3"/>
          <p:cNvPicPr>
            <a:picLocks noChangeAspect="1"/>
          </p:cNvPicPr>
          <p:nvPr/>
        </p:nvPicPr>
        <p:blipFill>
          <a:blip r:embed="rId2">
            <a:extLst/>
          </a:blip>
          <a:srcRect l="0" t="19776" r="9093" b="15479"/>
          <a:stretch>
            <a:fillRect/>
          </a:stretch>
        </p:blipFill>
        <p:spPr>
          <a:xfrm>
            <a:off x="2562726" y="0"/>
            <a:ext cx="9629275" cy="6858001"/>
          </a:xfrm>
          <a:prstGeom prst="rect">
            <a:avLst/>
          </a:prstGeom>
          <a:ln w="12700">
            <a:miter lim="400000"/>
          </a:ln>
        </p:spPr>
      </p:pic>
      <p:sp>
        <p:nvSpPr>
          <p:cNvPr id="182" name="Freeform: Shape 17"/>
          <p:cNvSpPr/>
          <p:nvPr/>
        </p:nvSpPr>
        <p:spPr>
          <a:xfrm>
            <a:off x="0" y="-478"/>
            <a:ext cx="6820929" cy="6858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1442" y="0"/>
                </a:lnTo>
                <a:lnTo>
                  <a:pt x="0" y="0"/>
                </a:lnTo>
                <a:close/>
              </a:path>
            </a:pathLst>
          </a:custGeom>
          <a:solidFill>
            <a:srgbClr val="262626">
              <a:alpha val="70000"/>
            </a:srgbClr>
          </a:solidFill>
          <a:ln w="12700">
            <a:miter lim="400000"/>
          </a:ln>
        </p:spPr>
        <p:txBody>
          <a:bodyPr lIns="45719" rIns="45719" anchor="ctr"/>
          <a:lstStyle/>
          <a:p>
            <a:pPr algn="ctr">
              <a:defRPr>
                <a:solidFill>
                  <a:srgbClr val="FFFFFF"/>
                </a:solidFill>
              </a:defRPr>
            </a:pPr>
          </a:p>
        </p:txBody>
      </p:sp>
      <p:sp>
        <p:nvSpPr>
          <p:cNvPr id="183" name="Freeform: Shape 19"/>
          <p:cNvSpPr/>
          <p:nvPr/>
        </p:nvSpPr>
        <p:spPr>
          <a:xfrm>
            <a:off x="-1" y="-478"/>
            <a:ext cx="6012497" cy="6858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076" y="0"/>
                </a:lnTo>
                <a:lnTo>
                  <a:pt x="0" y="0"/>
                </a:lnTo>
                <a:close/>
              </a:path>
            </a:pathLst>
          </a:custGeom>
          <a:solidFill>
            <a:srgbClr val="262626"/>
          </a:solidFill>
          <a:ln w="12700">
            <a:miter lim="400000"/>
          </a:ln>
        </p:spPr>
        <p:txBody>
          <a:bodyPr lIns="45719" rIns="45719" anchor="ctr"/>
          <a:lstStyle/>
          <a:p>
            <a:pPr algn="ctr">
              <a:defRPr>
                <a:solidFill>
                  <a:srgbClr val="FFFFFF"/>
                </a:solidFill>
              </a:defRPr>
            </a:pPr>
          </a:p>
        </p:txBody>
      </p:sp>
      <p:sp>
        <p:nvSpPr>
          <p:cNvPr id="184" name="Title 1"/>
          <p:cNvSpPr txBox="1"/>
          <p:nvPr>
            <p:ph type="title"/>
          </p:nvPr>
        </p:nvSpPr>
        <p:spPr>
          <a:xfrm>
            <a:off x="142876" y="342899"/>
            <a:ext cx="4189429" cy="6208821"/>
          </a:xfrm>
          <a:prstGeom prst="rect">
            <a:avLst/>
          </a:prstGeom>
        </p:spPr>
        <p:txBody>
          <a:bodyPr anchor="t"/>
          <a:lstStyle/>
          <a:p>
            <a:pPr defTabSz="877823">
              <a:defRPr b="1" sz="2592">
                <a:latin typeface="Times New Roman"/>
                <a:ea typeface="Times New Roman"/>
                <a:cs typeface="Times New Roman"/>
                <a:sym typeface="Times New Roman"/>
              </a:defRPr>
            </a:pPr>
            <a:r>
              <a:t>Abortion</a:t>
            </a:r>
            <a:br/>
            <a:br/>
            <a:r>
              <a:rPr b="0"/>
              <a:t>1994  44,686 hospitalizations, 425 deaths</a:t>
            </a:r>
            <a:br>
              <a:rPr b="0"/>
            </a:br>
            <a:br>
              <a:rPr b="0"/>
            </a:br>
            <a:r>
              <a:rPr b="0"/>
              <a:t>7% facilities provide services</a:t>
            </a:r>
            <a:br>
              <a:rPr b="0"/>
            </a:br>
            <a:br>
              <a:rPr b="0"/>
            </a:br>
            <a:r>
              <a:rPr b="0"/>
              <a:t>Over 50% outside formal services </a:t>
            </a:r>
            <a:br>
              <a:rPr b="0"/>
            </a:br>
            <a:br>
              <a:rPr b="0"/>
            </a:br>
            <a:r>
              <a:rPr b="0"/>
              <a:t>Septic abortion – top five – maternal mortality</a:t>
            </a:r>
            <a:br>
              <a:rPr b="0"/>
            </a:br>
            <a:br>
              <a:rPr b="0"/>
            </a:br>
            <a:r>
              <a:rPr b="0"/>
              <a:t>US 60 pregnancy crisis centres</a:t>
            </a:r>
            <a:br>
              <a:rPr b="0"/>
            </a:br>
            <a:r>
              <a:rPr b="0"/>
              <a:t>some in public facilities </a:t>
            </a:r>
            <a:br>
              <a:rPr b="0"/>
            </a:br>
            <a:br>
              <a:rPr b="0"/>
            </a:br>
            <a:r>
              <a:rPr b="0" sz="2688">
                <a:latin typeface="Calibri Light"/>
                <a:ea typeface="Calibri Light"/>
                <a:cs typeface="Calibri Light"/>
                <a:sym typeface="Calibri Light"/>
              </a:rPr>
              <a:t> </a:t>
            </a:r>
          </a:p>
        </p:txBody>
      </p:sp>
      <p:pic>
        <p:nvPicPr>
          <p:cNvPr id="185" name="Picture 4" descr="Picture 4"/>
          <p:cNvPicPr>
            <a:picLocks noChangeAspect="1"/>
          </p:cNvPicPr>
          <p:nvPr/>
        </p:nvPicPr>
        <p:blipFill>
          <a:blip r:embed="rId3">
            <a:extLst/>
          </a:blip>
          <a:stretch>
            <a:fillRect/>
          </a:stretch>
        </p:blipFill>
        <p:spPr>
          <a:xfrm>
            <a:off x="4181383" y="1704974"/>
            <a:ext cx="3000469" cy="515302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14141"/>
        </a:solidFill>
      </p:bgPr>
    </p:bg>
    <p:spTree>
      <p:nvGrpSpPr>
        <p:cNvPr id="1" name=""/>
        <p:cNvGrpSpPr/>
        <p:nvPr/>
      </p:nvGrpSpPr>
      <p:grpSpPr>
        <a:xfrm>
          <a:off x="0" y="0"/>
          <a:ext cx="0" cy="0"/>
          <a:chOff x="0" y="0"/>
          <a:chExt cx="0" cy="0"/>
        </a:xfrm>
      </p:grpSpPr>
      <p:pic>
        <p:nvPicPr>
          <p:cNvPr id="187" name="Content Placeholder 3" descr="Content Placeholder 3"/>
          <p:cNvPicPr>
            <a:picLocks noChangeAspect="1"/>
          </p:cNvPicPr>
          <p:nvPr/>
        </p:nvPicPr>
        <p:blipFill>
          <a:blip r:embed="rId2">
            <a:extLst/>
          </a:blip>
          <a:srcRect l="0" t="0" r="308" b="2167"/>
          <a:stretch>
            <a:fillRect/>
          </a:stretch>
        </p:blipFill>
        <p:spPr>
          <a:xfrm>
            <a:off x="-1" y="9"/>
            <a:ext cx="5924551"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266" y="20935"/>
                </a:lnTo>
                <a:cubicBezTo>
                  <a:pt x="18442" y="14986"/>
                  <a:pt x="17549" y="8062"/>
                  <a:pt x="19149" y="1199"/>
                </a:cubicBezTo>
                <a:lnTo>
                  <a:pt x="19457" y="0"/>
                </a:lnTo>
                <a:lnTo>
                  <a:pt x="0" y="0"/>
                </a:lnTo>
                <a:close/>
              </a:path>
            </a:pathLst>
          </a:custGeom>
          <a:ln w="12700">
            <a:miter lim="400000"/>
          </a:ln>
        </p:spPr>
      </p:pic>
      <p:sp>
        <p:nvSpPr>
          <p:cNvPr id="188" name="Freeform: Shape 38"/>
          <p:cNvSpPr/>
          <p:nvPr/>
        </p:nvSpPr>
        <p:spPr>
          <a:xfrm flipH="1">
            <a:off x="5711926" y="-2"/>
            <a:ext cx="6480075" cy="6858003"/>
          </a:xfrm>
          <a:custGeom>
            <a:avLst/>
            <a:gdLst/>
            <a:ahLst/>
            <a:cxnLst>
              <a:cxn ang="0">
                <a:pos x="wd2" y="hd2"/>
              </a:cxn>
              <a:cxn ang="5400000">
                <a:pos x="wd2" y="hd2"/>
              </a:cxn>
              <a:cxn ang="10800000">
                <a:pos x="wd2" y="hd2"/>
              </a:cxn>
              <a:cxn ang="16200000">
                <a:pos x="wd2" y="hd2"/>
              </a:cxn>
            </a:cxnLst>
            <a:rect l="0" t="0" r="r" b="b"/>
            <a:pathLst>
              <a:path w="20749" h="21600" fill="norm" stroke="1" extrusionOk="0">
                <a:moveTo>
                  <a:pt x="19629" y="0"/>
                </a:moveTo>
                <a:lnTo>
                  <a:pt x="19894" y="991"/>
                </a:lnTo>
                <a:cubicBezTo>
                  <a:pt x="21600" y="8037"/>
                  <a:pt x="20688" y="15146"/>
                  <a:pt x="17741" y="21281"/>
                </a:cubicBezTo>
                <a:lnTo>
                  <a:pt x="17579" y="21600"/>
                </a:lnTo>
                <a:lnTo>
                  <a:pt x="0" y="21600"/>
                </a:lnTo>
                <a:lnTo>
                  <a:pt x="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p>
        </p:txBody>
      </p:sp>
      <p:sp>
        <p:nvSpPr>
          <p:cNvPr id="189" name="Freeform: Shape 40"/>
          <p:cNvSpPr/>
          <p:nvPr/>
        </p:nvSpPr>
        <p:spPr>
          <a:xfrm flipH="1">
            <a:off x="5942783" y="0"/>
            <a:ext cx="6249218" cy="6858001"/>
          </a:xfrm>
          <a:custGeom>
            <a:avLst/>
            <a:gdLst/>
            <a:ahLst/>
            <a:cxnLst>
              <a:cxn ang="0">
                <a:pos x="wd2" y="hd2"/>
              </a:cxn>
              <a:cxn ang="5400000">
                <a:pos x="wd2" y="hd2"/>
              </a:cxn>
              <a:cxn ang="10800000">
                <a:pos x="wd2" y="hd2"/>
              </a:cxn>
              <a:cxn ang="16200000">
                <a:pos x="wd2" y="hd2"/>
              </a:cxn>
            </a:cxnLst>
            <a:rect l="0" t="0" r="r" b="b"/>
            <a:pathLst>
              <a:path w="20730" h="21600" fill="norm" stroke="1" extrusionOk="0">
                <a:moveTo>
                  <a:pt x="0" y="0"/>
                </a:moveTo>
                <a:lnTo>
                  <a:pt x="19551" y="0"/>
                </a:lnTo>
                <a:lnTo>
                  <a:pt x="19883" y="1199"/>
                </a:lnTo>
                <a:cubicBezTo>
                  <a:pt x="21600" y="8062"/>
                  <a:pt x="20641" y="14987"/>
                  <a:pt x="17611" y="20935"/>
                </a:cubicBezTo>
                <a:lnTo>
                  <a:pt x="17252" y="21600"/>
                </a:lnTo>
                <a:lnTo>
                  <a:pt x="0" y="21600"/>
                </a:lnTo>
                <a:close/>
              </a:path>
            </a:pathLst>
          </a:custGeom>
          <a:solidFill>
            <a:srgbClr val="414141"/>
          </a:solidFill>
          <a:ln w="12700">
            <a:miter lim="400000"/>
          </a:ln>
        </p:spPr>
        <p:txBody>
          <a:bodyPr lIns="45719" rIns="45719" anchor="ctr"/>
          <a:lstStyle/>
          <a:p>
            <a:pPr algn="ctr">
              <a:defRPr>
                <a:solidFill>
                  <a:srgbClr val="FFFFFF"/>
                </a:solidFill>
              </a:defRPr>
            </a:pPr>
          </a:p>
        </p:txBody>
      </p:sp>
      <p:sp>
        <p:nvSpPr>
          <p:cNvPr id="190" name="Content Placeholder 7"/>
          <p:cNvSpPr txBox="1"/>
          <p:nvPr>
            <p:ph type="body" sz="half" idx="1"/>
          </p:nvPr>
        </p:nvSpPr>
        <p:spPr>
          <a:xfrm>
            <a:off x="8086724" y="230819"/>
            <a:ext cx="3862620" cy="6627170"/>
          </a:xfrm>
          <a:prstGeom prst="rect">
            <a:avLst/>
          </a:prstGeom>
        </p:spPr>
        <p:txBody>
          <a:bodyPr/>
          <a:lstStyle/>
          <a:p>
            <a:pPr marL="0" indent="0">
              <a:buSzTx/>
              <a:buNone/>
              <a:defRPr>
                <a:latin typeface="Times New Roman"/>
                <a:ea typeface="Times New Roman"/>
                <a:cs typeface="Times New Roman"/>
                <a:sym typeface="Times New Roman"/>
              </a:defRPr>
            </a:pPr>
            <a:r>
              <a:t>2019 Guidelines –</a:t>
            </a:r>
          </a:p>
          <a:p>
            <a:pPr marL="0" indent="0">
              <a:buSzTx/>
              <a:buNone/>
              <a:defRPr>
                <a:latin typeface="Times New Roman"/>
                <a:ea typeface="Times New Roman"/>
                <a:cs typeface="Times New Roman"/>
                <a:sym typeface="Times New Roman"/>
              </a:defRPr>
            </a:pPr>
            <a:br/>
            <a:r>
              <a:t>Counselling guide</a:t>
            </a:r>
            <a:br/>
            <a:r>
              <a:t>Obstruction to access – patient centered</a:t>
            </a:r>
            <a:br/>
          </a:p>
          <a:p>
            <a:pPr marL="0" indent="0">
              <a:buSzTx/>
              <a:buNone/>
              <a:defRPr>
                <a:latin typeface="Times New Roman"/>
                <a:ea typeface="Times New Roman"/>
                <a:cs typeface="Times New Roman"/>
                <a:sym typeface="Times New Roman"/>
              </a:defRPr>
            </a:pPr>
            <a:r>
              <a:t> Domain of US INGOs</a:t>
            </a:r>
            <a:br/>
          </a:p>
          <a:p>
            <a:pPr marL="0" indent="0">
              <a:buSzTx/>
              <a:buNone/>
              <a:defRPr>
                <a:latin typeface="Times New Roman"/>
                <a:ea typeface="Times New Roman"/>
                <a:cs typeface="Times New Roman"/>
                <a:sym typeface="Times New Roman"/>
              </a:defRPr>
            </a:pPr>
            <a:r>
              <a:t>Little agility or local adaption </a:t>
            </a:r>
            <a:br/>
          </a:p>
          <a:p>
            <a:pPr marL="0" indent="0">
              <a:buSzTx/>
              <a:buNone/>
              <a:defRPr>
                <a:latin typeface="Times New Roman"/>
                <a:ea typeface="Times New Roman"/>
                <a:cs typeface="Times New Roman"/>
                <a:sym typeface="Times New Roman"/>
              </a:defRPr>
            </a:pPr>
            <a:r>
              <a:t>Telemedicine/SMA</a:t>
            </a:r>
          </a:p>
          <a:p>
            <a:pPr marL="0" indent="0">
              <a:buSzTx/>
              <a:buNone/>
              <a:defRPr>
                <a:latin typeface="Times New Roman"/>
                <a:ea typeface="Times New Roman"/>
                <a:cs typeface="Times New Roman"/>
                <a:sym typeface="Times New Roman"/>
              </a:defRPr>
            </a:pPr>
          </a:p>
          <a:p>
            <a:pPr marL="0" indent="0">
              <a:buSzTx/>
              <a:buNone/>
              <a:defRPr>
                <a:latin typeface="Times New Roman"/>
                <a:ea typeface="Times New Roman"/>
                <a:cs typeface="Times New Roman"/>
                <a:sym typeface="Times New Roman"/>
              </a:defRPr>
            </a:pPr>
            <a:r>
              <a:t>De-medicalisation</a:t>
            </a:r>
          </a:p>
        </p:txBody>
      </p:sp>
      <p:pic>
        <p:nvPicPr>
          <p:cNvPr id="191" name="Picture 5" descr="Picture 5"/>
          <p:cNvPicPr>
            <a:picLocks noChangeAspect="1"/>
          </p:cNvPicPr>
          <p:nvPr/>
        </p:nvPicPr>
        <p:blipFill>
          <a:blip r:embed="rId3">
            <a:extLst/>
          </a:blip>
          <a:stretch>
            <a:fillRect/>
          </a:stretch>
        </p:blipFill>
        <p:spPr>
          <a:xfrm>
            <a:off x="4773857" y="0"/>
            <a:ext cx="2950721" cy="498086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93" name="Picture 3" descr="Picture 3"/>
          <p:cNvPicPr>
            <a:picLocks noChangeAspect="1"/>
          </p:cNvPicPr>
          <p:nvPr/>
        </p:nvPicPr>
        <p:blipFill>
          <a:blip r:embed="rId2">
            <a:alphaModFix amt="40000"/>
            <a:extLst/>
          </a:blip>
          <a:srcRect l="0" t="19120" r="0" b="24630"/>
          <a:stretch>
            <a:fillRect/>
          </a:stretch>
        </p:blipFill>
        <p:spPr>
          <a:xfrm>
            <a:off x="19" y="-6659"/>
            <a:ext cx="12191981" cy="6857991"/>
          </a:xfrm>
          <a:prstGeom prst="rect">
            <a:avLst/>
          </a:prstGeom>
          <a:ln w="12700">
            <a:miter lim="400000"/>
          </a:ln>
        </p:spPr>
      </p:pic>
      <p:sp>
        <p:nvSpPr>
          <p:cNvPr id="194" name="Title 1"/>
          <p:cNvSpPr txBox="1"/>
          <p:nvPr>
            <p:ph type="title"/>
          </p:nvPr>
        </p:nvSpPr>
        <p:spPr>
          <a:xfrm>
            <a:off x="736846" y="-310719"/>
            <a:ext cx="10946169" cy="7856736"/>
          </a:xfrm>
          <a:prstGeom prst="rect">
            <a:avLst/>
          </a:prstGeom>
        </p:spPr>
        <p:txBody>
          <a:bodyPr/>
          <a:lstStyle/>
          <a:p>
            <a:pPr algn="l" defTabSz="822959">
              <a:defRPr sz="2520">
                <a:ln w="22225" cap="flat">
                  <a:solidFill>
                    <a:srgbClr val="FFFFFF"/>
                  </a:solidFill>
                  <a:prstDash val="solid"/>
                  <a:miter lim="800000"/>
                </a:ln>
                <a:noFill/>
              </a:defRPr>
            </a:pPr>
            <a:br/>
            <a:br/>
            <a:br/>
            <a:br/>
            <a:br/>
            <a:r>
              <a:rPr b="1">
                <a:latin typeface="Times New Roman"/>
                <a:ea typeface="Times New Roman"/>
                <a:cs typeface="Times New Roman"/>
                <a:sym typeface="Times New Roman"/>
              </a:rPr>
              <a:t>Concluding thoughts:</a:t>
            </a:r>
            <a:br>
              <a:rPr b="1">
                <a:latin typeface="Times New Roman"/>
                <a:ea typeface="Times New Roman"/>
                <a:cs typeface="Times New Roman"/>
                <a:sym typeface="Times New Roman"/>
              </a:rPr>
            </a:br>
            <a:br>
              <a:rPr b="1">
                <a:latin typeface="Times New Roman"/>
                <a:ea typeface="Times New Roman"/>
                <a:cs typeface="Times New Roman"/>
                <a:sym typeface="Times New Roman"/>
              </a:rPr>
            </a:br>
            <a:r>
              <a:rPr>
                <a:latin typeface="Times New Roman"/>
                <a:ea typeface="Times New Roman"/>
                <a:cs typeface="Times New Roman"/>
                <a:sym typeface="Times New Roman"/>
              </a:rPr>
              <a:t>- Over population, links to climate change – population control </a:t>
            </a:r>
            <a:br>
              <a:rPr>
                <a:latin typeface="Times New Roman"/>
                <a:ea typeface="Times New Roman"/>
                <a:cs typeface="Times New Roman"/>
                <a:sym typeface="Times New Roman"/>
              </a:rPr>
            </a:br>
            <a:br>
              <a:rPr>
                <a:latin typeface="Times New Roman"/>
                <a:ea typeface="Times New Roman"/>
                <a:cs typeface="Times New Roman"/>
                <a:sym typeface="Times New Roman"/>
              </a:rPr>
            </a:br>
            <a:r>
              <a:rPr>
                <a:latin typeface="Times New Roman"/>
                <a:ea typeface="Times New Roman"/>
                <a:cs typeface="Times New Roman"/>
                <a:sym typeface="Times New Roman"/>
              </a:rPr>
              <a:t>- Adolescent fear of sexual and reproductive health </a:t>
            </a:r>
            <a:br>
              <a:rPr>
                <a:latin typeface="Times New Roman"/>
                <a:ea typeface="Times New Roman"/>
                <a:cs typeface="Times New Roman"/>
                <a:sym typeface="Times New Roman"/>
              </a:rPr>
            </a:br>
            <a:br>
              <a:rPr>
                <a:latin typeface="Times New Roman"/>
                <a:ea typeface="Times New Roman"/>
                <a:cs typeface="Times New Roman"/>
                <a:sym typeface="Times New Roman"/>
              </a:rPr>
            </a:br>
            <a:r>
              <a:rPr>
                <a:latin typeface="Times New Roman"/>
                <a:ea typeface="Times New Roman"/>
                <a:cs typeface="Times New Roman"/>
                <a:sym typeface="Times New Roman"/>
              </a:rPr>
              <a:t>- Sexual and Reproductive Justice illusive – social determinants (individual and collective) of health compounding and interlocking barriers = contraception and abortion (Prevention) </a:t>
            </a:r>
            <a:br>
              <a:rPr>
                <a:latin typeface="Times New Roman"/>
                <a:ea typeface="Times New Roman"/>
                <a:cs typeface="Times New Roman"/>
                <a:sym typeface="Times New Roman"/>
              </a:rPr>
            </a:br>
            <a:br>
              <a:rPr>
                <a:latin typeface="Times New Roman"/>
                <a:ea typeface="Times New Roman"/>
                <a:cs typeface="Times New Roman"/>
                <a:sym typeface="Times New Roman"/>
              </a:rPr>
            </a:br>
            <a:r>
              <a:rPr>
                <a:latin typeface="Times New Roman"/>
                <a:ea typeface="Times New Roman"/>
                <a:cs typeface="Times New Roman"/>
                <a:sym typeface="Times New Roman"/>
              </a:rPr>
              <a:t>- Emerging right wing – US INGOs –</a:t>
            </a:r>
            <a:br>
              <a:rPr>
                <a:latin typeface="Times New Roman"/>
                <a:ea typeface="Times New Roman"/>
                <a:cs typeface="Times New Roman"/>
                <a:sym typeface="Times New Roman"/>
              </a:rPr>
            </a:br>
            <a:br>
              <a:rPr>
                <a:latin typeface="Times New Roman"/>
                <a:ea typeface="Times New Roman"/>
                <a:cs typeface="Times New Roman"/>
                <a:sym typeface="Times New Roman"/>
              </a:rPr>
            </a:br>
            <a:r>
              <a:rPr>
                <a:latin typeface="Times New Roman"/>
                <a:ea typeface="Times New Roman"/>
                <a:cs typeface="Times New Roman"/>
                <a:sym typeface="Times New Roman"/>
              </a:rPr>
              <a:t> - Neocolonialization – US Financing – INGOs and cultural practices, limits possibility of indigenous growth </a:t>
            </a:r>
            <a:br>
              <a:rPr>
                <a:latin typeface="Times New Roman"/>
                <a:ea typeface="Times New Roman"/>
                <a:cs typeface="Times New Roman"/>
                <a:sym typeface="Times New Roman"/>
              </a:rPr>
            </a:br>
            <a:br>
              <a:rPr>
                <a:latin typeface="Times New Roman"/>
                <a:ea typeface="Times New Roman"/>
                <a:cs typeface="Times New Roman"/>
                <a:sym typeface="Times New Roman"/>
              </a:rPr>
            </a:br>
            <a:br>
              <a:rPr>
                <a:latin typeface="Times New Roman"/>
                <a:ea typeface="Times New Roman"/>
                <a:cs typeface="Times New Roman"/>
                <a:sym typeface="Times New Roman"/>
              </a:rPr>
            </a:br>
            <a:r>
              <a:t> </a:t>
            </a:r>
            <a:br/>
          </a:p>
        </p:txBody>
      </p:sp>
      <p:sp>
        <p:nvSpPr>
          <p:cNvPr id="195" name="Subtitle 2"/>
          <p:cNvSpPr txBox="1"/>
          <p:nvPr>
            <p:ph type="body" sz="quarter" idx="1"/>
          </p:nvPr>
        </p:nvSpPr>
        <p:spPr>
          <a:xfrm>
            <a:off x="8433785" y="6312022"/>
            <a:ext cx="2793015" cy="772359"/>
          </a:xfrm>
          <a:prstGeom prst="rect">
            <a:avLst/>
          </a:prstGeom>
        </p:spPr>
        <p:txBody>
          <a:bodyPr/>
          <a:lstStyle/>
          <a:p>
            <a:pPr algn="l" defTabSz="768095">
              <a:spcBef>
                <a:spcPts val="800"/>
              </a:spcBef>
              <a:defRPr sz="2688"/>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1000"/>
                                  </p:stCondLst>
                                  <p:iterate type="el" backwards="0">
                                    <p:tmAbs val="0"/>
                                  </p:iterate>
                                  <p:childTnLst>
                                    <p:set>
                                      <p:cBhvr>
                                        <p:cTn id="6" fill="hold"/>
                                        <p:tgtEl>
                                          <p:spTgt spid="194"/>
                                        </p:tgtEl>
                                        <p:attrNameLst>
                                          <p:attrName>style.visibility</p:attrName>
                                        </p:attrNameLst>
                                      </p:cBhvr>
                                      <p:to>
                                        <p:strVal val="visible"/>
                                      </p:to>
                                    </p:set>
                                    <p:animEffect filter="fade" transition="in">
                                      <p:cBhvr>
                                        <p:cTn id="7" dur="7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7"/>
          <p:cNvSpPr txBox="1"/>
          <p:nvPr>
            <p:ph type="title"/>
          </p:nvPr>
        </p:nvSpPr>
        <p:spPr>
          <a:xfrm>
            <a:off x="6745026" y="534247"/>
            <a:ext cx="4888307" cy="4099897"/>
          </a:xfrm>
          <a:prstGeom prst="rect">
            <a:avLst/>
          </a:prstGeom>
        </p:spPr>
        <p:txBody>
          <a:bodyPr anchor="ctr"/>
          <a:lstStyle/>
          <a:p>
            <a:pPr defTabSz="841247">
              <a:defRPr sz="2300">
                <a:latin typeface="Times New Roman"/>
                <a:ea typeface="Times New Roman"/>
                <a:cs typeface="Times New Roman"/>
                <a:sym typeface="Times New Roman"/>
              </a:defRPr>
            </a:pPr>
            <a:r>
              <a:t>The Promise of Sexual and Reproductive Health: reflections of 25 years of democracy in a context of neocolonialism </a:t>
            </a:r>
            <a:br/>
            <a:br/>
            <a:r>
              <a:t>- Legacy of Population Control</a:t>
            </a:r>
            <a:br/>
            <a:r>
              <a:t>- Moments of Transformation and movement building</a:t>
            </a:r>
            <a:br/>
            <a:r>
              <a:t>- Legal and Policy reform</a:t>
            </a:r>
            <a:br/>
            <a:r>
              <a:t>- Financing and Governance</a:t>
            </a:r>
            <a:br/>
            <a:r>
              <a:t>- Contraception</a:t>
            </a:r>
            <a:br/>
            <a:r>
              <a:t>- Abortion </a:t>
            </a:r>
            <a:br/>
          </a:p>
        </p:txBody>
      </p:sp>
      <p:sp>
        <p:nvSpPr>
          <p:cNvPr id="128" name="Freeform: Shape 20"/>
          <p:cNvSpPr/>
          <p:nvPr/>
        </p:nvSpPr>
        <p:spPr>
          <a:xfrm flipV="1">
            <a:off x="2560320" y="4232366"/>
            <a:ext cx="5610121" cy="2625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581" y="813"/>
                </a:lnTo>
                <a:cubicBezTo>
                  <a:pt x="21026" y="12489"/>
                  <a:pt x="16411" y="21600"/>
                  <a:pt x="10800" y="21600"/>
                </a:cubicBezTo>
                <a:cubicBezTo>
                  <a:pt x="5189" y="21600"/>
                  <a:pt x="574" y="12489"/>
                  <a:pt x="19" y="813"/>
                </a:cubicBezTo>
                <a:close/>
              </a:path>
            </a:pathLst>
          </a:custGeom>
          <a:solidFill>
            <a:srgbClr val="FFFFFF">
              <a:alpha val="80000"/>
            </a:srgbClr>
          </a:solidFill>
          <a:ln w="12700">
            <a:miter lim="400000"/>
          </a:ln>
        </p:spPr>
        <p:txBody>
          <a:bodyPr lIns="45719" rIns="45719" anchor="ctr"/>
          <a:lstStyle/>
          <a:p>
            <a:pPr algn="ctr">
              <a:defRPr>
                <a:solidFill>
                  <a:srgbClr val="FFFFFF"/>
                </a:solidFill>
              </a:defRPr>
            </a:pPr>
          </a:p>
        </p:txBody>
      </p:sp>
      <p:sp>
        <p:nvSpPr>
          <p:cNvPr id="129" name="Freeform: Shape 22"/>
          <p:cNvSpPr/>
          <p:nvPr/>
        </p:nvSpPr>
        <p:spPr>
          <a:xfrm flipH="1" rot="10800000">
            <a:off x="-2" y="0"/>
            <a:ext cx="5904412" cy="4406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73" y="0"/>
                </a:moveTo>
                <a:cubicBezTo>
                  <a:pt x="15544" y="0"/>
                  <a:pt x="21600" y="8115"/>
                  <a:pt x="21600" y="18126"/>
                </a:cubicBezTo>
                <a:cubicBezTo>
                  <a:pt x="21600" y="18751"/>
                  <a:pt x="21576" y="19370"/>
                  <a:pt x="21530" y="19979"/>
                </a:cubicBezTo>
                <a:lnTo>
                  <a:pt x="21346" y="21600"/>
                </a:lnTo>
                <a:lnTo>
                  <a:pt x="0" y="21600"/>
                </a:lnTo>
                <a:lnTo>
                  <a:pt x="0" y="3606"/>
                </a:lnTo>
                <a:lnTo>
                  <a:pt x="510" y="3096"/>
                </a:lnTo>
                <a:cubicBezTo>
                  <a:pt x="2669" y="1141"/>
                  <a:pt x="5271" y="0"/>
                  <a:pt x="8073" y="0"/>
                </a:cubicBezTo>
                <a:close/>
              </a:path>
            </a:pathLst>
          </a:custGeom>
          <a:solidFill>
            <a:srgbClr val="FFFFFF">
              <a:alpha val="80000"/>
            </a:srgbClr>
          </a:solidFill>
          <a:ln w="12700">
            <a:miter lim="400000"/>
          </a:ln>
        </p:spPr>
        <p:txBody>
          <a:bodyPr lIns="45719" rIns="45719" anchor="ctr"/>
          <a:lstStyle/>
          <a:p>
            <a:pPr algn="ctr">
              <a:defRPr>
                <a:solidFill>
                  <a:srgbClr val="FFFFFF"/>
                </a:solidFill>
              </a:defRPr>
            </a:pPr>
          </a:p>
        </p:txBody>
      </p:sp>
      <p:pic>
        <p:nvPicPr>
          <p:cNvPr id="130" name="Content Placeholder 6" descr="Content Placeholder 6"/>
          <p:cNvPicPr>
            <a:picLocks noChangeAspect="1"/>
          </p:cNvPicPr>
          <p:nvPr/>
        </p:nvPicPr>
        <p:blipFill>
          <a:blip r:embed="rId2">
            <a:extLst/>
          </a:blip>
          <a:srcRect l="0" t="10703" r="0" b="16211"/>
          <a:stretch>
            <a:fillRect/>
          </a:stretch>
        </p:blipFill>
        <p:spPr>
          <a:xfrm>
            <a:off x="0" y="10"/>
            <a:ext cx="5681212" cy="4152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7384"/>
                </a:lnTo>
                <a:lnTo>
                  <a:pt x="84" y="17489"/>
                </a:lnTo>
                <a:cubicBezTo>
                  <a:pt x="2358" y="20056"/>
                  <a:pt x="5272" y="21600"/>
                  <a:pt x="8450" y="21600"/>
                </a:cubicBezTo>
                <a:cubicBezTo>
                  <a:pt x="15712" y="21600"/>
                  <a:pt x="21600" y="13544"/>
                  <a:pt x="21600" y="3607"/>
                </a:cubicBezTo>
                <a:cubicBezTo>
                  <a:pt x="21600" y="2986"/>
                  <a:pt x="21577" y="2370"/>
                  <a:pt x="21532" y="1765"/>
                </a:cubicBezTo>
                <a:lnTo>
                  <a:pt x="21334" y="0"/>
                </a:lnTo>
                <a:lnTo>
                  <a:pt x="0" y="0"/>
                </a:lnTo>
                <a:close/>
              </a:path>
            </a:pathLst>
          </a:custGeom>
          <a:ln w="12700">
            <a:miter lim="400000"/>
          </a:ln>
        </p:spPr>
      </p:pic>
      <p:sp>
        <p:nvSpPr>
          <p:cNvPr id="131" name="Text Placeholder 8"/>
          <p:cNvSpPr txBox="1"/>
          <p:nvPr>
            <p:ph type="body" sz="quarter" idx="1"/>
          </p:nvPr>
        </p:nvSpPr>
        <p:spPr>
          <a:xfrm>
            <a:off x="11633331" y="3888418"/>
            <a:ext cx="85194" cy="195310"/>
          </a:xfrm>
          <a:prstGeom prst="rect">
            <a:avLst/>
          </a:prstGeom>
        </p:spPr>
        <p:txBody>
          <a:bodyPr/>
          <a:lstStyle/>
          <a:p>
            <a:pPr marL="0" indent="-91440" defTabSz="365760">
              <a:lnSpc>
                <a:spcPct val="72000"/>
              </a:lnSpc>
              <a:spcBef>
                <a:spcPts val="400"/>
              </a:spcBef>
              <a:defRPr b="1" sz="200"/>
            </a:pPr>
          </a:p>
          <a:p>
            <a:pPr marL="0" indent="-91440" defTabSz="365760">
              <a:lnSpc>
                <a:spcPct val="72000"/>
              </a:lnSpc>
              <a:spcBef>
                <a:spcPts val="400"/>
              </a:spcBef>
              <a:defRPr b="1" sz="200"/>
            </a:pPr>
          </a:p>
          <a:p>
            <a:pPr marL="0" indent="-91440" defTabSz="365760">
              <a:lnSpc>
                <a:spcPct val="72000"/>
              </a:lnSpc>
              <a:spcBef>
                <a:spcPts val="400"/>
              </a:spcBef>
              <a:defRPr b="1" sz="200"/>
            </a:pPr>
          </a:p>
          <a:p>
            <a:pPr marL="0" indent="-91440" algn="ctr" defTabSz="365760">
              <a:lnSpc>
                <a:spcPct val="72000"/>
              </a:lnSpc>
              <a:spcBef>
                <a:spcPts val="400"/>
              </a:spcBef>
              <a:defRPr b="1" sz="40"/>
            </a:pPr>
            <a:r>
              <a:t>   </a:t>
            </a:r>
          </a:p>
        </p:txBody>
      </p:sp>
      <p:pic>
        <p:nvPicPr>
          <p:cNvPr id="132" name="Picture 14" descr="Picture 14"/>
          <p:cNvPicPr>
            <a:picLocks noChangeAspect="1"/>
          </p:cNvPicPr>
          <p:nvPr/>
        </p:nvPicPr>
        <p:blipFill>
          <a:blip r:embed="rId3">
            <a:extLst/>
          </a:blip>
          <a:srcRect l="0" t="4194" r="0" b="12257"/>
          <a:stretch>
            <a:fillRect/>
          </a:stretch>
        </p:blipFill>
        <p:spPr>
          <a:xfrm>
            <a:off x="2785873" y="4448809"/>
            <a:ext cx="5148924" cy="2409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5189" y="0"/>
                  <a:pt x="573" y="9113"/>
                  <a:pt x="18" y="20792"/>
                </a:cubicBezTo>
                <a:lnTo>
                  <a:pt x="0" y="21600"/>
                </a:lnTo>
                <a:lnTo>
                  <a:pt x="21600" y="21600"/>
                </a:lnTo>
                <a:lnTo>
                  <a:pt x="21580" y="20792"/>
                </a:lnTo>
                <a:cubicBezTo>
                  <a:pt x="21025" y="9113"/>
                  <a:pt x="16411" y="0"/>
                  <a:pt x="10800" y="0"/>
                </a:cubicBezTo>
                <a:close/>
              </a:path>
            </a:pathLst>
          </a:cu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Rectangle 20"/>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35" name="Rectangle 22"/>
          <p:cNvSpPr/>
          <p:nvPr/>
        </p:nvSpPr>
        <p:spPr>
          <a:xfrm>
            <a:off x="-1" y="0"/>
            <a:ext cx="12188954" cy="6858000"/>
          </a:xfrm>
          <a:prstGeom prst="rect">
            <a:avLst/>
          </a:prstGeom>
          <a:solidFill>
            <a:srgbClr val="000000"/>
          </a:solidFill>
          <a:ln w="12700">
            <a:miter lim="400000"/>
          </a:ln>
        </p:spPr>
        <p:txBody>
          <a:bodyPr lIns="45719" rIns="45719" anchor="ctr"/>
          <a:lstStyle/>
          <a:p>
            <a:pPr algn="ctr">
              <a:defRPr>
                <a:solidFill>
                  <a:srgbClr val="FFFFFF"/>
                </a:solidFill>
              </a:defRPr>
            </a:pPr>
          </a:p>
        </p:txBody>
      </p:sp>
      <p:pic>
        <p:nvPicPr>
          <p:cNvPr id="136" name="Content Placeholder 6" descr="Content Placeholder 6"/>
          <p:cNvPicPr>
            <a:picLocks noChangeAspect="1"/>
          </p:cNvPicPr>
          <p:nvPr/>
        </p:nvPicPr>
        <p:blipFill>
          <a:blip r:embed="rId2">
            <a:alphaModFix amt="40000"/>
            <a:extLst/>
          </a:blip>
          <a:srcRect l="0" t="6666" r="1" b="12177"/>
          <a:stretch>
            <a:fillRect/>
          </a:stretch>
        </p:blipFill>
        <p:spPr>
          <a:xfrm>
            <a:off x="20" y="10"/>
            <a:ext cx="8450298" cy="6857990"/>
          </a:xfrm>
          <a:prstGeom prst="rect">
            <a:avLst/>
          </a:prstGeom>
          <a:ln w="12700">
            <a:miter lim="400000"/>
          </a:ln>
        </p:spPr>
      </p:pic>
      <p:sp>
        <p:nvSpPr>
          <p:cNvPr id="137" name="Text Placeholder 8"/>
          <p:cNvSpPr txBox="1"/>
          <p:nvPr>
            <p:ph type="body" sz="half" idx="1"/>
          </p:nvPr>
        </p:nvSpPr>
        <p:spPr>
          <a:xfrm>
            <a:off x="838199" y="292962"/>
            <a:ext cx="4816878" cy="6693762"/>
          </a:xfrm>
          <a:prstGeom prst="rect">
            <a:avLst/>
          </a:prstGeom>
        </p:spPr>
        <p:txBody>
          <a:bodyPr/>
          <a:lstStyle/>
          <a:p>
            <a:pPr marL="0" indent="0">
              <a:buSzTx/>
              <a:buNone/>
              <a:defRPr sz="2800">
                <a:solidFill>
                  <a:srgbClr val="FFFFFF"/>
                </a:solidFill>
                <a:latin typeface="Times New Roman"/>
                <a:ea typeface="Times New Roman"/>
                <a:cs typeface="Times New Roman"/>
                <a:sym typeface="Times New Roman"/>
              </a:defRPr>
            </a:pPr>
            <a:r>
              <a:t> - Slavery, colonization, refugees</a:t>
            </a:r>
            <a:endParaRPr sz="1600"/>
          </a:p>
          <a:p>
            <a:pPr marL="0" indent="0">
              <a:buSzTx/>
              <a:buNone/>
              <a:defRPr sz="2800">
                <a:solidFill>
                  <a:srgbClr val="FFFFFF"/>
                </a:solidFill>
                <a:latin typeface="Times New Roman"/>
                <a:ea typeface="Times New Roman"/>
                <a:cs typeface="Times New Roman"/>
                <a:sym typeface="Times New Roman"/>
              </a:defRPr>
            </a:pPr>
            <a:r>
              <a:t>- Immorality Act</a:t>
            </a:r>
            <a:endParaRPr sz="1600"/>
          </a:p>
          <a:p>
            <a:pPr marL="0" indent="0">
              <a:buSzTx/>
              <a:buNone/>
              <a:defRPr sz="2800">
                <a:solidFill>
                  <a:srgbClr val="FFFFFF"/>
                </a:solidFill>
                <a:latin typeface="Times New Roman"/>
                <a:ea typeface="Times New Roman"/>
                <a:cs typeface="Times New Roman"/>
                <a:sym typeface="Times New Roman"/>
              </a:defRPr>
            </a:pPr>
            <a:r>
              <a:t>- Land &amp; business – expropriation</a:t>
            </a:r>
            <a:endParaRPr sz="1600"/>
          </a:p>
          <a:p>
            <a:pPr marL="0" indent="0">
              <a:buSzTx/>
              <a:buNone/>
              <a:defRPr sz="2800">
                <a:solidFill>
                  <a:srgbClr val="FFFFFF"/>
                </a:solidFill>
                <a:latin typeface="Times New Roman"/>
                <a:ea typeface="Times New Roman"/>
                <a:cs typeface="Times New Roman"/>
                <a:sym typeface="Times New Roman"/>
              </a:defRPr>
            </a:pPr>
            <a:r>
              <a:t>- Race - apartheid</a:t>
            </a:r>
            <a:endParaRPr sz="1600"/>
          </a:p>
          <a:p>
            <a:pPr marL="0" indent="0">
              <a:buSzTx/>
              <a:buNone/>
              <a:defRPr sz="2800">
                <a:solidFill>
                  <a:srgbClr val="FFFFFF"/>
                </a:solidFill>
                <a:latin typeface="Times New Roman"/>
                <a:ea typeface="Times New Roman"/>
                <a:cs typeface="Times New Roman"/>
                <a:sym typeface="Times New Roman"/>
              </a:defRPr>
            </a:pPr>
            <a:r>
              <a:t>- Gender  - (policing of sexuality, work and families)</a:t>
            </a:r>
            <a:endParaRPr sz="1600"/>
          </a:p>
          <a:p>
            <a:pPr marL="0" indent="0">
              <a:buSzTx/>
              <a:buNone/>
              <a:defRPr sz="2800">
                <a:solidFill>
                  <a:srgbClr val="FFFFFF"/>
                </a:solidFill>
                <a:latin typeface="Times New Roman"/>
                <a:ea typeface="Times New Roman"/>
                <a:cs typeface="Times New Roman"/>
                <a:sym typeface="Times New Roman"/>
              </a:defRPr>
            </a:pPr>
            <a:r>
              <a:t>- Population control</a:t>
            </a:r>
            <a:endParaRPr sz="1600"/>
          </a:p>
          <a:p>
            <a:pPr marL="0" indent="0">
              <a:buSzTx/>
              <a:buNone/>
              <a:defRPr sz="2800">
                <a:solidFill>
                  <a:srgbClr val="FFFFFF"/>
                </a:solidFill>
                <a:latin typeface="Times New Roman"/>
                <a:ea typeface="Times New Roman"/>
                <a:cs typeface="Times New Roman"/>
                <a:sym typeface="Times New Roman"/>
              </a:defRPr>
            </a:pPr>
            <a:r>
              <a:t>population vaccine, engineering</a:t>
            </a:r>
          </a:p>
        </p:txBody>
      </p:sp>
      <p:pic>
        <p:nvPicPr>
          <p:cNvPr id="138" name="Picture 10" descr="Picture 10"/>
          <p:cNvPicPr>
            <a:picLocks noChangeAspect="1"/>
          </p:cNvPicPr>
          <p:nvPr/>
        </p:nvPicPr>
        <p:blipFill>
          <a:blip r:embed="rId3">
            <a:extLst/>
          </a:blip>
          <a:srcRect l="0" t="0" r="2" b="8960"/>
          <a:stretch>
            <a:fillRect/>
          </a:stretch>
        </p:blipFill>
        <p:spPr>
          <a:xfrm>
            <a:off x="6226031" y="10"/>
            <a:ext cx="5962617" cy="6858001"/>
          </a:xfrm>
          <a:custGeom>
            <a:avLst/>
            <a:gdLst/>
            <a:ahLst/>
            <a:cxnLst>
              <a:cxn ang="0">
                <a:pos x="wd2" y="hd2"/>
              </a:cxn>
              <a:cxn ang="5400000">
                <a:pos x="wd2" y="hd2"/>
              </a:cxn>
              <a:cxn ang="10800000">
                <a:pos x="wd2" y="hd2"/>
              </a:cxn>
              <a:cxn ang="16200000">
                <a:pos x="wd2" y="hd2"/>
              </a:cxn>
            </a:cxnLst>
            <a:rect l="0" t="0" r="r" b="b"/>
            <a:pathLst>
              <a:path w="21546" h="21600" fill="norm" stroke="1" extrusionOk="0">
                <a:moveTo>
                  <a:pt x="3776" y="0"/>
                </a:moveTo>
                <a:lnTo>
                  <a:pt x="4190" y="138"/>
                </a:lnTo>
                <a:cubicBezTo>
                  <a:pt x="4371" y="199"/>
                  <a:pt x="4553" y="258"/>
                  <a:pt x="4736" y="309"/>
                </a:cubicBezTo>
                <a:cubicBezTo>
                  <a:pt x="4684" y="422"/>
                  <a:pt x="4631" y="400"/>
                  <a:pt x="4579" y="389"/>
                </a:cubicBezTo>
                <a:cubicBezTo>
                  <a:pt x="4263" y="343"/>
                  <a:pt x="3938" y="309"/>
                  <a:pt x="3634" y="184"/>
                </a:cubicBezTo>
                <a:cubicBezTo>
                  <a:pt x="3560" y="161"/>
                  <a:pt x="3476" y="161"/>
                  <a:pt x="3444" y="240"/>
                </a:cubicBezTo>
                <a:cubicBezTo>
                  <a:pt x="3392" y="354"/>
                  <a:pt x="3465" y="422"/>
                  <a:pt x="3539" y="479"/>
                </a:cubicBezTo>
                <a:cubicBezTo>
                  <a:pt x="3665" y="581"/>
                  <a:pt x="3813" y="559"/>
                  <a:pt x="3949" y="570"/>
                </a:cubicBezTo>
                <a:cubicBezTo>
                  <a:pt x="4327" y="627"/>
                  <a:pt x="4506" y="785"/>
                  <a:pt x="4590" y="1149"/>
                </a:cubicBezTo>
                <a:cubicBezTo>
                  <a:pt x="4264" y="1001"/>
                  <a:pt x="3939" y="1183"/>
                  <a:pt x="3624" y="1081"/>
                </a:cubicBezTo>
                <a:cubicBezTo>
                  <a:pt x="3539" y="1059"/>
                  <a:pt x="3412" y="1093"/>
                  <a:pt x="3454" y="1218"/>
                </a:cubicBezTo>
                <a:cubicBezTo>
                  <a:pt x="3496" y="1331"/>
                  <a:pt x="3634" y="1421"/>
                  <a:pt x="3393" y="1399"/>
                </a:cubicBezTo>
                <a:cubicBezTo>
                  <a:pt x="3214" y="1387"/>
                  <a:pt x="3161" y="1251"/>
                  <a:pt x="3109" y="1104"/>
                </a:cubicBezTo>
                <a:cubicBezTo>
                  <a:pt x="3067" y="1024"/>
                  <a:pt x="2950" y="978"/>
                  <a:pt x="2866" y="1024"/>
                </a:cubicBezTo>
                <a:cubicBezTo>
                  <a:pt x="2761" y="1069"/>
                  <a:pt x="2793" y="1194"/>
                  <a:pt x="2793" y="1285"/>
                </a:cubicBezTo>
                <a:cubicBezTo>
                  <a:pt x="2783" y="1455"/>
                  <a:pt x="2867" y="1535"/>
                  <a:pt x="3014" y="1569"/>
                </a:cubicBezTo>
                <a:cubicBezTo>
                  <a:pt x="3193" y="1614"/>
                  <a:pt x="3371" y="1671"/>
                  <a:pt x="3602" y="1739"/>
                </a:cubicBezTo>
                <a:cubicBezTo>
                  <a:pt x="3350" y="1852"/>
                  <a:pt x="3160" y="1830"/>
                  <a:pt x="2971" y="1739"/>
                </a:cubicBezTo>
                <a:cubicBezTo>
                  <a:pt x="2740" y="1637"/>
                  <a:pt x="2436" y="1501"/>
                  <a:pt x="2247" y="1626"/>
                </a:cubicBezTo>
                <a:cubicBezTo>
                  <a:pt x="1963" y="1808"/>
                  <a:pt x="1732" y="1694"/>
                  <a:pt x="1479" y="1660"/>
                </a:cubicBezTo>
                <a:cubicBezTo>
                  <a:pt x="954" y="1592"/>
                  <a:pt x="1281" y="1489"/>
                  <a:pt x="755" y="1432"/>
                </a:cubicBezTo>
                <a:cubicBezTo>
                  <a:pt x="545" y="1410"/>
                  <a:pt x="324" y="1319"/>
                  <a:pt x="20" y="1444"/>
                </a:cubicBezTo>
                <a:cubicBezTo>
                  <a:pt x="1396" y="2102"/>
                  <a:pt x="2047" y="2056"/>
                  <a:pt x="3276" y="2862"/>
                </a:cubicBezTo>
                <a:cubicBezTo>
                  <a:pt x="3224" y="2942"/>
                  <a:pt x="3171" y="2909"/>
                  <a:pt x="3119" y="2898"/>
                </a:cubicBezTo>
                <a:cubicBezTo>
                  <a:pt x="3035" y="2886"/>
                  <a:pt x="2930" y="2840"/>
                  <a:pt x="2909" y="2988"/>
                </a:cubicBezTo>
                <a:cubicBezTo>
                  <a:pt x="2899" y="3101"/>
                  <a:pt x="2961" y="3159"/>
                  <a:pt x="3066" y="3170"/>
                </a:cubicBezTo>
                <a:cubicBezTo>
                  <a:pt x="3370" y="3215"/>
                  <a:pt x="3644" y="3374"/>
                  <a:pt x="3918" y="3510"/>
                </a:cubicBezTo>
                <a:cubicBezTo>
                  <a:pt x="4044" y="3567"/>
                  <a:pt x="4179" y="3647"/>
                  <a:pt x="4127" y="3851"/>
                </a:cubicBezTo>
                <a:cubicBezTo>
                  <a:pt x="4022" y="3908"/>
                  <a:pt x="3949" y="3828"/>
                  <a:pt x="3864" y="3816"/>
                </a:cubicBezTo>
                <a:cubicBezTo>
                  <a:pt x="3780" y="3805"/>
                  <a:pt x="3581" y="3851"/>
                  <a:pt x="3634" y="3885"/>
                </a:cubicBezTo>
                <a:cubicBezTo>
                  <a:pt x="3875" y="4010"/>
                  <a:pt x="3434" y="4316"/>
                  <a:pt x="3728" y="4316"/>
                </a:cubicBezTo>
                <a:cubicBezTo>
                  <a:pt x="4212" y="4316"/>
                  <a:pt x="4474" y="4861"/>
                  <a:pt x="4936" y="4872"/>
                </a:cubicBezTo>
                <a:cubicBezTo>
                  <a:pt x="5009" y="4873"/>
                  <a:pt x="5042" y="4974"/>
                  <a:pt x="5042" y="5054"/>
                </a:cubicBezTo>
                <a:cubicBezTo>
                  <a:pt x="5042" y="5156"/>
                  <a:pt x="4968" y="5167"/>
                  <a:pt x="4894" y="5179"/>
                </a:cubicBezTo>
                <a:cubicBezTo>
                  <a:pt x="4779" y="5190"/>
                  <a:pt x="4653" y="5055"/>
                  <a:pt x="4506" y="5248"/>
                </a:cubicBezTo>
                <a:cubicBezTo>
                  <a:pt x="4779" y="5361"/>
                  <a:pt x="5062" y="5474"/>
                  <a:pt x="5052" y="5860"/>
                </a:cubicBezTo>
                <a:cubicBezTo>
                  <a:pt x="5052" y="5962"/>
                  <a:pt x="5167" y="6007"/>
                  <a:pt x="5251" y="6030"/>
                </a:cubicBezTo>
                <a:cubicBezTo>
                  <a:pt x="5398" y="6075"/>
                  <a:pt x="5514" y="6144"/>
                  <a:pt x="5598" y="6291"/>
                </a:cubicBezTo>
                <a:cubicBezTo>
                  <a:pt x="5598" y="6325"/>
                  <a:pt x="5598" y="6348"/>
                  <a:pt x="5598" y="6382"/>
                </a:cubicBezTo>
                <a:cubicBezTo>
                  <a:pt x="5577" y="6734"/>
                  <a:pt x="5368" y="6723"/>
                  <a:pt x="5137" y="6666"/>
                </a:cubicBezTo>
                <a:cubicBezTo>
                  <a:pt x="4863" y="6598"/>
                  <a:pt x="4590" y="6461"/>
                  <a:pt x="4296" y="6586"/>
                </a:cubicBezTo>
                <a:cubicBezTo>
                  <a:pt x="4706" y="6757"/>
                  <a:pt x="5157" y="6768"/>
                  <a:pt x="5535" y="7006"/>
                </a:cubicBezTo>
                <a:cubicBezTo>
                  <a:pt x="4127" y="7052"/>
                  <a:pt x="2888" y="6291"/>
                  <a:pt x="1523" y="5996"/>
                </a:cubicBezTo>
                <a:cubicBezTo>
                  <a:pt x="1565" y="6189"/>
                  <a:pt x="1679" y="6235"/>
                  <a:pt x="1773" y="6258"/>
                </a:cubicBezTo>
                <a:cubicBezTo>
                  <a:pt x="2278" y="6405"/>
                  <a:pt x="2720" y="6700"/>
                  <a:pt x="3182" y="6950"/>
                </a:cubicBezTo>
                <a:cubicBezTo>
                  <a:pt x="3371" y="7052"/>
                  <a:pt x="3507" y="7166"/>
                  <a:pt x="3581" y="7381"/>
                </a:cubicBezTo>
                <a:cubicBezTo>
                  <a:pt x="3644" y="7586"/>
                  <a:pt x="3770" y="7677"/>
                  <a:pt x="4001" y="7620"/>
                </a:cubicBezTo>
                <a:cubicBezTo>
                  <a:pt x="4190" y="7575"/>
                  <a:pt x="4391" y="7597"/>
                  <a:pt x="4590" y="7620"/>
                </a:cubicBezTo>
                <a:cubicBezTo>
                  <a:pt x="4811" y="7643"/>
                  <a:pt x="5063" y="7870"/>
                  <a:pt x="5010" y="7995"/>
                </a:cubicBezTo>
                <a:cubicBezTo>
                  <a:pt x="4905" y="8199"/>
                  <a:pt x="4726" y="8096"/>
                  <a:pt x="4579" y="8074"/>
                </a:cubicBezTo>
                <a:cubicBezTo>
                  <a:pt x="4400" y="8051"/>
                  <a:pt x="4075" y="7995"/>
                  <a:pt x="4075" y="8018"/>
                </a:cubicBezTo>
                <a:cubicBezTo>
                  <a:pt x="3960" y="8528"/>
                  <a:pt x="3696" y="8142"/>
                  <a:pt x="3507" y="8142"/>
                </a:cubicBezTo>
                <a:cubicBezTo>
                  <a:pt x="3329" y="8142"/>
                  <a:pt x="3151" y="8085"/>
                  <a:pt x="2982" y="8040"/>
                </a:cubicBezTo>
                <a:cubicBezTo>
                  <a:pt x="2762" y="7983"/>
                  <a:pt x="2562" y="8085"/>
                  <a:pt x="2351" y="8108"/>
                </a:cubicBezTo>
                <a:cubicBezTo>
                  <a:pt x="2162" y="8130"/>
                  <a:pt x="2268" y="8426"/>
                  <a:pt x="2152" y="8551"/>
                </a:cubicBezTo>
                <a:cubicBezTo>
                  <a:pt x="2131" y="8585"/>
                  <a:pt x="2110" y="8585"/>
                  <a:pt x="2089" y="8585"/>
                </a:cubicBezTo>
                <a:cubicBezTo>
                  <a:pt x="2026" y="9471"/>
                  <a:pt x="923" y="9255"/>
                  <a:pt x="923" y="9289"/>
                </a:cubicBezTo>
                <a:cubicBezTo>
                  <a:pt x="828" y="9346"/>
                  <a:pt x="713" y="9209"/>
                  <a:pt x="598" y="9345"/>
                </a:cubicBezTo>
                <a:cubicBezTo>
                  <a:pt x="1091" y="9969"/>
                  <a:pt x="1847" y="10117"/>
                  <a:pt x="2519" y="10582"/>
                </a:cubicBezTo>
                <a:cubicBezTo>
                  <a:pt x="1962" y="10741"/>
                  <a:pt x="1637" y="10197"/>
                  <a:pt x="1227" y="10265"/>
                </a:cubicBezTo>
                <a:cubicBezTo>
                  <a:pt x="1027" y="10435"/>
                  <a:pt x="1627" y="10708"/>
                  <a:pt x="1049" y="10788"/>
                </a:cubicBezTo>
                <a:cubicBezTo>
                  <a:pt x="1301" y="10935"/>
                  <a:pt x="1480" y="11082"/>
                  <a:pt x="1659" y="11252"/>
                </a:cubicBezTo>
                <a:cubicBezTo>
                  <a:pt x="1963" y="11559"/>
                  <a:pt x="2027" y="11764"/>
                  <a:pt x="1880" y="12172"/>
                </a:cubicBezTo>
                <a:cubicBezTo>
                  <a:pt x="1785" y="12445"/>
                  <a:pt x="1647" y="12695"/>
                  <a:pt x="1773" y="13012"/>
                </a:cubicBezTo>
                <a:cubicBezTo>
                  <a:pt x="1858" y="13228"/>
                  <a:pt x="1826" y="13376"/>
                  <a:pt x="1511" y="13274"/>
                </a:cubicBezTo>
                <a:cubicBezTo>
                  <a:pt x="1175" y="13172"/>
                  <a:pt x="1048" y="13364"/>
                  <a:pt x="1132" y="13750"/>
                </a:cubicBezTo>
                <a:cubicBezTo>
                  <a:pt x="1185" y="14000"/>
                  <a:pt x="1133" y="14079"/>
                  <a:pt x="902" y="14045"/>
                </a:cubicBezTo>
                <a:cubicBezTo>
                  <a:pt x="649" y="14011"/>
                  <a:pt x="408" y="13853"/>
                  <a:pt x="93" y="13932"/>
                </a:cubicBezTo>
                <a:cubicBezTo>
                  <a:pt x="345" y="14387"/>
                  <a:pt x="881" y="14250"/>
                  <a:pt x="1175" y="14681"/>
                </a:cubicBezTo>
                <a:cubicBezTo>
                  <a:pt x="829" y="14681"/>
                  <a:pt x="556" y="14681"/>
                  <a:pt x="304" y="14590"/>
                </a:cubicBezTo>
                <a:cubicBezTo>
                  <a:pt x="198" y="14556"/>
                  <a:pt x="83" y="14511"/>
                  <a:pt x="20" y="14648"/>
                </a:cubicBezTo>
                <a:cubicBezTo>
                  <a:pt x="-54" y="14806"/>
                  <a:pt x="93" y="14862"/>
                  <a:pt x="177" y="14885"/>
                </a:cubicBezTo>
                <a:cubicBezTo>
                  <a:pt x="419" y="14964"/>
                  <a:pt x="608" y="15146"/>
                  <a:pt x="818" y="15294"/>
                </a:cubicBezTo>
                <a:cubicBezTo>
                  <a:pt x="1270" y="15612"/>
                  <a:pt x="1764" y="15884"/>
                  <a:pt x="2142" y="16406"/>
                </a:cubicBezTo>
                <a:cubicBezTo>
                  <a:pt x="1669" y="16270"/>
                  <a:pt x="1312" y="15953"/>
                  <a:pt x="860" y="15896"/>
                </a:cubicBezTo>
                <a:cubicBezTo>
                  <a:pt x="1249" y="16373"/>
                  <a:pt x="1743" y="16691"/>
                  <a:pt x="2205" y="17042"/>
                </a:cubicBezTo>
                <a:cubicBezTo>
                  <a:pt x="2342" y="17145"/>
                  <a:pt x="2478" y="17213"/>
                  <a:pt x="2499" y="17429"/>
                </a:cubicBezTo>
                <a:cubicBezTo>
                  <a:pt x="2562" y="17849"/>
                  <a:pt x="2730" y="18190"/>
                  <a:pt x="3109" y="18371"/>
                </a:cubicBezTo>
                <a:cubicBezTo>
                  <a:pt x="3109" y="18371"/>
                  <a:pt x="3088" y="18438"/>
                  <a:pt x="3077" y="18472"/>
                </a:cubicBezTo>
                <a:cubicBezTo>
                  <a:pt x="2846" y="18484"/>
                  <a:pt x="2667" y="18234"/>
                  <a:pt x="2383" y="18325"/>
                </a:cubicBezTo>
                <a:cubicBezTo>
                  <a:pt x="2667" y="18666"/>
                  <a:pt x="2898" y="18961"/>
                  <a:pt x="3287" y="19120"/>
                </a:cubicBezTo>
                <a:cubicBezTo>
                  <a:pt x="3602" y="19245"/>
                  <a:pt x="3990" y="19325"/>
                  <a:pt x="4222" y="19734"/>
                </a:cubicBezTo>
                <a:cubicBezTo>
                  <a:pt x="3959" y="19813"/>
                  <a:pt x="3760" y="19711"/>
                  <a:pt x="3560" y="19642"/>
                </a:cubicBezTo>
                <a:cubicBezTo>
                  <a:pt x="3256" y="19529"/>
                  <a:pt x="2950" y="19404"/>
                  <a:pt x="2645" y="19290"/>
                </a:cubicBezTo>
                <a:cubicBezTo>
                  <a:pt x="2530" y="19245"/>
                  <a:pt x="2405" y="19222"/>
                  <a:pt x="2331" y="19426"/>
                </a:cubicBezTo>
                <a:cubicBezTo>
                  <a:pt x="2720" y="19472"/>
                  <a:pt x="2950" y="19745"/>
                  <a:pt x="3192" y="20006"/>
                </a:cubicBezTo>
                <a:cubicBezTo>
                  <a:pt x="3328" y="20154"/>
                  <a:pt x="3445" y="20346"/>
                  <a:pt x="3687" y="20278"/>
                </a:cubicBezTo>
                <a:cubicBezTo>
                  <a:pt x="3813" y="20243"/>
                  <a:pt x="3896" y="20346"/>
                  <a:pt x="3886" y="20482"/>
                </a:cubicBezTo>
                <a:cubicBezTo>
                  <a:pt x="3833" y="20959"/>
                  <a:pt x="4137" y="21118"/>
                  <a:pt x="4452" y="21209"/>
                </a:cubicBezTo>
                <a:cubicBezTo>
                  <a:pt x="4684" y="21277"/>
                  <a:pt x="4902" y="21379"/>
                  <a:pt x="5116" y="21492"/>
                </a:cubicBezTo>
                <a:lnTo>
                  <a:pt x="5312" y="21600"/>
                </a:lnTo>
                <a:lnTo>
                  <a:pt x="21546" y="21600"/>
                </a:lnTo>
                <a:lnTo>
                  <a:pt x="21546" y="0"/>
                </a:lnTo>
                <a:lnTo>
                  <a:pt x="3776" y="0"/>
                </a:lnTo>
                <a:close/>
              </a:path>
            </a:pathLst>
          </a:cu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Content Placeholder 3" descr="Content Placeholder 3"/>
          <p:cNvPicPr>
            <a:picLocks noChangeAspect="1"/>
          </p:cNvPicPr>
          <p:nvPr/>
        </p:nvPicPr>
        <p:blipFill>
          <a:blip r:embed="rId2">
            <a:extLst/>
          </a:blip>
          <a:srcRect l="0" t="4778" r="0" b="10286"/>
          <a:stretch>
            <a:fillRect/>
          </a:stretch>
        </p:blipFill>
        <p:spPr>
          <a:xfrm>
            <a:off x="4117521" y="10"/>
            <a:ext cx="8074399" cy="6857990"/>
          </a:xfrm>
          <a:prstGeom prst="rect">
            <a:avLst/>
          </a:prstGeom>
          <a:ln w="12700">
            <a:miter lim="400000"/>
          </a:ln>
        </p:spPr>
      </p:pic>
      <p:sp>
        <p:nvSpPr>
          <p:cNvPr id="141" name="Freeform: Shape 24"/>
          <p:cNvSpPr/>
          <p:nvPr/>
        </p:nvSpPr>
        <p:spPr>
          <a:xfrm flipV="1">
            <a:off x="-1" y="-478"/>
            <a:ext cx="7859802" cy="685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196" y="21600"/>
                </a:lnTo>
                <a:lnTo>
                  <a:pt x="1197" y="21598"/>
                </a:lnTo>
                <a:lnTo>
                  <a:pt x="0" y="21598"/>
                </a:lnTo>
                <a:lnTo>
                  <a:pt x="0" y="0"/>
                </a:lnTo>
                <a:lnTo>
                  <a:pt x="12871" y="0"/>
                </a:lnTo>
                <a:close/>
              </a:path>
            </a:pathLst>
          </a:custGeom>
          <a:solidFill>
            <a:srgbClr val="262626">
              <a:alpha val="70000"/>
            </a:srgbClr>
          </a:solidFill>
          <a:ln w="12700">
            <a:miter lim="400000"/>
          </a:ln>
        </p:spPr>
        <p:txBody>
          <a:bodyPr lIns="45719" rIns="45719" anchor="ctr"/>
          <a:lstStyle/>
          <a:p>
            <a:pPr algn="ctr">
              <a:defRPr>
                <a:solidFill>
                  <a:srgbClr val="FFFFFF"/>
                </a:solidFill>
              </a:defRPr>
            </a:pPr>
          </a:p>
        </p:txBody>
      </p:sp>
      <p:sp>
        <p:nvSpPr>
          <p:cNvPr id="142" name="Freeform: Shape 26"/>
          <p:cNvSpPr/>
          <p:nvPr/>
        </p:nvSpPr>
        <p:spPr>
          <a:xfrm flipV="1">
            <a:off x="-1" y="-478"/>
            <a:ext cx="7431175" cy="685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9" y="21600"/>
                </a:lnTo>
                <a:lnTo>
                  <a:pt x="20" y="21598"/>
                </a:lnTo>
                <a:lnTo>
                  <a:pt x="0" y="21598"/>
                </a:lnTo>
                <a:lnTo>
                  <a:pt x="0" y="0"/>
                </a:lnTo>
                <a:lnTo>
                  <a:pt x="12367" y="0"/>
                </a:lnTo>
                <a:close/>
              </a:path>
            </a:pathLst>
          </a:custGeom>
          <a:solidFill>
            <a:srgbClr val="262626"/>
          </a:solidFill>
          <a:ln w="12700">
            <a:miter lim="400000"/>
          </a:ln>
        </p:spPr>
        <p:txBody>
          <a:bodyPr lIns="45719" rIns="45719" anchor="ctr"/>
          <a:lstStyle/>
          <a:p>
            <a:pPr algn="ctr">
              <a:defRPr>
                <a:solidFill>
                  <a:srgbClr val="FFFFFF"/>
                </a:solidFill>
              </a:defRPr>
            </a:pPr>
          </a:p>
        </p:txBody>
      </p:sp>
      <p:sp>
        <p:nvSpPr>
          <p:cNvPr id="143" name="Title 1"/>
          <p:cNvSpPr txBox="1"/>
          <p:nvPr>
            <p:ph type="title"/>
          </p:nvPr>
        </p:nvSpPr>
        <p:spPr>
          <a:xfrm>
            <a:off x="804672" y="365125"/>
            <a:ext cx="5266155" cy="1325563"/>
          </a:xfrm>
          <a:prstGeom prst="rect">
            <a:avLst/>
          </a:prstGeom>
        </p:spPr>
        <p:txBody>
          <a:bodyPr/>
          <a:lstStyle>
            <a:lvl1pPr defTabSz="749808">
              <a:defRPr sz="2296">
                <a:latin typeface="Times New Roman"/>
                <a:ea typeface="Times New Roman"/>
                <a:cs typeface="Times New Roman"/>
                <a:sym typeface="Times New Roman"/>
              </a:defRPr>
            </a:lvl1pPr>
          </a:lstStyle>
          <a:p>
            <a:pPr/>
            <a:r>
              <a:t>Women were cadres within the movement engaged in conflict and liberation struggles, and reproductive autonomy was not central to the political project.</a:t>
            </a:r>
          </a:p>
        </p:txBody>
      </p:sp>
      <p:sp>
        <p:nvSpPr>
          <p:cNvPr id="144" name="Content Placeholder 7"/>
          <p:cNvSpPr txBox="1"/>
          <p:nvPr>
            <p:ph type="body" sz="half" idx="1"/>
          </p:nvPr>
        </p:nvSpPr>
        <p:spPr>
          <a:xfrm>
            <a:off x="263135" y="2324442"/>
            <a:ext cx="3941499" cy="4470275"/>
          </a:xfrm>
          <a:prstGeom prst="rect">
            <a:avLst/>
          </a:prstGeom>
        </p:spPr>
        <p:txBody>
          <a:bodyPr/>
          <a:lstStyle/>
          <a:p>
            <a:pPr marL="0" indent="0">
              <a:lnSpc>
                <a:spcPct val="72000"/>
              </a:lnSpc>
              <a:buSzTx/>
              <a:buNone/>
              <a:defRPr sz="1500">
                <a:latin typeface="Times New Roman"/>
                <a:ea typeface="Times New Roman"/>
                <a:cs typeface="Times New Roman"/>
                <a:sym typeface="Times New Roman"/>
              </a:defRPr>
            </a:pPr>
            <a:r>
              <a:t>‘ </a:t>
            </a:r>
            <a:r>
              <a:rPr sz="2300"/>
              <a:t>Women’s status has only recently started to receive attention in research and policy circles. The ANC would be taking an innovative step if it supported systematic measures aimed at removing the obstacles that have hindered women's development in South Africa. Such measures would have implications for population policy, since the status of women is related to their reproductive behavior’</a:t>
            </a:r>
            <a:endParaRPr sz="2300"/>
          </a:p>
          <a:p>
            <a:pPr marL="0" indent="0">
              <a:lnSpc>
                <a:spcPct val="72000"/>
              </a:lnSpc>
              <a:buSzTx/>
              <a:buNone/>
              <a:defRPr sz="2300"/>
            </a:pPr>
            <a:r>
              <a:t>Chimera Dan (1993)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Content Placeholder 3" descr="Content Placeholder 3"/>
          <p:cNvPicPr>
            <a:picLocks noChangeAspect="1"/>
          </p:cNvPicPr>
          <p:nvPr/>
        </p:nvPicPr>
        <p:blipFill>
          <a:blip r:embed="rId2">
            <a:extLst/>
          </a:blip>
          <a:srcRect l="0" t="4778" r="0" b="10286"/>
          <a:stretch>
            <a:fillRect/>
          </a:stretch>
        </p:blipFill>
        <p:spPr>
          <a:xfrm>
            <a:off x="4117521" y="10"/>
            <a:ext cx="8074399" cy="6857990"/>
          </a:xfrm>
          <a:prstGeom prst="rect">
            <a:avLst/>
          </a:prstGeom>
          <a:ln w="12700">
            <a:miter lim="400000"/>
          </a:ln>
        </p:spPr>
      </p:pic>
      <p:sp>
        <p:nvSpPr>
          <p:cNvPr id="147" name="Freeform: Shape 24"/>
          <p:cNvSpPr/>
          <p:nvPr/>
        </p:nvSpPr>
        <p:spPr>
          <a:xfrm flipV="1">
            <a:off x="-1" y="-478"/>
            <a:ext cx="7859802" cy="685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196" y="21600"/>
                </a:lnTo>
                <a:lnTo>
                  <a:pt x="1197" y="21598"/>
                </a:lnTo>
                <a:lnTo>
                  <a:pt x="0" y="21598"/>
                </a:lnTo>
                <a:lnTo>
                  <a:pt x="0" y="0"/>
                </a:lnTo>
                <a:lnTo>
                  <a:pt x="12871" y="0"/>
                </a:lnTo>
                <a:close/>
              </a:path>
            </a:pathLst>
          </a:custGeom>
          <a:solidFill>
            <a:srgbClr val="262626">
              <a:alpha val="70000"/>
            </a:srgbClr>
          </a:solidFill>
          <a:ln w="12700">
            <a:miter lim="400000"/>
          </a:ln>
        </p:spPr>
        <p:txBody>
          <a:bodyPr lIns="45719" rIns="45719" anchor="ctr"/>
          <a:lstStyle/>
          <a:p>
            <a:pPr algn="ctr">
              <a:defRPr>
                <a:solidFill>
                  <a:srgbClr val="FFFFFF"/>
                </a:solidFill>
              </a:defRPr>
            </a:pPr>
          </a:p>
        </p:txBody>
      </p:sp>
      <p:sp>
        <p:nvSpPr>
          <p:cNvPr id="148" name="Freeform: Shape 26"/>
          <p:cNvSpPr/>
          <p:nvPr/>
        </p:nvSpPr>
        <p:spPr>
          <a:xfrm flipV="1">
            <a:off x="-1" y="-478"/>
            <a:ext cx="7431175" cy="685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9" y="21600"/>
                </a:lnTo>
                <a:lnTo>
                  <a:pt x="20" y="21598"/>
                </a:lnTo>
                <a:lnTo>
                  <a:pt x="0" y="21598"/>
                </a:lnTo>
                <a:lnTo>
                  <a:pt x="0" y="0"/>
                </a:lnTo>
                <a:lnTo>
                  <a:pt x="12367" y="0"/>
                </a:lnTo>
                <a:close/>
              </a:path>
            </a:pathLst>
          </a:custGeom>
          <a:solidFill>
            <a:srgbClr val="262626"/>
          </a:solidFill>
          <a:ln w="12700">
            <a:miter lim="400000"/>
          </a:ln>
        </p:spPr>
        <p:txBody>
          <a:bodyPr lIns="45719" rIns="45719" anchor="ctr"/>
          <a:lstStyle/>
          <a:p>
            <a:pPr algn="ctr">
              <a:defRPr>
                <a:solidFill>
                  <a:srgbClr val="FFFFFF"/>
                </a:solidFill>
              </a:defRPr>
            </a:pPr>
          </a:p>
        </p:txBody>
      </p:sp>
      <p:sp>
        <p:nvSpPr>
          <p:cNvPr id="149" name="Content Placeholder 7"/>
          <p:cNvSpPr txBox="1"/>
          <p:nvPr>
            <p:ph type="body" sz="half" idx="1"/>
          </p:nvPr>
        </p:nvSpPr>
        <p:spPr>
          <a:xfrm>
            <a:off x="249189" y="365125"/>
            <a:ext cx="4118022" cy="4406901"/>
          </a:xfrm>
          <a:prstGeom prst="rect">
            <a:avLst/>
          </a:prstGeom>
        </p:spPr>
        <p:txBody>
          <a:bodyPr/>
          <a:lstStyle/>
          <a:p>
            <a:pPr>
              <a:lnSpc>
                <a:spcPct val="72000"/>
              </a:lnSpc>
              <a:defRPr sz="2300">
                <a:latin typeface="Times New Roman"/>
                <a:ea typeface="Times New Roman"/>
                <a:cs typeface="Times New Roman"/>
                <a:sym typeface="Times New Roman"/>
              </a:defRPr>
            </a:pPr>
            <a:r>
              <a:t>Women’s organizing</a:t>
            </a:r>
          </a:p>
          <a:p>
            <a:pPr>
              <a:lnSpc>
                <a:spcPct val="72000"/>
              </a:lnSpc>
              <a:defRPr sz="2300">
                <a:latin typeface="Times New Roman"/>
                <a:ea typeface="Times New Roman"/>
                <a:cs typeface="Times New Roman"/>
                <a:sym typeface="Times New Roman"/>
              </a:defRPr>
            </a:pPr>
          </a:p>
          <a:p>
            <a:pPr>
              <a:lnSpc>
                <a:spcPct val="72000"/>
              </a:lnSpc>
              <a:defRPr sz="2300">
                <a:latin typeface="Times New Roman"/>
                <a:ea typeface="Times New Roman"/>
                <a:cs typeface="Times New Roman"/>
                <a:sym typeface="Times New Roman"/>
              </a:defRPr>
            </a:pPr>
            <a:r>
              <a:t>1994 Women’s Health Policy </a:t>
            </a:r>
          </a:p>
          <a:p>
            <a:pPr marL="0" indent="0">
              <a:lnSpc>
                <a:spcPct val="72000"/>
              </a:lnSpc>
              <a:buSzTx/>
              <a:buNone/>
              <a:defRPr sz="2300">
                <a:latin typeface="Times New Roman"/>
                <a:ea typeface="Times New Roman"/>
                <a:cs typeface="Times New Roman"/>
                <a:sym typeface="Times New Roman"/>
              </a:defRPr>
            </a:pPr>
            <a:r>
              <a:t>Conference</a:t>
            </a:r>
          </a:p>
          <a:p>
            <a:pPr>
              <a:lnSpc>
                <a:spcPct val="72000"/>
              </a:lnSpc>
              <a:defRPr sz="2300">
                <a:latin typeface="Times New Roman"/>
                <a:ea typeface="Times New Roman"/>
                <a:cs typeface="Times New Roman"/>
                <a:sym typeface="Times New Roman"/>
              </a:defRPr>
            </a:pPr>
            <a:r>
              <a:t>13 different policies</a:t>
            </a:r>
          </a:p>
          <a:p>
            <a:pPr>
              <a:lnSpc>
                <a:spcPct val="72000"/>
              </a:lnSpc>
              <a:defRPr sz="2300">
                <a:latin typeface="Times New Roman"/>
                <a:ea typeface="Times New Roman"/>
                <a:cs typeface="Times New Roman"/>
                <a:sym typeface="Times New Roman"/>
              </a:defRPr>
            </a:pPr>
            <a:r>
              <a:t>4500 women</a:t>
            </a:r>
          </a:p>
          <a:p>
            <a:pPr marL="0" indent="0">
              <a:lnSpc>
                <a:spcPct val="72000"/>
              </a:lnSpc>
              <a:buSzTx/>
              <a:buNone/>
              <a:defRPr sz="2300">
                <a:latin typeface="Times New Roman"/>
                <a:ea typeface="Times New Roman"/>
                <a:cs typeface="Times New Roman"/>
                <a:sym typeface="Times New Roman"/>
              </a:defRPr>
            </a:pPr>
          </a:p>
          <a:p>
            <a:pPr>
              <a:lnSpc>
                <a:spcPct val="72000"/>
              </a:lnSpc>
              <a:defRPr sz="2300">
                <a:latin typeface="Times New Roman"/>
                <a:ea typeface="Times New Roman"/>
                <a:cs typeface="Times New Roman"/>
                <a:sym typeface="Times New Roman"/>
              </a:defRPr>
            </a:pPr>
            <a:r>
              <a:t>Seeded groups addressing abortion, violence</a:t>
            </a:r>
          </a:p>
          <a:p>
            <a:pPr>
              <a:lnSpc>
                <a:spcPct val="72000"/>
              </a:lnSpc>
              <a:defRPr sz="2300">
                <a:latin typeface="Times New Roman"/>
                <a:ea typeface="Times New Roman"/>
                <a:cs typeface="Times New Roman"/>
                <a:sym typeface="Times New Roman"/>
              </a:defRPr>
            </a:pPr>
            <a:r>
              <a:t>Strategic Management Teams in Provinces </a:t>
            </a:r>
          </a:p>
          <a:p>
            <a:pPr marL="0" indent="0">
              <a:lnSpc>
                <a:spcPct val="72000"/>
              </a:lnSpc>
              <a:buSzTx/>
              <a:buNone/>
              <a:defRPr sz="1700"/>
            </a:pPr>
            <a:r>
              <a:t> </a:t>
            </a:r>
          </a:p>
        </p:txBody>
      </p:sp>
      <p:pic>
        <p:nvPicPr>
          <p:cNvPr id="150" name="Picture 4" descr="Picture 4"/>
          <p:cNvPicPr>
            <a:picLocks noChangeAspect="1"/>
          </p:cNvPicPr>
          <p:nvPr/>
        </p:nvPicPr>
        <p:blipFill>
          <a:blip r:embed="rId3">
            <a:extLst/>
          </a:blip>
          <a:stretch>
            <a:fillRect/>
          </a:stretch>
        </p:blipFill>
        <p:spPr>
          <a:xfrm>
            <a:off x="4545036" y="235743"/>
            <a:ext cx="2708313" cy="3429000"/>
          </a:xfrm>
          <a:prstGeom prst="rect">
            <a:avLst/>
          </a:prstGeom>
          <a:ln w="12700">
            <a:miter lim="400000"/>
          </a:ln>
        </p:spPr>
      </p:pic>
      <p:pic>
        <p:nvPicPr>
          <p:cNvPr id="151" name="Picture 11" descr="Picture 11"/>
          <p:cNvPicPr>
            <a:picLocks noChangeAspect="1"/>
          </p:cNvPicPr>
          <p:nvPr/>
        </p:nvPicPr>
        <p:blipFill>
          <a:blip r:embed="rId4">
            <a:extLst/>
          </a:blip>
          <a:stretch>
            <a:fillRect/>
          </a:stretch>
        </p:blipFill>
        <p:spPr>
          <a:xfrm>
            <a:off x="529635" y="4412455"/>
            <a:ext cx="4309066" cy="22098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Content Placeholder 3" descr="Content Placeholder 3"/>
          <p:cNvPicPr>
            <a:picLocks noChangeAspect="1"/>
          </p:cNvPicPr>
          <p:nvPr/>
        </p:nvPicPr>
        <p:blipFill>
          <a:blip r:embed="rId2">
            <a:extLst/>
          </a:blip>
          <a:srcRect l="0" t="4778" r="0" b="10286"/>
          <a:stretch>
            <a:fillRect/>
          </a:stretch>
        </p:blipFill>
        <p:spPr>
          <a:xfrm>
            <a:off x="4117521" y="10"/>
            <a:ext cx="8074399" cy="6857990"/>
          </a:xfrm>
          <a:prstGeom prst="rect">
            <a:avLst/>
          </a:prstGeom>
          <a:ln w="12700">
            <a:miter lim="400000"/>
          </a:ln>
        </p:spPr>
      </p:pic>
      <p:sp>
        <p:nvSpPr>
          <p:cNvPr id="154" name="Freeform: Shape 24"/>
          <p:cNvSpPr/>
          <p:nvPr/>
        </p:nvSpPr>
        <p:spPr>
          <a:xfrm flipV="1">
            <a:off x="-1" y="-478"/>
            <a:ext cx="7859802" cy="685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196" y="21600"/>
                </a:lnTo>
                <a:lnTo>
                  <a:pt x="1197" y="21598"/>
                </a:lnTo>
                <a:lnTo>
                  <a:pt x="0" y="21598"/>
                </a:lnTo>
                <a:lnTo>
                  <a:pt x="0" y="0"/>
                </a:lnTo>
                <a:lnTo>
                  <a:pt x="12871" y="0"/>
                </a:lnTo>
                <a:close/>
              </a:path>
            </a:pathLst>
          </a:custGeom>
          <a:solidFill>
            <a:srgbClr val="262626">
              <a:alpha val="70000"/>
            </a:srgbClr>
          </a:solidFill>
          <a:ln w="12700">
            <a:miter lim="400000"/>
          </a:ln>
        </p:spPr>
        <p:txBody>
          <a:bodyPr lIns="45719" rIns="45719" anchor="ctr"/>
          <a:lstStyle/>
          <a:p>
            <a:pPr algn="ctr">
              <a:defRPr>
                <a:solidFill>
                  <a:srgbClr val="FFFFFF"/>
                </a:solidFill>
              </a:defRPr>
            </a:pPr>
          </a:p>
        </p:txBody>
      </p:sp>
      <p:sp>
        <p:nvSpPr>
          <p:cNvPr id="155" name="Freeform: Shape 26"/>
          <p:cNvSpPr/>
          <p:nvPr/>
        </p:nvSpPr>
        <p:spPr>
          <a:xfrm flipV="1">
            <a:off x="-1" y="-478"/>
            <a:ext cx="7431175" cy="685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9" y="21600"/>
                </a:lnTo>
                <a:lnTo>
                  <a:pt x="20" y="21598"/>
                </a:lnTo>
                <a:lnTo>
                  <a:pt x="0" y="21598"/>
                </a:lnTo>
                <a:lnTo>
                  <a:pt x="0" y="0"/>
                </a:lnTo>
                <a:lnTo>
                  <a:pt x="12367" y="0"/>
                </a:lnTo>
                <a:close/>
              </a:path>
            </a:pathLst>
          </a:custGeom>
          <a:solidFill>
            <a:srgbClr val="262626"/>
          </a:solidFill>
          <a:ln w="12700">
            <a:miter lim="400000"/>
          </a:ln>
        </p:spPr>
        <p:txBody>
          <a:bodyPr lIns="45719" rIns="45719" anchor="ctr"/>
          <a:lstStyle/>
          <a:p>
            <a:pPr algn="ctr">
              <a:defRPr>
                <a:solidFill>
                  <a:srgbClr val="FFFFFF"/>
                </a:solidFill>
              </a:defRPr>
            </a:pPr>
          </a:p>
        </p:txBody>
      </p:sp>
      <p:sp>
        <p:nvSpPr>
          <p:cNvPr id="156" name="Content Placeholder 7"/>
          <p:cNvSpPr txBox="1"/>
          <p:nvPr>
            <p:ph type="body" sz="half" idx="1"/>
          </p:nvPr>
        </p:nvSpPr>
        <p:spPr>
          <a:xfrm>
            <a:off x="44537" y="2295525"/>
            <a:ext cx="5118014" cy="4295775"/>
          </a:xfrm>
          <a:prstGeom prst="rect">
            <a:avLst/>
          </a:prstGeom>
        </p:spPr>
        <p:txBody>
          <a:bodyPr/>
          <a:lstStyle/>
          <a:p>
            <a:pPr>
              <a:lnSpc>
                <a:spcPct val="72000"/>
              </a:lnSpc>
              <a:defRPr sz="2000"/>
            </a:pPr>
          </a:p>
          <a:p>
            <a:pPr>
              <a:lnSpc>
                <a:spcPct val="72000"/>
              </a:lnSpc>
              <a:defRPr sz="2000"/>
            </a:pPr>
          </a:p>
          <a:p>
            <a:pPr>
              <a:lnSpc>
                <a:spcPct val="72000"/>
              </a:lnSpc>
              <a:defRPr sz="2700">
                <a:latin typeface="Times New Roman"/>
                <a:ea typeface="Times New Roman"/>
                <a:cs typeface="Times New Roman"/>
                <a:sym typeface="Times New Roman"/>
              </a:defRPr>
            </a:pPr>
            <a:r>
              <a:t>Population policy</a:t>
            </a:r>
            <a:endParaRPr sz="2500"/>
          </a:p>
          <a:p>
            <a:pPr>
              <a:lnSpc>
                <a:spcPct val="72000"/>
              </a:lnSpc>
              <a:defRPr sz="2700">
                <a:latin typeface="Times New Roman"/>
                <a:ea typeface="Times New Roman"/>
                <a:cs typeface="Times New Roman"/>
                <a:sym typeface="Times New Roman"/>
              </a:defRPr>
            </a:pPr>
            <a:r>
              <a:t>SA Constitution, CTOPA</a:t>
            </a:r>
            <a:endParaRPr sz="2500"/>
          </a:p>
          <a:p>
            <a:pPr>
              <a:lnSpc>
                <a:spcPct val="72000"/>
              </a:lnSpc>
              <a:defRPr sz="2700">
                <a:latin typeface="Times New Roman"/>
                <a:ea typeface="Times New Roman"/>
                <a:cs typeface="Times New Roman"/>
                <a:sym typeface="Times New Roman"/>
              </a:defRPr>
            </a:pPr>
            <a:r>
              <a:t>Global Commitments (ICPD, FWCW, Addis, Maputo)</a:t>
            </a:r>
            <a:endParaRPr sz="2500"/>
          </a:p>
          <a:p>
            <a:pPr>
              <a:lnSpc>
                <a:spcPct val="72000"/>
              </a:lnSpc>
              <a:defRPr sz="3000">
                <a:latin typeface="Times New Roman"/>
                <a:ea typeface="Times New Roman"/>
                <a:cs typeface="Times New Roman"/>
                <a:sym typeface="Times New Roman"/>
              </a:defRPr>
            </a:pPr>
          </a:p>
          <a:p>
            <a:pPr>
              <a:lnSpc>
                <a:spcPct val="72000"/>
              </a:lnSpc>
              <a:defRPr sz="2700">
                <a:latin typeface="Times New Roman"/>
                <a:ea typeface="Times New Roman"/>
                <a:cs typeface="Times New Roman"/>
                <a:sym typeface="Times New Roman"/>
              </a:defRPr>
            </a:pPr>
            <a:r>
              <a:t>Radical, social determinants of health</a:t>
            </a:r>
            <a:endParaRPr sz="2500"/>
          </a:p>
          <a:p>
            <a:pPr>
              <a:lnSpc>
                <a:spcPct val="72000"/>
              </a:lnSpc>
              <a:defRPr sz="2700">
                <a:latin typeface="Times New Roman"/>
                <a:ea typeface="Times New Roman"/>
                <a:cs typeface="Times New Roman"/>
                <a:sym typeface="Times New Roman"/>
              </a:defRPr>
            </a:pPr>
            <a:r>
              <a:t>Overlapping and multiple oppressions, no single issues</a:t>
            </a:r>
          </a:p>
        </p:txBody>
      </p:sp>
      <p:pic>
        <p:nvPicPr>
          <p:cNvPr id="157" name="Picture 5" descr="Picture 5"/>
          <p:cNvPicPr>
            <a:picLocks noChangeAspect="1"/>
          </p:cNvPicPr>
          <p:nvPr/>
        </p:nvPicPr>
        <p:blipFill>
          <a:blip r:embed="rId3">
            <a:extLst/>
          </a:blip>
          <a:stretch>
            <a:fillRect/>
          </a:stretch>
        </p:blipFill>
        <p:spPr>
          <a:xfrm rot="10800000">
            <a:off x="44538" y="0"/>
            <a:ext cx="5353051" cy="267652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Content Placeholder 3" descr="Content Placeholder 3"/>
          <p:cNvPicPr>
            <a:picLocks noChangeAspect="1"/>
          </p:cNvPicPr>
          <p:nvPr/>
        </p:nvPicPr>
        <p:blipFill>
          <a:blip r:embed="rId2">
            <a:extLst/>
          </a:blip>
          <a:srcRect l="0" t="19776" r="9093" b="15479"/>
          <a:stretch>
            <a:fillRect/>
          </a:stretch>
        </p:blipFill>
        <p:spPr>
          <a:xfrm>
            <a:off x="2562726" y="0"/>
            <a:ext cx="9629275" cy="6858001"/>
          </a:xfrm>
          <a:prstGeom prst="rect">
            <a:avLst/>
          </a:prstGeom>
          <a:ln w="12700">
            <a:miter lim="400000"/>
          </a:ln>
        </p:spPr>
      </p:pic>
      <p:sp>
        <p:nvSpPr>
          <p:cNvPr id="160" name="Freeform: Shape 17"/>
          <p:cNvSpPr/>
          <p:nvPr/>
        </p:nvSpPr>
        <p:spPr>
          <a:xfrm>
            <a:off x="0" y="-478"/>
            <a:ext cx="6820929" cy="6858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1442" y="0"/>
                </a:lnTo>
                <a:lnTo>
                  <a:pt x="0" y="0"/>
                </a:lnTo>
                <a:close/>
              </a:path>
            </a:pathLst>
          </a:custGeom>
          <a:solidFill>
            <a:srgbClr val="262626">
              <a:alpha val="70000"/>
            </a:srgbClr>
          </a:solidFill>
          <a:ln w="12700">
            <a:miter lim="400000"/>
          </a:ln>
        </p:spPr>
        <p:txBody>
          <a:bodyPr lIns="45719" rIns="45719" anchor="ctr"/>
          <a:lstStyle/>
          <a:p>
            <a:pPr algn="ctr">
              <a:defRPr>
                <a:solidFill>
                  <a:srgbClr val="FFFFFF"/>
                </a:solidFill>
              </a:defRPr>
            </a:pPr>
          </a:p>
        </p:txBody>
      </p:sp>
      <p:sp>
        <p:nvSpPr>
          <p:cNvPr id="161" name="Freeform: Shape 19"/>
          <p:cNvSpPr/>
          <p:nvPr/>
        </p:nvSpPr>
        <p:spPr>
          <a:xfrm>
            <a:off x="-1" y="-478"/>
            <a:ext cx="6012497" cy="6858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076" y="0"/>
                </a:lnTo>
                <a:lnTo>
                  <a:pt x="0" y="0"/>
                </a:lnTo>
                <a:close/>
              </a:path>
            </a:pathLst>
          </a:custGeom>
          <a:solidFill>
            <a:srgbClr val="262626"/>
          </a:solidFill>
          <a:ln w="12700">
            <a:miter lim="400000"/>
          </a:ln>
        </p:spPr>
        <p:txBody>
          <a:bodyPr lIns="45719" rIns="45719" anchor="ctr"/>
          <a:lstStyle/>
          <a:p>
            <a:pPr algn="ctr">
              <a:defRPr>
                <a:solidFill>
                  <a:srgbClr val="FFFFFF"/>
                </a:solidFill>
              </a:defRPr>
            </a:pPr>
          </a:p>
        </p:txBody>
      </p:sp>
      <p:sp>
        <p:nvSpPr>
          <p:cNvPr id="162" name="Title 1"/>
          <p:cNvSpPr txBox="1"/>
          <p:nvPr>
            <p:ph type="title"/>
          </p:nvPr>
        </p:nvSpPr>
        <p:spPr>
          <a:xfrm>
            <a:off x="133164" y="342900"/>
            <a:ext cx="4678534" cy="6093412"/>
          </a:xfrm>
          <a:prstGeom prst="rect">
            <a:avLst/>
          </a:prstGeom>
        </p:spPr>
        <p:txBody>
          <a:bodyPr anchor="t"/>
          <a:lstStyle/>
          <a:p>
            <a:pPr defTabSz="859536">
              <a:defRPr b="1" sz="2538">
                <a:latin typeface="Times New Roman"/>
                <a:ea typeface="Times New Roman"/>
                <a:cs typeface="Times New Roman"/>
                <a:sym typeface="Times New Roman"/>
              </a:defRPr>
            </a:pPr>
            <a:r>
              <a:t>HIV/AIDS pandemic</a:t>
            </a:r>
            <a:br/>
            <a:br/>
            <a:r>
              <a:rPr b="0"/>
              <a:t>Vertical programming</a:t>
            </a:r>
            <a:br>
              <a:rPr b="0"/>
            </a:br>
            <a:br>
              <a:rPr b="0"/>
            </a:br>
            <a:r>
              <a:rPr b="0"/>
              <a:t>Controlling fertility (PMTCT) – maternal lens</a:t>
            </a:r>
            <a:br>
              <a:rPr b="0"/>
            </a:br>
            <a:br>
              <a:rPr b="0"/>
            </a:br>
            <a:r>
              <a:rPr b="0"/>
              <a:t>Restrictive funding (US)</a:t>
            </a:r>
            <a:br>
              <a:rPr b="0"/>
            </a:br>
            <a:br>
              <a:rPr b="0"/>
            </a:br>
            <a:r>
              <a:rPr b="0"/>
              <a:t>Decimated and disorganized fragile women’s movement. Patriarchal leaders  - consciousness and power complexity  </a:t>
            </a:r>
            <a:br>
              <a:rPr b="0"/>
            </a:br>
            <a:br>
              <a:rPr b="0"/>
            </a:br>
            <a:r>
              <a:rPr b="0"/>
              <a:t>HIV separate from SRHR</a:t>
            </a:r>
            <a:br>
              <a:rPr b="0"/>
            </a:br>
            <a:br>
              <a:rPr b="0"/>
            </a:b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Content Placeholder 3" descr="Content Placeholder 3"/>
          <p:cNvPicPr>
            <a:picLocks noChangeAspect="1"/>
          </p:cNvPicPr>
          <p:nvPr/>
        </p:nvPicPr>
        <p:blipFill>
          <a:blip r:embed="rId2">
            <a:extLst/>
          </a:blip>
          <a:srcRect l="0" t="19776" r="9093" b="15479"/>
          <a:stretch>
            <a:fillRect/>
          </a:stretch>
        </p:blipFill>
        <p:spPr>
          <a:xfrm>
            <a:off x="2562726" y="0"/>
            <a:ext cx="9629275" cy="6858001"/>
          </a:xfrm>
          <a:prstGeom prst="rect">
            <a:avLst/>
          </a:prstGeom>
          <a:ln w="12700">
            <a:miter lim="400000"/>
          </a:ln>
        </p:spPr>
      </p:pic>
      <p:sp>
        <p:nvSpPr>
          <p:cNvPr id="165" name="Freeform: Shape 17"/>
          <p:cNvSpPr/>
          <p:nvPr/>
        </p:nvSpPr>
        <p:spPr>
          <a:xfrm>
            <a:off x="0" y="-478"/>
            <a:ext cx="6820929" cy="6858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1442" y="0"/>
                </a:lnTo>
                <a:lnTo>
                  <a:pt x="0" y="0"/>
                </a:lnTo>
                <a:close/>
              </a:path>
            </a:pathLst>
          </a:custGeom>
          <a:solidFill>
            <a:srgbClr val="262626">
              <a:alpha val="70000"/>
            </a:srgbClr>
          </a:solidFill>
          <a:ln w="12700">
            <a:miter lim="400000"/>
          </a:ln>
        </p:spPr>
        <p:txBody>
          <a:bodyPr lIns="45719" rIns="45719" anchor="ctr"/>
          <a:lstStyle/>
          <a:p>
            <a:pPr algn="ctr">
              <a:defRPr>
                <a:solidFill>
                  <a:srgbClr val="FFFFFF"/>
                </a:solidFill>
              </a:defRPr>
            </a:pPr>
          </a:p>
        </p:txBody>
      </p:sp>
      <p:sp>
        <p:nvSpPr>
          <p:cNvPr id="166" name="Freeform: Shape 19"/>
          <p:cNvSpPr/>
          <p:nvPr/>
        </p:nvSpPr>
        <p:spPr>
          <a:xfrm>
            <a:off x="-1" y="-478"/>
            <a:ext cx="6012497" cy="6858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076" y="0"/>
                </a:lnTo>
                <a:lnTo>
                  <a:pt x="0" y="0"/>
                </a:lnTo>
                <a:close/>
              </a:path>
            </a:pathLst>
          </a:custGeom>
          <a:solidFill>
            <a:srgbClr val="262626"/>
          </a:solidFill>
          <a:ln w="12700">
            <a:miter lim="400000"/>
          </a:ln>
        </p:spPr>
        <p:txBody>
          <a:bodyPr lIns="45719" rIns="45719" anchor="ctr"/>
          <a:lstStyle/>
          <a:p>
            <a:pPr algn="ctr">
              <a:defRPr>
                <a:solidFill>
                  <a:srgbClr val="FFFFFF"/>
                </a:solidFill>
              </a:defRPr>
            </a:pPr>
          </a:p>
        </p:txBody>
      </p:sp>
      <p:sp>
        <p:nvSpPr>
          <p:cNvPr id="167" name="Title 1"/>
          <p:cNvSpPr txBox="1"/>
          <p:nvPr>
            <p:ph type="title"/>
          </p:nvPr>
        </p:nvSpPr>
        <p:spPr>
          <a:xfrm>
            <a:off x="142043" y="-314328"/>
            <a:ext cx="4261281" cy="7061357"/>
          </a:xfrm>
          <a:prstGeom prst="rect">
            <a:avLst/>
          </a:prstGeom>
        </p:spPr>
        <p:txBody>
          <a:bodyPr anchor="t"/>
          <a:lstStyle/>
          <a:p>
            <a:pPr defTabSz="886968">
              <a:defRPr b="1" sz="2619">
                <a:latin typeface="Times New Roman"/>
                <a:ea typeface="Times New Roman"/>
                <a:cs typeface="Times New Roman"/>
                <a:sym typeface="Times New Roman"/>
              </a:defRPr>
            </a:pPr>
            <a:br/>
            <a:r>
              <a:t>Poor governance, capacity and financing</a:t>
            </a:r>
            <a:br/>
            <a:r>
              <a:rPr b="0"/>
              <a:t>- Gaps – HIV </a:t>
            </a:r>
            <a:br>
              <a:rPr b="0"/>
            </a:br>
            <a:r>
              <a:rPr b="0"/>
              <a:t>- Overbearing influence of donors</a:t>
            </a:r>
            <a:br>
              <a:rPr b="0"/>
            </a:br>
            <a:r>
              <a:rPr b="0"/>
              <a:t>- Self gagging, poor stewardship</a:t>
            </a:r>
            <a:br>
              <a:rPr b="0"/>
            </a:br>
            <a:r>
              <a:rPr b="0"/>
              <a:t>- Creep of US INGOs purview of state sector. US culture/neocolonial practice </a:t>
            </a:r>
            <a:br>
              <a:rPr b="0"/>
            </a:br>
            <a:r>
              <a:rPr b="0"/>
              <a:t>- Undermines local sustainability and movement building</a:t>
            </a:r>
            <a:br>
              <a:rPr b="0"/>
            </a:br>
            <a:r>
              <a:rPr b="0"/>
              <a:t>- Emergence of right-wing counter reproductive rights</a:t>
            </a:r>
            <a:br>
              <a:rPr b="0"/>
            </a:br>
            <a:r>
              <a:rPr b="0"/>
              <a:t>- Corruption </a:t>
            </a:r>
            <a:br>
              <a:rPr b="0"/>
            </a:br>
            <a:br>
              <a:rPr b="0"/>
            </a:br>
            <a:br>
              <a:rPr b="0"/>
            </a:b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Content Placeholder 3" descr="Content Placeholder 3"/>
          <p:cNvPicPr>
            <a:picLocks noChangeAspect="1"/>
          </p:cNvPicPr>
          <p:nvPr/>
        </p:nvPicPr>
        <p:blipFill>
          <a:blip r:embed="rId2">
            <a:extLst/>
          </a:blip>
          <a:srcRect l="0" t="4778" r="0" b="10286"/>
          <a:stretch>
            <a:fillRect/>
          </a:stretch>
        </p:blipFill>
        <p:spPr>
          <a:xfrm>
            <a:off x="4117521" y="10"/>
            <a:ext cx="8074399" cy="6857990"/>
          </a:xfrm>
          <a:prstGeom prst="rect">
            <a:avLst/>
          </a:prstGeom>
          <a:ln w="12700">
            <a:miter lim="400000"/>
          </a:ln>
        </p:spPr>
      </p:pic>
      <p:sp>
        <p:nvSpPr>
          <p:cNvPr id="170" name="Freeform: Shape 24"/>
          <p:cNvSpPr/>
          <p:nvPr/>
        </p:nvSpPr>
        <p:spPr>
          <a:xfrm flipV="1">
            <a:off x="-1" y="-478"/>
            <a:ext cx="7859802" cy="685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196" y="21600"/>
                </a:lnTo>
                <a:lnTo>
                  <a:pt x="1197" y="21598"/>
                </a:lnTo>
                <a:lnTo>
                  <a:pt x="0" y="21598"/>
                </a:lnTo>
                <a:lnTo>
                  <a:pt x="0" y="0"/>
                </a:lnTo>
                <a:lnTo>
                  <a:pt x="12871" y="0"/>
                </a:lnTo>
                <a:close/>
              </a:path>
            </a:pathLst>
          </a:custGeom>
          <a:solidFill>
            <a:srgbClr val="262626">
              <a:alpha val="70000"/>
            </a:srgbClr>
          </a:solidFill>
          <a:ln w="12700">
            <a:miter lim="400000"/>
          </a:ln>
        </p:spPr>
        <p:txBody>
          <a:bodyPr lIns="45719" rIns="45719" anchor="ctr"/>
          <a:lstStyle/>
          <a:p>
            <a:pPr algn="ctr">
              <a:defRPr>
                <a:solidFill>
                  <a:srgbClr val="FFFFFF"/>
                </a:solidFill>
              </a:defRPr>
            </a:pPr>
          </a:p>
        </p:txBody>
      </p:sp>
      <p:sp>
        <p:nvSpPr>
          <p:cNvPr id="171" name="Freeform: Shape 26"/>
          <p:cNvSpPr/>
          <p:nvPr/>
        </p:nvSpPr>
        <p:spPr>
          <a:xfrm flipV="1">
            <a:off x="-1" y="-478"/>
            <a:ext cx="7431175" cy="685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9" y="21600"/>
                </a:lnTo>
                <a:lnTo>
                  <a:pt x="20" y="21598"/>
                </a:lnTo>
                <a:lnTo>
                  <a:pt x="0" y="21598"/>
                </a:lnTo>
                <a:lnTo>
                  <a:pt x="0" y="0"/>
                </a:lnTo>
                <a:lnTo>
                  <a:pt x="12367" y="0"/>
                </a:lnTo>
                <a:close/>
              </a:path>
            </a:pathLst>
          </a:custGeom>
          <a:solidFill>
            <a:srgbClr val="262626"/>
          </a:solidFill>
          <a:ln w="12700">
            <a:miter lim="400000"/>
          </a:ln>
        </p:spPr>
        <p:txBody>
          <a:bodyPr lIns="45719" rIns="45719" anchor="ctr"/>
          <a:lstStyle/>
          <a:p>
            <a:pPr algn="ctr">
              <a:defRPr>
                <a:solidFill>
                  <a:srgbClr val="FFFFFF"/>
                </a:solidFill>
              </a:defRPr>
            </a:pPr>
          </a:p>
        </p:txBody>
      </p:sp>
      <p:sp>
        <p:nvSpPr>
          <p:cNvPr id="172" name="Content Placeholder 7"/>
          <p:cNvSpPr txBox="1"/>
          <p:nvPr>
            <p:ph type="body" sz="half" idx="1"/>
          </p:nvPr>
        </p:nvSpPr>
        <p:spPr>
          <a:xfrm>
            <a:off x="1" y="88777"/>
            <a:ext cx="4650388" cy="6088185"/>
          </a:xfrm>
          <a:prstGeom prst="rect">
            <a:avLst/>
          </a:prstGeom>
        </p:spPr>
        <p:txBody>
          <a:bodyPr/>
          <a:lstStyle/>
          <a:p>
            <a:pPr>
              <a:lnSpc>
                <a:spcPct val="81000"/>
              </a:lnSpc>
              <a:defRPr b="1" sz="2500">
                <a:latin typeface="Times New Roman"/>
                <a:ea typeface="Times New Roman"/>
                <a:cs typeface="Times New Roman"/>
                <a:sym typeface="Times New Roman"/>
              </a:defRPr>
            </a:pPr>
            <a:r>
              <a:t>Contraception</a:t>
            </a:r>
            <a:br/>
          </a:p>
          <a:p>
            <a:pPr>
              <a:lnSpc>
                <a:spcPct val="81000"/>
              </a:lnSpc>
              <a:defRPr sz="2500">
                <a:latin typeface="Times New Roman"/>
                <a:ea typeface="Times New Roman"/>
                <a:cs typeface="Times New Roman"/>
                <a:sym typeface="Times New Roman"/>
              </a:defRPr>
            </a:pPr>
            <a:r>
              <a:t>Prevalence of 65% DMPA</a:t>
            </a:r>
            <a:br/>
            <a:r>
              <a:t>Many policy updates</a:t>
            </a:r>
            <a:br/>
            <a:r>
              <a:t>Method mix &amp; Counselling</a:t>
            </a:r>
          </a:p>
          <a:p>
            <a:pPr>
              <a:lnSpc>
                <a:spcPct val="81000"/>
              </a:lnSpc>
              <a:defRPr sz="2500">
                <a:latin typeface="Times New Roman"/>
                <a:ea typeface="Times New Roman"/>
                <a:cs typeface="Times New Roman"/>
                <a:sym typeface="Times New Roman"/>
              </a:defRPr>
            </a:pPr>
            <a:r>
              <a:t> Coercion </a:t>
            </a:r>
            <a:br/>
            <a:r>
              <a:t>Couple year protection rate- </a:t>
            </a:r>
          </a:p>
          <a:p>
            <a:pPr>
              <a:lnSpc>
                <a:spcPct val="81000"/>
              </a:lnSpc>
              <a:defRPr sz="2500">
                <a:latin typeface="Times New Roman"/>
                <a:ea typeface="Times New Roman"/>
                <a:cs typeface="Times New Roman"/>
                <a:sym typeface="Times New Roman"/>
              </a:defRPr>
            </a:pPr>
          </a:p>
          <a:p>
            <a:pPr>
              <a:lnSpc>
                <a:spcPct val="81000"/>
              </a:lnSpc>
              <a:defRPr sz="2500">
                <a:latin typeface="Times New Roman"/>
                <a:ea typeface="Times New Roman"/>
                <a:cs typeface="Times New Roman"/>
                <a:sym typeface="Times New Roman"/>
              </a:defRPr>
            </a:pPr>
            <a:r>
              <a:t>2014 Implant (1 million inserted) side effects</a:t>
            </a:r>
          </a:p>
          <a:p>
            <a:pPr>
              <a:lnSpc>
                <a:spcPct val="81000"/>
              </a:lnSpc>
              <a:defRPr sz="2500">
                <a:latin typeface="Times New Roman"/>
                <a:ea typeface="Times New Roman"/>
                <a:cs typeface="Times New Roman"/>
                <a:sym typeface="Times New Roman"/>
              </a:defRPr>
            </a:pPr>
          </a:p>
          <a:p>
            <a:pPr>
              <a:lnSpc>
                <a:spcPct val="81000"/>
              </a:lnSpc>
              <a:defRPr sz="2500">
                <a:latin typeface="Times New Roman"/>
                <a:ea typeface="Times New Roman"/>
                <a:cs typeface="Times New Roman"/>
                <a:sym typeface="Times New Roman"/>
              </a:defRPr>
            </a:pPr>
            <a:r>
              <a:t>DMPA and HIV acquisition </a:t>
            </a:r>
          </a:p>
          <a:p>
            <a:pPr>
              <a:lnSpc>
                <a:spcPct val="81000"/>
              </a:lnSpc>
              <a:defRPr sz="2500">
                <a:latin typeface="Times New Roman"/>
                <a:ea typeface="Times New Roman"/>
                <a:cs typeface="Times New Roman"/>
                <a:sym typeface="Times New Roman"/>
              </a:defRPr>
            </a:pPr>
          </a:p>
          <a:p>
            <a:pPr>
              <a:lnSpc>
                <a:spcPct val="81000"/>
              </a:lnSpc>
              <a:defRPr sz="2500">
                <a:latin typeface="Times New Roman"/>
                <a:ea typeface="Times New Roman"/>
                <a:cs typeface="Times New Roman"/>
                <a:sym typeface="Times New Roman"/>
              </a:defRPr>
            </a:pPr>
            <a:r>
              <a:t>Prevention as opposed to options</a:t>
            </a:r>
          </a:p>
        </p:txBody>
      </p:sp>
      <p:pic>
        <p:nvPicPr>
          <p:cNvPr id="173" name="Picture 2" descr="Picture 2"/>
          <p:cNvPicPr>
            <a:picLocks noChangeAspect="1"/>
          </p:cNvPicPr>
          <p:nvPr/>
        </p:nvPicPr>
        <p:blipFill>
          <a:blip r:embed="rId3">
            <a:extLst/>
          </a:blip>
          <a:stretch>
            <a:fillRect/>
          </a:stretch>
        </p:blipFill>
        <p:spPr>
          <a:xfrm>
            <a:off x="8728178" y="3936877"/>
            <a:ext cx="3527164" cy="292112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414141"/>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