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8"/>
  </p:notesMasterIdLst>
  <p:sldIdLst>
    <p:sldId id="256" r:id="rId2"/>
    <p:sldId id="1630" r:id="rId3"/>
    <p:sldId id="257" r:id="rId4"/>
    <p:sldId id="1615" r:id="rId5"/>
    <p:sldId id="1631" r:id="rId6"/>
    <p:sldId id="263" r:id="rId7"/>
    <p:sldId id="261" r:id="rId8"/>
    <p:sldId id="260" r:id="rId9"/>
    <p:sldId id="1617" r:id="rId10"/>
    <p:sldId id="1616" r:id="rId11"/>
    <p:sldId id="264" r:id="rId12"/>
    <p:sldId id="265" r:id="rId13"/>
    <p:sldId id="1614" r:id="rId14"/>
    <p:sldId id="1618" r:id="rId15"/>
    <p:sldId id="269" r:id="rId16"/>
    <p:sldId id="266" r:id="rId17"/>
    <p:sldId id="325"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2" r:id="rId32"/>
    <p:sldId id="1635" r:id="rId33"/>
    <p:sldId id="1636" r:id="rId34"/>
    <p:sldId id="1637" r:id="rId35"/>
    <p:sldId id="1638" r:id="rId36"/>
    <p:sldId id="1639" r:id="rId37"/>
    <p:sldId id="1640" r:id="rId38"/>
    <p:sldId id="1641" r:id="rId39"/>
    <p:sldId id="1642" r:id="rId40"/>
    <p:sldId id="1643" r:id="rId41"/>
    <p:sldId id="1644" r:id="rId42"/>
    <p:sldId id="1645" r:id="rId43"/>
    <p:sldId id="1646" r:id="rId44"/>
    <p:sldId id="1647" r:id="rId45"/>
    <p:sldId id="343" r:id="rId46"/>
    <p:sldId id="308" r:id="rId47"/>
    <p:sldId id="293" r:id="rId48"/>
    <p:sldId id="267" r:id="rId49"/>
    <p:sldId id="327" r:id="rId50"/>
    <p:sldId id="273" r:id="rId51"/>
    <p:sldId id="344" r:id="rId52"/>
    <p:sldId id="309" r:id="rId53"/>
    <p:sldId id="345" r:id="rId54"/>
    <p:sldId id="346" r:id="rId55"/>
    <p:sldId id="310" r:id="rId56"/>
    <p:sldId id="312" r:id="rId57"/>
    <p:sldId id="326" r:id="rId58"/>
    <p:sldId id="320" r:id="rId59"/>
    <p:sldId id="272" r:id="rId60"/>
    <p:sldId id="347" r:id="rId61"/>
    <p:sldId id="324" r:id="rId62"/>
    <p:sldId id="348" r:id="rId63"/>
    <p:sldId id="349" r:id="rId64"/>
    <p:sldId id="350" r:id="rId65"/>
    <p:sldId id="351" r:id="rId66"/>
    <p:sldId id="352" r:id="rId67"/>
    <p:sldId id="353" r:id="rId68"/>
    <p:sldId id="354" r:id="rId69"/>
    <p:sldId id="355" r:id="rId70"/>
    <p:sldId id="356" r:id="rId71"/>
    <p:sldId id="357" r:id="rId72"/>
    <p:sldId id="311" r:id="rId73"/>
    <p:sldId id="358" r:id="rId74"/>
    <p:sldId id="359" r:id="rId75"/>
    <p:sldId id="360" r:id="rId76"/>
    <p:sldId id="361" r:id="rId77"/>
    <p:sldId id="363" r:id="rId78"/>
    <p:sldId id="364" r:id="rId79"/>
    <p:sldId id="341" r:id="rId80"/>
    <p:sldId id="365" r:id="rId81"/>
    <p:sldId id="366" r:id="rId82"/>
    <p:sldId id="367" r:id="rId83"/>
    <p:sldId id="368" r:id="rId84"/>
    <p:sldId id="369" r:id="rId85"/>
    <p:sldId id="371" r:id="rId86"/>
    <p:sldId id="372" r:id="rId87"/>
    <p:sldId id="373" r:id="rId88"/>
    <p:sldId id="322" r:id="rId89"/>
    <p:sldId id="374" r:id="rId90"/>
    <p:sldId id="375" r:id="rId91"/>
    <p:sldId id="376" r:id="rId92"/>
    <p:sldId id="377" r:id="rId93"/>
    <p:sldId id="378" r:id="rId94"/>
    <p:sldId id="379" r:id="rId95"/>
    <p:sldId id="380" r:id="rId96"/>
    <p:sldId id="381" r:id="rId97"/>
    <p:sldId id="382" r:id="rId98"/>
    <p:sldId id="383" r:id="rId99"/>
    <p:sldId id="384" r:id="rId100"/>
    <p:sldId id="396" r:id="rId101"/>
    <p:sldId id="259" r:id="rId102"/>
    <p:sldId id="397" r:id="rId103"/>
    <p:sldId id="399" r:id="rId104"/>
    <p:sldId id="400" r:id="rId105"/>
    <p:sldId id="401" r:id="rId106"/>
    <p:sldId id="402" r:id="rId107"/>
    <p:sldId id="403" r:id="rId108"/>
    <p:sldId id="404" r:id="rId109"/>
    <p:sldId id="405" r:id="rId110"/>
    <p:sldId id="406" r:id="rId111"/>
    <p:sldId id="407" r:id="rId112"/>
    <p:sldId id="408" r:id="rId113"/>
    <p:sldId id="385" r:id="rId114"/>
    <p:sldId id="386" r:id="rId115"/>
    <p:sldId id="387" r:id="rId116"/>
    <p:sldId id="388" r:id="rId117"/>
    <p:sldId id="389" r:id="rId118"/>
    <p:sldId id="390" r:id="rId119"/>
    <p:sldId id="391" r:id="rId120"/>
    <p:sldId id="392" r:id="rId121"/>
    <p:sldId id="393" r:id="rId122"/>
    <p:sldId id="394" r:id="rId123"/>
    <p:sldId id="395" r:id="rId124"/>
    <p:sldId id="1634" r:id="rId125"/>
    <p:sldId id="271" r:id="rId126"/>
    <p:sldId id="1632" r:id="rId127"/>
    <p:sldId id="1633" r:id="rId128"/>
    <p:sldId id="274" r:id="rId129"/>
    <p:sldId id="275" r:id="rId130"/>
    <p:sldId id="276" r:id="rId131"/>
    <p:sldId id="279" r:id="rId132"/>
    <p:sldId id="277" r:id="rId133"/>
    <p:sldId id="1625" r:id="rId134"/>
    <p:sldId id="1627" r:id="rId135"/>
    <p:sldId id="283" r:id="rId136"/>
    <p:sldId id="1626" r:id="rId137"/>
    <p:sldId id="278" r:id="rId138"/>
    <p:sldId id="280" r:id="rId139"/>
    <p:sldId id="1621" r:id="rId140"/>
    <p:sldId id="281" r:id="rId141"/>
    <p:sldId id="282" r:id="rId142"/>
    <p:sldId id="284" r:id="rId143"/>
    <p:sldId id="1629" r:id="rId144"/>
    <p:sldId id="1611" r:id="rId145"/>
    <p:sldId id="1612" r:id="rId146"/>
    <p:sldId id="1628" r:id="rId147"/>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5282E8-E18C-40E4-9172-AC1768463CC9}" v="15" dt="2023-08-14T20:11:03.434"/>
    <p1510:client id="{C4766862-B35E-454C-A054-D8C4AC54E5D6}" v="1" dt="2023-08-15T07:25:02.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106" autoAdjust="0"/>
  </p:normalViewPr>
  <p:slideViewPr>
    <p:cSldViewPr snapToGrid="0" snapToObjects="1">
      <p:cViewPr varScale="1">
        <p:scale>
          <a:sx n="62" d="100"/>
          <a:sy n="62" d="100"/>
        </p:scale>
        <p:origin x="125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presProps" Target="pres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microsoft.com/office/2016/11/relationships/changesInfo" Target="changesInfos/changesInfo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microsoft.com/office/2015/10/relationships/revisionInfo" Target="revisionInfo.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bulali Mfengu" userId="3a957b2f-dcde-4eb6-ae5e-0a3ee0a15cfd" providerId="ADAL" clId="{C4766862-B35E-454C-A054-D8C4AC54E5D6}"/>
    <pc:docChg chg="custSel delSld modSld">
      <pc:chgData name="Nobulali Mfengu" userId="3a957b2f-dcde-4eb6-ae5e-0a3ee0a15cfd" providerId="ADAL" clId="{C4766862-B35E-454C-A054-D8C4AC54E5D6}" dt="2023-08-15T08:16:34.021" v="105" actId="20577"/>
      <pc:docMkLst>
        <pc:docMk/>
      </pc:docMkLst>
      <pc:sldChg chg="del">
        <pc:chgData name="Nobulali Mfengu" userId="3a957b2f-dcde-4eb6-ae5e-0a3ee0a15cfd" providerId="ADAL" clId="{C4766862-B35E-454C-A054-D8C4AC54E5D6}" dt="2023-08-15T07:28:00.901" v="52" actId="2696"/>
        <pc:sldMkLst>
          <pc:docMk/>
          <pc:sldMk cId="3106722178" sldId="370"/>
        </pc:sldMkLst>
      </pc:sldChg>
      <pc:sldChg chg="modSp mod">
        <pc:chgData name="Nobulali Mfengu" userId="3a957b2f-dcde-4eb6-ae5e-0a3ee0a15cfd" providerId="ADAL" clId="{C4766862-B35E-454C-A054-D8C4AC54E5D6}" dt="2023-08-15T08:16:34.021" v="105" actId="20577"/>
        <pc:sldMkLst>
          <pc:docMk/>
          <pc:sldMk cId="312397383" sldId="406"/>
        </pc:sldMkLst>
        <pc:spChg chg="mod">
          <ac:chgData name="Nobulali Mfengu" userId="3a957b2f-dcde-4eb6-ae5e-0a3ee0a15cfd" providerId="ADAL" clId="{C4766862-B35E-454C-A054-D8C4AC54E5D6}" dt="2023-08-15T08:16:34.021" v="105" actId="20577"/>
          <ac:spMkLst>
            <pc:docMk/>
            <pc:sldMk cId="312397383" sldId="406"/>
            <ac:spMk id="3" creationId="{5F5C38E1-A42C-460B-9AE2-6E8C7D705D1E}"/>
          </ac:spMkLst>
        </pc:spChg>
        <pc:spChg chg="mod">
          <ac:chgData name="Nobulali Mfengu" userId="3a957b2f-dcde-4eb6-ae5e-0a3ee0a15cfd" providerId="ADAL" clId="{C4766862-B35E-454C-A054-D8C4AC54E5D6}" dt="2023-08-15T07:29:11.669" v="103" actId="27636"/>
          <ac:spMkLst>
            <pc:docMk/>
            <pc:sldMk cId="312397383" sldId="406"/>
            <ac:spMk id="9218" creationId="{89498A19-9FB3-4D80-8366-15D2502488CA}"/>
          </ac:spMkLst>
        </pc:spChg>
      </pc:sldChg>
      <pc:sldChg chg="modSp mod">
        <pc:chgData name="Nobulali Mfengu" userId="3a957b2f-dcde-4eb6-ae5e-0a3ee0a15cfd" providerId="ADAL" clId="{C4766862-B35E-454C-A054-D8C4AC54E5D6}" dt="2023-08-15T07:26:20.400" v="33" actId="27636"/>
        <pc:sldMkLst>
          <pc:docMk/>
          <pc:sldMk cId="3141993178" sldId="1640"/>
        </pc:sldMkLst>
        <pc:spChg chg="mod">
          <ac:chgData name="Nobulali Mfengu" userId="3a957b2f-dcde-4eb6-ae5e-0a3ee0a15cfd" providerId="ADAL" clId="{C4766862-B35E-454C-A054-D8C4AC54E5D6}" dt="2023-08-15T07:26:20.400" v="33" actId="27636"/>
          <ac:spMkLst>
            <pc:docMk/>
            <pc:sldMk cId="3141993178" sldId="1640"/>
            <ac:spMk id="6147" creationId="{C166862C-A32F-493E-AC44-8F0D33868DCA}"/>
          </ac:spMkLst>
        </pc:spChg>
      </pc:sldChg>
      <pc:sldChg chg="modSp mod">
        <pc:chgData name="Nobulali Mfengu" userId="3a957b2f-dcde-4eb6-ae5e-0a3ee0a15cfd" providerId="ADAL" clId="{C4766862-B35E-454C-A054-D8C4AC54E5D6}" dt="2023-08-15T07:26:49.104" v="40" actId="255"/>
        <pc:sldMkLst>
          <pc:docMk/>
          <pc:sldMk cId="0" sldId="1641"/>
        </pc:sldMkLst>
        <pc:graphicFrameChg chg="modGraphic">
          <ac:chgData name="Nobulali Mfengu" userId="3a957b2f-dcde-4eb6-ae5e-0a3ee0a15cfd" providerId="ADAL" clId="{C4766862-B35E-454C-A054-D8C4AC54E5D6}" dt="2023-08-15T07:26:49.104" v="40" actId="255"/>
          <ac:graphicFrameMkLst>
            <pc:docMk/>
            <pc:sldMk cId="0" sldId="1641"/>
            <ac:graphicFrameMk id="2" creationId="{16F0B2F5-DB9B-428D-86D2-B21E1DB6CEA8}"/>
          </ac:graphicFrameMkLst>
        </pc:graphicFrameChg>
      </pc:sldChg>
      <pc:sldChg chg="modSp mod">
        <pc:chgData name="Nobulali Mfengu" userId="3a957b2f-dcde-4eb6-ae5e-0a3ee0a15cfd" providerId="ADAL" clId="{C4766862-B35E-454C-A054-D8C4AC54E5D6}" dt="2023-08-15T07:26:58.522" v="41" actId="255"/>
        <pc:sldMkLst>
          <pc:docMk/>
          <pc:sldMk cId="242142346" sldId="1642"/>
        </pc:sldMkLst>
        <pc:graphicFrameChg chg="modGraphic">
          <ac:chgData name="Nobulali Mfengu" userId="3a957b2f-dcde-4eb6-ae5e-0a3ee0a15cfd" providerId="ADAL" clId="{C4766862-B35E-454C-A054-D8C4AC54E5D6}" dt="2023-08-15T07:26:58.522" v="41" actId="255"/>
          <ac:graphicFrameMkLst>
            <pc:docMk/>
            <pc:sldMk cId="242142346" sldId="1642"/>
            <ac:graphicFrameMk id="2" creationId="{16F0B2F5-DB9B-428D-86D2-B21E1DB6CEA8}"/>
          </ac:graphicFrameMkLst>
        </pc:graphicFrameChg>
      </pc:sldChg>
      <pc:sldChg chg="modSp mod">
        <pc:chgData name="Nobulali Mfengu" userId="3a957b2f-dcde-4eb6-ae5e-0a3ee0a15cfd" providerId="ADAL" clId="{C4766862-B35E-454C-A054-D8C4AC54E5D6}" dt="2023-08-15T07:27:13.125" v="43" actId="14734"/>
        <pc:sldMkLst>
          <pc:docMk/>
          <pc:sldMk cId="3717670190" sldId="1643"/>
        </pc:sldMkLst>
        <pc:graphicFrameChg chg="modGraphic">
          <ac:chgData name="Nobulali Mfengu" userId="3a957b2f-dcde-4eb6-ae5e-0a3ee0a15cfd" providerId="ADAL" clId="{C4766862-B35E-454C-A054-D8C4AC54E5D6}" dt="2023-08-15T07:27:13.125" v="43" actId="14734"/>
          <ac:graphicFrameMkLst>
            <pc:docMk/>
            <pc:sldMk cId="3717670190" sldId="1643"/>
            <ac:graphicFrameMk id="2" creationId="{16F0B2F5-DB9B-428D-86D2-B21E1DB6CEA8}"/>
          </ac:graphicFrameMkLst>
        </pc:graphicFrameChg>
      </pc:sldChg>
      <pc:sldChg chg="modSp mod">
        <pc:chgData name="Nobulali Mfengu" userId="3a957b2f-dcde-4eb6-ae5e-0a3ee0a15cfd" providerId="ADAL" clId="{C4766862-B35E-454C-A054-D8C4AC54E5D6}" dt="2023-08-15T07:27:23.104" v="44" actId="255"/>
        <pc:sldMkLst>
          <pc:docMk/>
          <pc:sldMk cId="902810830" sldId="1644"/>
        </pc:sldMkLst>
        <pc:graphicFrameChg chg="modGraphic">
          <ac:chgData name="Nobulali Mfengu" userId="3a957b2f-dcde-4eb6-ae5e-0a3ee0a15cfd" providerId="ADAL" clId="{C4766862-B35E-454C-A054-D8C4AC54E5D6}" dt="2023-08-15T07:27:23.104" v="44" actId="255"/>
          <ac:graphicFrameMkLst>
            <pc:docMk/>
            <pc:sldMk cId="902810830" sldId="1644"/>
            <ac:graphicFrameMk id="2" creationId="{16F0B2F5-DB9B-428D-86D2-B21E1DB6CEA8}"/>
          </ac:graphicFrameMkLst>
        </pc:graphicFrameChg>
      </pc:sldChg>
      <pc:sldChg chg="modSp mod">
        <pc:chgData name="Nobulali Mfengu" userId="3a957b2f-dcde-4eb6-ae5e-0a3ee0a15cfd" providerId="ADAL" clId="{C4766862-B35E-454C-A054-D8C4AC54E5D6}" dt="2023-08-15T07:27:52.251" v="51" actId="20577"/>
        <pc:sldMkLst>
          <pc:docMk/>
          <pc:sldMk cId="314505221" sldId="1646"/>
        </pc:sldMkLst>
        <pc:spChg chg="mod">
          <ac:chgData name="Nobulali Mfengu" userId="3a957b2f-dcde-4eb6-ae5e-0a3ee0a15cfd" providerId="ADAL" clId="{C4766862-B35E-454C-A054-D8C4AC54E5D6}" dt="2023-08-15T07:27:41.899" v="48" actId="27636"/>
          <ac:spMkLst>
            <pc:docMk/>
            <pc:sldMk cId="314505221" sldId="1646"/>
            <ac:spMk id="2" creationId="{AA084E32-5D7F-41CD-AE21-25D6A5DECA3D}"/>
          </ac:spMkLst>
        </pc:spChg>
        <pc:spChg chg="mod">
          <ac:chgData name="Nobulali Mfengu" userId="3a957b2f-dcde-4eb6-ae5e-0a3ee0a15cfd" providerId="ADAL" clId="{C4766862-B35E-454C-A054-D8C4AC54E5D6}" dt="2023-08-15T07:27:52.251" v="51" actId="20577"/>
          <ac:spMkLst>
            <pc:docMk/>
            <pc:sldMk cId="314505221" sldId="1646"/>
            <ac:spMk id="3" creationId="{FB720176-4418-4DDD-9199-370884E757A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Sheet2!$B$21</c:f>
              <c:strCache>
                <c:ptCount val="1"/>
                <c:pt idx="0">
                  <c:v>%</c:v>
                </c:pt>
              </c:strCache>
            </c:strRef>
          </c:tx>
          <c:explosion val="1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A79-4048-936C-598C57335CC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A79-4048-936C-598C57335CC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A79-4048-936C-598C57335CC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A79-4048-936C-598C57335CC9}"/>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EA79-4048-936C-598C57335CC9}"/>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EA79-4048-936C-598C57335CC9}"/>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EA79-4048-936C-598C57335CC9}"/>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EA79-4048-936C-598C57335CC9}"/>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EA79-4048-936C-598C57335CC9}"/>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EA79-4048-936C-598C57335CC9}"/>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EA79-4048-936C-598C57335CC9}"/>
              </c:ext>
            </c:extLst>
          </c:dPt>
          <c:dLbls>
            <c:dLbl>
              <c:idx val="2"/>
              <c:tx>
                <c:rich>
                  <a:bodyPr/>
                  <a:lstStyle/>
                  <a:p>
                    <a:fld id="{A5226FC2-A63C-4173-B6E7-A176E8830757}" type="CATEGORYNAME">
                      <a:rPr lang="en-US">
                        <a:solidFill>
                          <a:schemeClr val="tx1"/>
                        </a:solidFill>
                      </a:rPr>
                      <a:pPr/>
                      <a:t>[CATEGORY NAME]</a:t>
                    </a:fld>
                    <a:r>
                      <a:rPr lang="en-US" baseline="0" dirty="0">
                        <a:solidFill>
                          <a:schemeClr val="tx1"/>
                        </a:solidFill>
                      </a:rPr>
                      <a:t>
</a:t>
                    </a:r>
                    <a:fld id="{1DCD3A1E-EC53-477E-9A1F-3C2A6DC8CF67}" type="PERCENTAGE">
                      <a:rPr lang="en-US" baseline="0">
                        <a:solidFill>
                          <a:schemeClr val="tx1"/>
                        </a:solidFill>
                      </a:rPr>
                      <a:pPr/>
                      <a:t>[PERCENTAGE]</a:t>
                    </a:fld>
                    <a:endParaRPr lang="en-US" baseline="0" dirty="0">
                      <a:solidFill>
                        <a:schemeClr val="tx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A79-4048-936C-598C57335CC9}"/>
                </c:ext>
              </c:extLst>
            </c:dLbl>
            <c:dLbl>
              <c:idx val="6"/>
              <c:layout>
                <c:manualLayout>
                  <c:x val="-0.14887361487840775"/>
                  <c:y val="-1.490088735399206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EA79-4048-936C-598C57335CC9}"/>
                </c:ext>
              </c:extLst>
            </c:dLbl>
            <c:dLbl>
              <c:idx val="7"/>
              <c:layout>
                <c:manualLayout>
                  <c:x val="-0.25634248896145506"/>
                  <c:y val="-4.2241774587781656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EA79-4048-936C-598C57335CC9}"/>
                </c:ext>
              </c:extLst>
            </c:dLbl>
            <c:dLbl>
              <c:idx val="9"/>
              <c:tx>
                <c:rich>
                  <a:bodyPr/>
                  <a:lstStyle/>
                  <a:p>
                    <a:fld id="{42DE0C41-624C-4FE3-AD22-3DA71AC4A35A}" type="CATEGORYNAME">
                      <a:rPr lang="en-US"/>
                      <a:pPr/>
                      <a:t>[CATEGORY NAME]</a:t>
                    </a:fld>
                    <a:r>
                      <a:rPr lang="en-US" baseline="0" dirty="0"/>
                      <a:t>
</a:t>
                    </a:r>
                    <a:fld id="{93CCD3F4-5A0F-45E5-B7EE-2BB0DA6AD890}" type="PERCENTAGE">
                      <a:rPr lang="en-US" baseline="0">
                        <a:solidFill>
                          <a:schemeClr val="tx1"/>
                        </a:solidFill>
                      </a:rPr>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EA79-4048-936C-598C57335CC9}"/>
                </c:ext>
              </c:extLst>
            </c:dLbl>
            <c:dLbl>
              <c:idx val="10"/>
              <c:layout>
                <c:manualLayout>
                  <c:x val="4.6884306685744545E-2"/>
                  <c:y val="4.214163326880837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E671B7B-3BCD-42FD-BD03-D350F618B0B4}" type="CATEGORYNAME">
                      <a:rPr lang="en-US" dirty="0"/>
                      <a:pPr>
                        <a:defRPr sz="1800"/>
                      </a:pPr>
                      <a:t>[CATEGORY NAME]</a:t>
                    </a:fld>
                    <a:r>
                      <a:rPr lang="en-US" baseline="0" dirty="0"/>
                      <a:t>
</a:t>
                    </a:r>
                    <a:fld id="{795B74CE-D120-4DF3-A652-04D8B4700A67}" type="PERCENTAGE">
                      <a:rPr lang="en-US" sz="2800" b="1" baseline="0" dirty="0"/>
                      <a:pPr>
                        <a:defRPr sz="1800"/>
                      </a:pPr>
                      <a:t>[PERCENTAGE]</a:t>
                    </a:fld>
                    <a:endParaRPr lang="en-US" baseline="0" dirty="0"/>
                  </a:p>
                </c:rich>
              </c:tx>
              <c:spPr>
                <a:solidFill>
                  <a:srgbClr val="ED7D31">
                    <a:lumMod val="60000"/>
                    <a:lumOff val="40000"/>
                  </a:srgbClr>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EA79-4048-936C-598C57335CC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Sheet2!$A$22:$A$32</c:f>
              <c:strCache>
                <c:ptCount val="11"/>
                <c:pt idx="0">
                  <c:v>Business&amp;Professional Associations</c:v>
                </c:pt>
                <c:pt idx="1">
                  <c:v>Culture&amp;Recreation</c:v>
                </c:pt>
                <c:pt idx="2">
                  <c:v>Development &amp;Housing</c:v>
                </c:pt>
                <c:pt idx="3">
                  <c:v>Education&amp;Research</c:v>
                </c:pt>
                <c:pt idx="4">
                  <c:v>Environment</c:v>
                </c:pt>
                <c:pt idx="5">
                  <c:v>Health</c:v>
                </c:pt>
                <c:pt idx="6">
                  <c:v>International</c:v>
                </c:pt>
                <c:pt idx="7">
                  <c:v>Law, Advocacy</c:v>
                </c:pt>
                <c:pt idx="8">
                  <c:v>Philanthropic intermediaries&amp;voluntarism promotion</c:v>
                </c:pt>
                <c:pt idx="9">
                  <c:v>Religion</c:v>
                </c:pt>
                <c:pt idx="10">
                  <c:v>Social Services</c:v>
                </c:pt>
              </c:strCache>
            </c:strRef>
          </c:cat>
          <c:val>
            <c:numRef>
              <c:f>Sheet2!$B$22:$B$32</c:f>
              <c:numCache>
                <c:formatCode>0.0</c:formatCode>
                <c:ptCount val="11"/>
                <c:pt idx="0">
                  <c:v>1.1286600056433</c:v>
                </c:pt>
                <c:pt idx="1">
                  <c:v>7.6401600382008006</c:v>
                </c:pt>
                <c:pt idx="2">
                  <c:v>28.475151392375757</c:v>
                </c:pt>
                <c:pt idx="3">
                  <c:v>4.2838435214192181</c:v>
                </c:pt>
                <c:pt idx="4">
                  <c:v>1.0121765050608826</c:v>
                </c:pt>
                <c:pt idx="5">
                  <c:v>5.5051115275255569</c:v>
                </c:pt>
                <c:pt idx="6">
                  <c:v>4.0516000202579998E-2</c:v>
                </c:pt>
                <c:pt idx="7">
                  <c:v>2.112258260561291</c:v>
                </c:pt>
                <c:pt idx="8">
                  <c:v>0.69094250345471253</c:v>
                </c:pt>
                <c:pt idx="9">
                  <c:v>13.444800567224002</c:v>
                </c:pt>
                <c:pt idx="10">
                  <c:v>35.6663796783319</c:v>
                </c:pt>
              </c:numCache>
            </c:numRef>
          </c:val>
          <c:extLst>
            <c:ext xmlns:c16="http://schemas.microsoft.com/office/drawing/2014/chart" uri="{C3380CC4-5D6E-409C-BE32-E72D297353CC}">
              <c16:uniqueId val="{00000016-EA79-4048-936C-598C57335CC9}"/>
            </c:ext>
          </c:extLst>
        </c:ser>
        <c:dLbls>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FD8417-E83F-4037-9281-DF149FE76994}" type="datetimeFigureOut">
              <a:rPr lang="en-US" smtClean="0"/>
              <a:t>8/15/2023</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AE498-D2EB-4A07-B2F4-99B7DE6E00DE}" type="slidenum">
              <a:rPr lang="en-US" smtClean="0"/>
              <a:t>‹#›</a:t>
            </a:fld>
            <a:endParaRPr lang="en-US"/>
          </a:p>
        </p:txBody>
      </p:sp>
    </p:spTree>
    <p:extLst>
      <p:ext uri="{BB962C8B-B14F-4D97-AF65-F5344CB8AC3E}">
        <p14:creationId xmlns:p14="http://schemas.microsoft.com/office/powerpoint/2010/main" val="247151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AE498-D2EB-4A07-B2F4-99B7DE6E00DE}" type="slidenum">
              <a:rPr lang="en-US" smtClean="0"/>
              <a:t>15</a:t>
            </a:fld>
            <a:endParaRPr lang="en-US"/>
          </a:p>
        </p:txBody>
      </p:sp>
    </p:spTree>
    <p:extLst>
      <p:ext uri="{BB962C8B-B14F-4D97-AF65-F5344CB8AC3E}">
        <p14:creationId xmlns:p14="http://schemas.microsoft.com/office/powerpoint/2010/main" val="233443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AE498-D2EB-4A07-B2F4-99B7DE6E00DE}" type="slidenum">
              <a:rPr lang="en-US" smtClean="0"/>
              <a:t>55</a:t>
            </a:fld>
            <a:endParaRPr lang="en-US"/>
          </a:p>
        </p:txBody>
      </p:sp>
    </p:spTree>
    <p:extLst>
      <p:ext uri="{BB962C8B-B14F-4D97-AF65-F5344CB8AC3E}">
        <p14:creationId xmlns:p14="http://schemas.microsoft.com/office/powerpoint/2010/main" val="2652961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63D485-30F6-8E44-BC7A-104712DC7A97}"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E190D-1180-A842-AA01-00C72E9C4B26}" type="slidenum">
              <a:rPr lang="en-US" smtClean="0"/>
              <a:t>‹#›</a:t>
            </a:fld>
            <a:endParaRPr lang="en-US"/>
          </a:p>
        </p:txBody>
      </p:sp>
    </p:spTree>
    <p:extLst>
      <p:ext uri="{BB962C8B-B14F-4D97-AF65-F5344CB8AC3E}">
        <p14:creationId xmlns:p14="http://schemas.microsoft.com/office/powerpoint/2010/main" val="2825199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3D485-30F6-8E44-BC7A-104712DC7A97}"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E190D-1180-A842-AA01-00C72E9C4B26}" type="slidenum">
              <a:rPr lang="en-US" smtClean="0"/>
              <a:t>‹#›</a:t>
            </a:fld>
            <a:endParaRPr lang="en-US"/>
          </a:p>
        </p:txBody>
      </p:sp>
    </p:spTree>
    <p:extLst>
      <p:ext uri="{BB962C8B-B14F-4D97-AF65-F5344CB8AC3E}">
        <p14:creationId xmlns:p14="http://schemas.microsoft.com/office/powerpoint/2010/main" val="3868327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3D485-30F6-8E44-BC7A-104712DC7A97}"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E190D-1180-A842-AA01-00C72E9C4B26}" type="slidenum">
              <a:rPr lang="en-US" smtClean="0"/>
              <a:t>‹#›</a:t>
            </a:fld>
            <a:endParaRPr lang="en-US"/>
          </a:p>
        </p:txBody>
      </p:sp>
    </p:spTree>
    <p:extLst>
      <p:ext uri="{BB962C8B-B14F-4D97-AF65-F5344CB8AC3E}">
        <p14:creationId xmlns:p14="http://schemas.microsoft.com/office/powerpoint/2010/main" val="12105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3D485-30F6-8E44-BC7A-104712DC7A97}"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E190D-1180-A842-AA01-00C72E9C4B26}" type="slidenum">
              <a:rPr lang="en-US" smtClean="0"/>
              <a:t>‹#›</a:t>
            </a:fld>
            <a:endParaRPr lang="en-US"/>
          </a:p>
        </p:txBody>
      </p:sp>
    </p:spTree>
    <p:extLst>
      <p:ext uri="{BB962C8B-B14F-4D97-AF65-F5344CB8AC3E}">
        <p14:creationId xmlns:p14="http://schemas.microsoft.com/office/powerpoint/2010/main" val="348861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63D485-30F6-8E44-BC7A-104712DC7A97}"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E190D-1180-A842-AA01-00C72E9C4B26}" type="slidenum">
              <a:rPr lang="en-US" smtClean="0"/>
              <a:t>‹#›</a:t>
            </a:fld>
            <a:endParaRPr lang="en-US"/>
          </a:p>
        </p:txBody>
      </p:sp>
    </p:spTree>
    <p:extLst>
      <p:ext uri="{BB962C8B-B14F-4D97-AF65-F5344CB8AC3E}">
        <p14:creationId xmlns:p14="http://schemas.microsoft.com/office/powerpoint/2010/main" val="172424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63D485-30F6-8E44-BC7A-104712DC7A97}"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E190D-1180-A842-AA01-00C72E9C4B26}" type="slidenum">
              <a:rPr lang="en-US" smtClean="0"/>
              <a:t>‹#›</a:t>
            </a:fld>
            <a:endParaRPr lang="en-US"/>
          </a:p>
        </p:txBody>
      </p:sp>
    </p:spTree>
    <p:extLst>
      <p:ext uri="{BB962C8B-B14F-4D97-AF65-F5344CB8AC3E}">
        <p14:creationId xmlns:p14="http://schemas.microsoft.com/office/powerpoint/2010/main" val="106926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3D485-30F6-8E44-BC7A-104712DC7A97}" type="datetimeFigureOut">
              <a:rPr lang="en-US" smtClean="0"/>
              <a:t>8/15/2023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7E190D-1180-A842-AA01-00C72E9C4B26}" type="slidenum">
              <a:rPr lang="en-US" smtClean="0"/>
              <a:t>‹#›</a:t>
            </a:fld>
            <a:endParaRPr lang="en-US"/>
          </a:p>
        </p:txBody>
      </p:sp>
    </p:spTree>
    <p:extLst>
      <p:ext uri="{BB962C8B-B14F-4D97-AF65-F5344CB8AC3E}">
        <p14:creationId xmlns:p14="http://schemas.microsoft.com/office/powerpoint/2010/main" val="332369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63D485-30F6-8E44-BC7A-104712DC7A97}" type="datetimeFigureOut">
              <a:rPr lang="en-US" smtClean="0"/>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7E190D-1180-A842-AA01-00C72E9C4B26}" type="slidenum">
              <a:rPr lang="en-US" smtClean="0"/>
              <a:t>‹#›</a:t>
            </a:fld>
            <a:endParaRPr lang="en-US"/>
          </a:p>
        </p:txBody>
      </p:sp>
    </p:spTree>
    <p:extLst>
      <p:ext uri="{BB962C8B-B14F-4D97-AF65-F5344CB8AC3E}">
        <p14:creationId xmlns:p14="http://schemas.microsoft.com/office/powerpoint/2010/main" val="377636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3D485-30F6-8E44-BC7A-104712DC7A97}" type="datetimeFigureOut">
              <a:rPr lang="en-US" smtClean="0"/>
              <a:t>8/15/2023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7E190D-1180-A842-AA01-00C72E9C4B26}" type="slidenum">
              <a:rPr lang="en-US" smtClean="0"/>
              <a:t>‹#›</a:t>
            </a:fld>
            <a:endParaRPr lang="en-US"/>
          </a:p>
        </p:txBody>
      </p:sp>
    </p:spTree>
    <p:extLst>
      <p:ext uri="{BB962C8B-B14F-4D97-AF65-F5344CB8AC3E}">
        <p14:creationId xmlns:p14="http://schemas.microsoft.com/office/powerpoint/2010/main" val="877919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63D485-30F6-8E44-BC7A-104712DC7A97}"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E190D-1180-A842-AA01-00C72E9C4B26}" type="slidenum">
              <a:rPr lang="en-US" smtClean="0"/>
              <a:t>‹#›</a:t>
            </a:fld>
            <a:endParaRPr lang="en-US"/>
          </a:p>
        </p:txBody>
      </p:sp>
    </p:spTree>
    <p:extLst>
      <p:ext uri="{BB962C8B-B14F-4D97-AF65-F5344CB8AC3E}">
        <p14:creationId xmlns:p14="http://schemas.microsoft.com/office/powerpoint/2010/main" val="396374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63D485-30F6-8E44-BC7A-104712DC7A97}"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E190D-1180-A842-AA01-00C72E9C4B26}" type="slidenum">
              <a:rPr lang="en-US" smtClean="0"/>
              <a:t>‹#›</a:t>
            </a:fld>
            <a:endParaRPr lang="en-US"/>
          </a:p>
        </p:txBody>
      </p:sp>
    </p:spTree>
    <p:extLst>
      <p:ext uri="{BB962C8B-B14F-4D97-AF65-F5344CB8AC3E}">
        <p14:creationId xmlns:p14="http://schemas.microsoft.com/office/powerpoint/2010/main" val="380047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3D485-30F6-8E44-BC7A-104712DC7A97}" type="datetimeFigureOut">
              <a:rPr lang="en-US" smtClean="0"/>
              <a:t>8/15/2023</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E190D-1180-A842-AA01-00C72E9C4B26}" type="slidenum">
              <a:rPr lang="en-US" smtClean="0"/>
              <a:t>‹#›</a:t>
            </a:fld>
            <a:endParaRPr lang="en-US"/>
          </a:p>
        </p:txBody>
      </p:sp>
    </p:spTree>
    <p:extLst>
      <p:ext uri="{BB962C8B-B14F-4D97-AF65-F5344CB8AC3E}">
        <p14:creationId xmlns:p14="http://schemas.microsoft.com/office/powerpoint/2010/main" val="153051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hyperlink" Target="mailto:GogieI@dsd.gov.za" TargetMode="Externa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mailto:mogotsik@dsd.gov.za" TargetMode="Externa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hyperlink" Target="#Part_C"/><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1.docx"/><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2.docx"/><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svg"/><Relationship Id="rId4" Type="http://schemas.openxmlformats.org/officeDocument/2006/relationships/image" Target="../media/image9.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hyperlink" Target="mailto:NPOFunding@dsd.gov.za" TargetMode="External"/><Relationship Id="rId2" Type="http://schemas.openxmlformats.org/officeDocument/2006/relationships/hyperlink" Target="mailto:NondumisoM@dsd.gov.za" TargetMode="Externa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8" Type="http://schemas.openxmlformats.org/officeDocument/2006/relationships/hyperlink" Target="mailto:ModimokwaneL@dsd.gov.za" TargetMode="External"/><Relationship Id="rId3" Type="http://schemas.openxmlformats.org/officeDocument/2006/relationships/hyperlink" Target="mailto:ManthipiMR@dsd.gov.za" TargetMode="External"/><Relationship Id="rId7" Type="http://schemas.openxmlformats.org/officeDocument/2006/relationships/hyperlink" Target="mailto:LungileM@dsd.gov.za" TargetMode="External"/><Relationship Id="rId2" Type="http://schemas.openxmlformats.org/officeDocument/2006/relationships/hyperlink" Target="mailto:GailK@dsd.gov.za" TargetMode="External"/><Relationship Id="rId1" Type="http://schemas.openxmlformats.org/officeDocument/2006/relationships/slideLayout" Target="../slideLayouts/slideLayout2.xml"/><Relationship Id="rId6" Type="http://schemas.openxmlformats.org/officeDocument/2006/relationships/hyperlink" Target="mailto:EvelynT@dsd.gov.za" TargetMode="External"/><Relationship Id="rId5" Type="http://schemas.openxmlformats.org/officeDocument/2006/relationships/hyperlink" Target="mailto:NkataneM@dsd.gov.za" TargetMode="External"/><Relationship Id="rId10" Type="http://schemas.openxmlformats.org/officeDocument/2006/relationships/hyperlink" Target="mailto:FaithNa@dsd.gov.za" TargetMode="External"/><Relationship Id="rId4" Type="http://schemas.openxmlformats.org/officeDocument/2006/relationships/hyperlink" Target="mailto:SarahMa@dsd.gov.za" TargetMode="External"/><Relationship Id="rId9" Type="http://schemas.openxmlformats.org/officeDocument/2006/relationships/hyperlink" Target="mailto:GogiI@dsd.gov.za" TargetMode="External"/></Relationships>
</file>

<file path=ppt/slides/_rels/slide13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mailto:EvelynT@dsd.gov.za" TargetMode="External"/><Relationship Id="rId2" Type="http://schemas.openxmlformats.org/officeDocument/2006/relationships/hyperlink" Target="mailto:NkataneM@dsd.gov.za" TargetMode="Externa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7204-28E7-4E93-8D57-7A821B5D5C56}"/>
              </a:ext>
            </a:extLst>
          </p:cNvPr>
          <p:cNvSpPr>
            <a:spLocks noGrp="1"/>
          </p:cNvSpPr>
          <p:nvPr>
            <p:ph type="ctrTitle"/>
          </p:nvPr>
        </p:nvSpPr>
        <p:spPr>
          <a:xfrm>
            <a:off x="742950" y="770021"/>
            <a:ext cx="8420100" cy="2897204"/>
          </a:xfrm>
        </p:spPr>
        <p:txBody>
          <a:bodyPr>
            <a:normAutofit fontScale="90000"/>
          </a:bodyPr>
          <a:lstStyle/>
          <a:p>
            <a:r>
              <a:rPr lang="en-US" sz="4900" b="1" dirty="0">
                <a:latin typeface="Arial" panose="020B0604020202020204" pitchFamily="34" charset="0"/>
                <a:cs typeface="Arial" panose="020B0604020202020204" pitchFamily="34" charset="0"/>
              </a:rPr>
              <a:t>BRIEFING SESSION: </a:t>
            </a:r>
            <a:br>
              <a:rPr lang="en-US" sz="4900" b="1" dirty="0">
                <a:latin typeface="Arial" panose="020B0604020202020204" pitchFamily="34" charset="0"/>
                <a:cs typeface="Arial" panose="020B0604020202020204" pitchFamily="34" charset="0"/>
              </a:rPr>
            </a:br>
            <a:r>
              <a:rPr lang="en-US" sz="4900" b="1" dirty="0">
                <a:latin typeface="Arial" panose="020B0604020202020204" pitchFamily="34" charset="0"/>
                <a:cs typeface="Arial" panose="020B0604020202020204" pitchFamily="34" charset="0"/>
              </a:rPr>
              <a:t>NPO CALL FOR PROPOSALS (2024/25 – 2026/27)</a:t>
            </a:r>
            <a:br>
              <a:rPr lang="en-US" sz="4800" b="1" dirty="0"/>
            </a:br>
            <a:endParaRPr lang="en-US" sz="4800" b="1" dirty="0"/>
          </a:p>
        </p:txBody>
      </p:sp>
      <p:sp>
        <p:nvSpPr>
          <p:cNvPr id="3" name="Subtitle 2">
            <a:extLst>
              <a:ext uri="{FF2B5EF4-FFF2-40B4-BE49-F238E27FC236}">
                <a16:creationId xmlns:a16="http://schemas.microsoft.com/office/drawing/2014/main" id="{8EE3C491-37B1-48D4-A581-96639DA465DE}"/>
              </a:ext>
            </a:extLst>
          </p:cNvPr>
          <p:cNvSpPr>
            <a:spLocks noGrp="1"/>
          </p:cNvSpPr>
          <p:nvPr>
            <p:ph type="subTitle" idx="1"/>
          </p:nvPr>
        </p:nvSpPr>
        <p:spPr>
          <a:xfrm>
            <a:off x="742950" y="3850104"/>
            <a:ext cx="7924800" cy="1883946"/>
          </a:xfrm>
        </p:spPr>
        <p:txBody>
          <a:bodyPr>
            <a:normAutofit fontScale="77500" lnSpcReduction="20000"/>
          </a:bodyPr>
          <a:lstStyle/>
          <a:p>
            <a:endParaRPr lang="en-US" sz="4400" b="1" dirty="0"/>
          </a:p>
          <a:p>
            <a:r>
              <a:rPr lang="en-US" sz="6300" b="1" dirty="0">
                <a:latin typeface="Arial" panose="020B0604020202020204" pitchFamily="34" charset="0"/>
                <a:cs typeface="Arial" panose="020B0604020202020204" pitchFamily="34" charset="0"/>
              </a:rPr>
              <a:t>DATE: 15 AUGUST 2023</a:t>
            </a:r>
          </a:p>
          <a:p>
            <a:r>
              <a:rPr lang="en-US" sz="4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64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433137" y="365128"/>
            <a:ext cx="8791827" cy="443394"/>
          </a:xfrm>
        </p:spPr>
        <p:txBody>
          <a:bodyPr>
            <a:normAutofit fontScale="90000"/>
          </a:bodyPr>
          <a:lstStyle/>
          <a:p>
            <a:r>
              <a:rPr lang="en-US" dirty="0"/>
              <a:t> </a:t>
            </a:r>
            <a:r>
              <a:rPr lang="en-US" b="1" dirty="0">
                <a:latin typeface="Arial" panose="020B0604020202020204" pitchFamily="34" charset="0"/>
                <a:cs typeface="Arial" panose="020B0604020202020204" pitchFamily="34" charset="0"/>
              </a:rPr>
              <a:t>CONTEXT</a:t>
            </a:r>
            <a:r>
              <a:rPr lang="en-US" dirty="0">
                <a:latin typeface="Arial" panose="020B0604020202020204" pitchFamily="34" charset="0"/>
                <a:cs typeface="Arial" panose="020B0604020202020204" pitchFamily="34" charset="0"/>
              </a:rPr>
              <a:t> </a:t>
            </a:r>
            <a:endParaRPr lang="en-US" dirty="0"/>
          </a:p>
        </p:txBody>
      </p:sp>
      <p:sp>
        <p:nvSpPr>
          <p:cNvPr id="3" name="Content Placeholder 2">
            <a:extLst>
              <a:ext uri="{FF2B5EF4-FFF2-40B4-BE49-F238E27FC236}">
                <a16:creationId xmlns:a16="http://schemas.microsoft.com/office/drawing/2014/main" id="{532E4D9D-5854-42D1-AE3B-E65CB1B4F9E0}"/>
              </a:ext>
            </a:extLst>
          </p:cNvPr>
          <p:cNvSpPr>
            <a:spLocks noGrp="1"/>
          </p:cNvSpPr>
          <p:nvPr>
            <p:ph idx="1"/>
          </p:nvPr>
        </p:nvSpPr>
        <p:spPr>
          <a:xfrm>
            <a:off x="433137" y="972152"/>
            <a:ext cx="8791827" cy="5204811"/>
          </a:xfrm>
        </p:spPr>
        <p:txBody>
          <a:bodyPr>
            <a:normAutofit/>
          </a:bodyPr>
          <a:lstStyle/>
          <a:p>
            <a:pPr algn="just"/>
            <a:r>
              <a:rPr lang="en-GB" sz="2400" dirty="0">
                <a:latin typeface="Arial" panose="020B0604020202020204" pitchFamily="34" charset="0"/>
                <a:ea typeface="Calibri" panose="020F0502020204030204" pitchFamily="34" charset="0"/>
              </a:rPr>
              <a:t>Social development is responsible for providing services towards the social protection of vulnerable groups.</a:t>
            </a:r>
          </a:p>
          <a:p>
            <a:pPr algn="just"/>
            <a:r>
              <a:rPr lang="en-GB" sz="2400" dirty="0">
                <a:effectLst/>
                <a:latin typeface="Arial" panose="020B0604020202020204" pitchFamily="34" charset="0"/>
                <a:ea typeface="Calibri" panose="020F0502020204030204" pitchFamily="34" charset="0"/>
              </a:rPr>
              <a:t>For delivery of services, government often partners with a range of relevant stakeholders in ensuring the efficient and effective provision of such services to individuals and communities. </a:t>
            </a:r>
            <a:r>
              <a:rPr lang="en-GB" sz="2400" dirty="0">
                <a:latin typeface="Arial" panose="020B0604020202020204" pitchFamily="34" charset="0"/>
                <a:ea typeface="Calibri" panose="020F0502020204030204" pitchFamily="34" charset="0"/>
              </a:rPr>
              <a:t>T</a:t>
            </a:r>
            <a:r>
              <a:rPr lang="en-GB" sz="2400" dirty="0">
                <a:effectLst/>
                <a:latin typeface="Arial" panose="020B0604020202020204" pitchFamily="34" charset="0"/>
                <a:ea typeface="Calibri" panose="020F0502020204030204" pitchFamily="34" charset="0"/>
              </a:rPr>
              <a:t>he Department assists qualifying NPOs by making transfers to organisations that are aligned to the Departmental mandate. </a:t>
            </a:r>
          </a:p>
          <a:p>
            <a:pPr algn="just"/>
            <a:r>
              <a:rPr lang="en-GB" sz="2400" dirty="0">
                <a:effectLst/>
                <a:latin typeface="Arial" panose="020B0604020202020204" pitchFamily="34" charset="0"/>
                <a:ea typeface="Calibri" panose="020F0502020204030204" pitchFamily="34" charset="0"/>
              </a:rPr>
              <a:t>These transfer payments to entities outside of government are provided for in terms of </a:t>
            </a:r>
            <a:r>
              <a:rPr lang="en-GB" sz="2400" b="1" dirty="0">
                <a:effectLst/>
                <a:latin typeface="Arial" panose="020B0604020202020204" pitchFamily="34" charset="0"/>
                <a:ea typeface="Calibri" panose="020F0502020204030204" pitchFamily="34" charset="0"/>
              </a:rPr>
              <a:t>Section 38 (1) (j) and (k) of the Public Finance Management Act (Act No. 1 of 1999) (PFMA)</a:t>
            </a:r>
            <a:r>
              <a:rPr lang="en-GB" sz="2400" dirty="0">
                <a:effectLst/>
                <a:latin typeface="Arial" panose="020B0604020202020204" pitchFamily="34" charset="0"/>
                <a:ea typeface="Calibri" panose="020F0502020204030204" pitchFamily="34" charset="0"/>
              </a:rPr>
              <a:t>. </a:t>
            </a:r>
            <a:endParaRPr lang="en-US" sz="2400" dirty="0"/>
          </a:p>
        </p:txBody>
      </p:sp>
    </p:spTree>
    <p:extLst>
      <p:ext uri="{BB962C8B-B14F-4D97-AF65-F5344CB8AC3E}">
        <p14:creationId xmlns:p14="http://schemas.microsoft.com/office/powerpoint/2010/main" val="9110701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049980-013F-46E0-94D2-8EF8776151FC}"/>
              </a:ext>
            </a:extLst>
          </p:cNvPr>
          <p:cNvSpPr>
            <a:spLocks noGrp="1"/>
          </p:cNvSpPr>
          <p:nvPr>
            <p:ph type="title"/>
          </p:nvPr>
        </p:nvSpPr>
        <p:spPr>
          <a:xfrm>
            <a:off x="681038" y="365127"/>
            <a:ext cx="8543925" cy="4322620"/>
          </a:xfrm>
        </p:spPr>
        <p:txBody>
          <a:bodyPr/>
          <a:lstStyle/>
          <a:p>
            <a:pPr algn="ctr"/>
            <a:r>
              <a:rPr lang="en-US" b="1" dirty="0">
                <a:latin typeface="Arial" panose="020B0604020202020204" pitchFamily="34" charset="0"/>
                <a:cs typeface="Arial" panose="020B0604020202020204" pitchFamily="34" charset="0"/>
              </a:rPr>
              <a:t>VICTIM EMPOWERMENT PROGRAM</a:t>
            </a:r>
          </a:p>
        </p:txBody>
      </p:sp>
    </p:spTree>
    <p:extLst>
      <p:ext uri="{BB962C8B-B14F-4D97-AF65-F5344CB8AC3E}">
        <p14:creationId xmlns:p14="http://schemas.microsoft.com/office/powerpoint/2010/main" val="1819957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069" y="1"/>
            <a:ext cx="8915400" cy="879676"/>
          </a:xfrm>
        </p:spPr>
        <p:txBody>
          <a:bodyPr>
            <a:normAutofit fontScale="90000"/>
          </a:bodyPr>
          <a:lstStyle/>
          <a:p>
            <a:br>
              <a:rPr lang="en-US" altLang="en-US" b="1" dirty="0">
                <a:ea typeface="ヒラギノ角ゴ Pro W3" pitchFamily="4" charset="-128"/>
                <a:cs typeface="Arial" panose="020B0604020202020204" pitchFamily="34" charset="0"/>
              </a:rPr>
            </a:br>
            <a:r>
              <a:rPr lang="en-US" altLang="en-US" b="1" dirty="0">
                <a:latin typeface="Arial" panose="020B0604020202020204" pitchFamily="34" charset="0"/>
                <a:ea typeface="ヒラギノ角ゴ Pro W3" pitchFamily="4" charset="-128"/>
                <a:cs typeface="Arial" panose="020B0604020202020204" pitchFamily="34" charset="0"/>
              </a:rPr>
              <a:t>OVERVIEW OF THE PROGRAMMME</a:t>
            </a:r>
            <a:endParaRPr lang="en-Z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83531" y="1111170"/>
            <a:ext cx="8543925" cy="4738017"/>
          </a:xfrm>
        </p:spPr>
        <p:txBody>
          <a:bodyPr/>
          <a:lstStyle/>
          <a:p>
            <a:pPr marL="0" indent="0">
              <a:buFontTx/>
              <a:buNone/>
              <a:defRPr/>
            </a:pPr>
            <a:r>
              <a:rPr lang="en-US" sz="3200" dirty="0"/>
              <a:t>To develop, monitor and facilitate the implementation of Victim Empowerment policies, legislation and </a:t>
            </a:r>
            <a:r>
              <a:rPr lang="en-US" sz="3200" dirty="0" err="1"/>
              <a:t>programmes</a:t>
            </a:r>
            <a:r>
              <a:rPr lang="en-US" sz="3200" dirty="0"/>
              <a:t>.</a:t>
            </a:r>
          </a:p>
          <a:p>
            <a:pPr marL="0" indent="0">
              <a:buFontTx/>
              <a:buNone/>
              <a:defRPr/>
            </a:pPr>
            <a:r>
              <a:rPr lang="en-US" sz="3200" dirty="0"/>
              <a:t>    </a:t>
            </a:r>
          </a:p>
          <a:p>
            <a:pPr marL="0" indent="0">
              <a:buFontTx/>
              <a:buNone/>
              <a:defRPr/>
            </a:pPr>
            <a:r>
              <a:rPr lang="en-US" sz="3200" b="1" dirty="0"/>
              <a:t>PRIORITIES OF THE PROGRAMME</a:t>
            </a:r>
            <a:r>
              <a:rPr lang="en-US" sz="3200" dirty="0"/>
              <a:t>:</a:t>
            </a:r>
          </a:p>
          <a:p>
            <a:pPr>
              <a:buFont typeface="Arial" panose="020B0604020202020204" pitchFamily="34" charset="0"/>
              <a:buChar char="•"/>
              <a:defRPr/>
            </a:pPr>
            <a:r>
              <a:rPr lang="en-ZA" sz="3200" dirty="0"/>
              <a:t>Pillar 1: Prevention and Protection</a:t>
            </a:r>
          </a:p>
          <a:p>
            <a:pPr>
              <a:buFont typeface="Arial" panose="020B0604020202020204" pitchFamily="34" charset="0"/>
              <a:buChar char="•"/>
              <a:defRPr/>
            </a:pPr>
            <a:r>
              <a:rPr lang="en-ZA" sz="3200" dirty="0"/>
              <a:t>Pillar 2: Response </a:t>
            </a:r>
          </a:p>
          <a:p>
            <a:pPr>
              <a:buFont typeface="Arial" panose="020B0604020202020204" pitchFamily="34" charset="0"/>
              <a:buChar char="•"/>
              <a:defRPr/>
            </a:pPr>
            <a:r>
              <a:rPr lang="en-ZA" sz="3200" dirty="0"/>
              <a:t>Pillar 3: Care and Support</a:t>
            </a:r>
          </a:p>
          <a:p>
            <a:pPr marL="0" indent="0">
              <a:buNone/>
            </a:pPr>
            <a:endParaRPr lang="en-ZA" dirty="0"/>
          </a:p>
        </p:txBody>
      </p:sp>
    </p:spTree>
    <p:extLst>
      <p:ext uri="{BB962C8B-B14F-4D97-AF65-F5344CB8AC3E}">
        <p14:creationId xmlns:p14="http://schemas.microsoft.com/office/powerpoint/2010/main" val="376633469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40B341F-54D5-4355-B9A9-FAE9C1EF594D}"/>
              </a:ext>
            </a:extLst>
          </p:cNvPr>
          <p:cNvSpPr>
            <a:spLocks noGrp="1"/>
          </p:cNvSpPr>
          <p:nvPr>
            <p:ph type="title"/>
          </p:nvPr>
        </p:nvSpPr>
        <p:spPr>
          <a:xfrm>
            <a:off x="742950" y="609600"/>
            <a:ext cx="8420100" cy="4724400"/>
          </a:xfrm>
        </p:spPr>
        <p:txBody>
          <a:bodyPr/>
          <a:lstStyle/>
          <a:p>
            <a:pPr marL="342900" indent="-342900" algn="ctr"/>
            <a:r>
              <a:rPr lang="en-US" altLang="en-US" sz="4000" b="1" dirty="0">
                <a:latin typeface="Arial" panose="020B0604020202020204" pitchFamily="34" charset="0"/>
                <a:ea typeface="MS PGothic" panose="020B0600070205080204" pitchFamily="34" charset="-128"/>
              </a:rPr>
              <a:t>SERVICE SPECIFICATION</a:t>
            </a:r>
            <a:br>
              <a:rPr lang="en-US" altLang="en-US" sz="4000" dirty="0">
                <a:latin typeface="Arial" panose="020B0604020202020204" pitchFamily="34" charset="0"/>
                <a:ea typeface="MS PGothic" panose="020B0600070205080204" pitchFamily="34" charset="-128"/>
              </a:rPr>
            </a:br>
            <a:br>
              <a:rPr lang="en-US" altLang="en-US" sz="4000" dirty="0">
                <a:latin typeface="Arial" panose="020B0604020202020204" pitchFamily="34" charset="0"/>
                <a:ea typeface="MS PGothic" panose="020B0600070205080204" pitchFamily="34" charset="-128"/>
              </a:rPr>
            </a:br>
            <a:br>
              <a:rPr lang="en-US" altLang="en-US" sz="4000" dirty="0">
                <a:latin typeface="Arial" panose="020B0604020202020204" pitchFamily="34" charset="0"/>
                <a:ea typeface="MS PGothic" panose="020B0600070205080204" pitchFamily="34" charset="-128"/>
              </a:rPr>
            </a:br>
            <a:br>
              <a:rPr lang="en-US" altLang="en-US" sz="4000" dirty="0">
                <a:latin typeface="Arial" panose="020B0604020202020204" pitchFamily="34" charset="0"/>
                <a:ea typeface="MS PGothic" panose="020B0600070205080204" pitchFamily="34" charset="-128"/>
              </a:rPr>
            </a:br>
            <a:r>
              <a:rPr lang="en-US" altLang="en-US" sz="4000" b="1" dirty="0">
                <a:latin typeface="Arial" panose="020B0604020202020204" pitchFamily="34" charset="0"/>
                <a:ea typeface="MS PGothic" panose="020B0600070205080204" pitchFamily="34" charset="-128"/>
              </a:rPr>
              <a:t>Services for Victim Empowerment</a:t>
            </a:r>
            <a:br>
              <a:rPr lang="en-US" altLang="en-US" sz="4000" dirty="0">
                <a:highlight>
                  <a:srgbClr val="FFFF00"/>
                </a:highlight>
                <a:latin typeface="Arial" panose="020B0604020202020204" pitchFamily="34" charset="0"/>
                <a:ea typeface="MS PGothic" panose="020B0600070205080204" pitchFamily="34" charset="-128"/>
              </a:rPr>
            </a:br>
            <a:br>
              <a:rPr lang="en-US" altLang="en-US" sz="4000" dirty="0">
                <a:latin typeface="Arial" panose="020B0604020202020204" pitchFamily="34" charset="0"/>
                <a:ea typeface="MS PGothic" panose="020B0600070205080204" pitchFamily="34" charset="-128"/>
              </a:rPr>
            </a:br>
            <a:r>
              <a:rPr lang="en-US" altLang="en-US" sz="4000" dirty="0">
                <a:latin typeface="Arial" panose="020B0604020202020204" pitchFamily="34" charset="0"/>
                <a:ea typeface="MS PGothic" panose="020B0600070205080204" pitchFamily="34" charset="-128"/>
              </a:rPr>
              <a:t> </a:t>
            </a:r>
            <a:endParaRPr lang="en-ZA" altLang="en-US" sz="4000" dirty="0">
              <a:ea typeface="ヒラギノ角ゴ Pro W3" pitchFamily="1" charset="-128"/>
            </a:endParaRPr>
          </a:p>
        </p:txBody>
      </p:sp>
      <p:sp>
        <p:nvSpPr>
          <p:cNvPr id="7172" name="Slide Number Placeholder 3">
            <a:extLst>
              <a:ext uri="{FF2B5EF4-FFF2-40B4-BE49-F238E27FC236}">
                <a16:creationId xmlns:a16="http://schemas.microsoft.com/office/drawing/2014/main" id="{9C731706-BE2F-4755-8AAC-FCB7ED21A93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4B9AE98D-6FC0-4778-8B47-1DBCEB6A5E6F}" type="slidenum">
              <a:rPr lang="en-GB" altLang="en-US" sz="1400"/>
              <a:pPr>
                <a:spcBef>
                  <a:spcPct val="0"/>
                </a:spcBef>
                <a:buFontTx/>
                <a:buNone/>
              </a:pPr>
              <a:t>102</a:t>
            </a:fld>
            <a:endParaRPr lang="en-GB" altLang="en-US" sz="140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381000" y="76200"/>
            <a:ext cx="8458200" cy="363638"/>
          </a:xfrm>
        </p:spPr>
        <p:txBody>
          <a:bodyPr>
            <a:normAutofit fontScale="90000"/>
          </a:bodyPr>
          <a:lstStyle/>
          <a:p>
            <a:pPr marL="342900" indent="-342900"/>
            <a:br>
              <a:rPr lang="en-US" altLang="en-US" sz="2800" dirty="0">
                <a:latin typeface="Arial" panose="020B0604020202020204" pitchFamily="34" charset="0"/>
                <a:ea typeface="MS PGothic" panose="020B0600070205080204" pitchFamily="34" charset="-128"/>
              </a:rPr>
            </a:br>
            <a:r>
              <a:rPr lang="en-US" altLang="en-US" sz="3200" b="1" dirty="0">
                <a:latin typeface="Arial" panose="020B0604020202020204" pitchFamily="34" charset="0"/>
                <a:ea typeface="MS PGothic" panose="020B0600070205080204" pitchFamily="34" charset="-128"/>
              </a:rPr>
              <a:t>OBJECTIVES</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103</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nvGraphicFramePr>
        <p:xfrm>
          <a:off x="150471" y="625033"/>
          <a:ext cx="9583838" cy="5686257"/>
        </p:xfrm>
        <a:graphic>
          <a:graphicData uri="http://schemas.openxmlformats.org/drawingml/2006/table">
            <a:tbl>
              <a:tblPr firstRow="1" bandRow="1">
                <a:tableStyleId>{5C22544A-7EE6-4342-B048-85BDC9FD1C3A}</a:tableStyleId>
              </a:tblPr>
              <a:tblGrid>
                <a:gridCol w="2349661">
                  <a:extLst>
                    <a:ext uri="{9D8B030D-6E8A-4147-A177-3AD203B41FA5}">
                      <a16:colId xmlns:a16="http://schemas.microsoft.com/office/drawing/2014/main" val="3760552575"/>
                    </a:ext>
                  </a:extLst>
                </a:gridCol>
                <a:gridCol w="7234177">
                  <a:extLst>
                    <a:ext uri="{9D8B030D-6E8A-4147-A177-3AD203B41FA5}">
                      <a16:colId xmlns:a16="http://schemas.microsoft.com/office/drawing/2014/main" val="116542991"/>
                    </a:ext>
                  </a:extLst>
                </a:gridCol>
              </a:tblGrid>
              <a:tr h="353814">
                <a:tc>
                  <a:txBody>
                    <a:bodyPr/>
                    <a:lstStyle/>
                    <a:p>
                      <a:r>
                        <a:rPr lang="en-US" sz="1800" dirty="0">
                          <a:latin typeface="Arial" panose="020B0604020202020204" pitchFamily="34" charset="0"/>
                          <a:cs typeface="Arial" panose="020B0604020202020204" pitchFamily="34" charset="0"/>
                        </a:rPr>
                        <a:t>OBJECTIVE 1</a:t>
                      </a:r>
                    </a:p>
                  </a:txBody>
                  <a:tcPr/>
                </a:tc>
                <a:tc>
                  <a:txBody>
                    <a:bodyPr/>
                    <a:lstStyle/>
                    <a:p>
                      <a:r>
                        <a:rPr lang="en-US" sz="1800"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3508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ea typeface="+mn-ea"/>
                          <a:cs typeface="Arial" panose="020B0604020202020204" pitchFamily="34" charset="0"/>
                        </a:rPr>
                        <a:t>OBJECTIVE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Prevention, Education and awareness creation on GBVF and other forms of criminal victimization</a:t>
                      </a:r>
                      <a:endParaRPr lang="en-US" sz="1800" kern="1200" dirty="0">
                        <a:solidFill>
                          <a:schemeClr val="dk1"/>
                        </a:solidFill>
                        <a:effectLst/>
                        <a:latin typeface="Arial" panose="020B0604020202020204" pitchFamily="34" charset="0"/>
                        <a:ea typeface="+mn-ea"/>
                        <a:cs typeface="Arial" panose="020B0604020202020204" pitchFamily="34" charset="0"/>
                      </a:endParaRPr>
                    </a:p>
                    <a:p>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a:tc>
                <a:tc>
                  <a:txBody>
                    <a:bodyPr/>
                    <a:lstStyle/>
                    <a:p>
                      <a:pPr marL="742950" lvl="1" indent="-285750" algn="just">
                        <a:spcBef>
                          <a:spcPts val="600"/>
                        </a:spcBef>
                        <a:spcAft>
                          <a:spcPts val="1000"/>
                        </a:spcAft>
                        <a:buFont typeface="+mj-lt"/>
                        <a:buAutoNum type="arabicPeriod"/>
                      </a:pPr>
                      <a:r>
                        <a:rPr lang="en-GB" sz="1800" dirty="0">
                          <a:effectLst/>
                          <a:latin typeface="Arial" panose="020B0604020202020204" pitchFamily="34" charset="0"/>
                          <a:ea typeface="Calibri" panose="020F0502020204030204" pitchFamily="34" charset="0"/>
                          <a:cs typeface="Times New Roman" panose="02020603050405020304" pitchFamily="18" charset="0"/>
                        </a:rPr>
                        <a:t>Provide training sessions for traditional, religious and male and female community leaders on GBV and its consequences for the whole of the community (Also viewed as a creative way of popularising the GBVCC number 0800 428 428)</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spcBef>
                          <a:spcPts val="600"/>
                        </a:spcBef>
                        <a:spcAft>
                          <a:spcPts val="1000"/>
                        </a:spcAft>
                        <a:buFont typeface="+mj-lt"/>
                        <a:buAutoNum type="arabicPeriod"/>
                      </a:pPr>
                      <a:r>
                        <a:rPr lang="en-AU" sz="1800" dirty="0">
                          <a:effectLst/>
                          <a:latin typeface="Arial" panose="020B0604020202020204" pitchFamily="34" charset="0"/>
                          <a:ea typeface="Calibri" panose="020F0502020204030204" pitchFamily="34" charset="0"/>
                          <a:cs typeface="Times New Roman" panose="02020603050405020304" pitchFamily="18" charset="0"/>
                        </a:rPr>
                        <a:t>Provide training of stakeholders on LGBTQI+ issues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spcBef>
                          <a:spcPts val="600"/>
                        </a:spcBef>
                        <a:spcAft>
                          <a:spcPts val="1000"/>
                        </a:spcAft>
                        <a:buFont typeface="+mj-lt"/>
                        <a:buAutoNum type="arabicPeriod"/>
                      </a:pPr>
                      <a:r>
                        <a:rPr lang="en-AU" sz="1800" dirty="0">
                          <a:effectLst/>
                          <a:latin typeface="Arial" panose="020B0604020202020204" pitchFamily="34" charset="0"/>
                          <a:ea typeface="Calibri" panose="020F0502020204030204" pitchFamily="34" charset="0"/>
                          <a:cs typeface="Times New Roman" panose="02020603050405020304" pitchFamily="18" charset="0"/>
                        </a:rPr>
                        <a:t>Promotion of GBV prevention, education and awareness programmes/campaigns such as Everyday Heroes/GBVF Ambassadors, Orange Day, National TIP Week, 16 Days of Activism throughout the 365 Days of the year.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spcBef>
                          <a:spcPts val="600"/>
                        </a:spcBef>
                        <a:spcAft>
                          <a:spcPts val="1000"/>
                        </a:spcAft>
                        <a:buFont typeface="+mj-lt"/>
                        <a:buAutoNum type="arabicPeriod"/>
                      </a:pPr>
                      <a:r>
                        <a:rPr lang="en-GB" sz="1800" dirty="0">
                          <a:effectLst/>
                          <a:latin typeface="Arial" panose="020B0604020202020204" pitchFamily="34" charset="0"/>
                          <a:ea typeface="Calibri" panose="020F0502020204030204" pitchFamily="34" charset="0"/>
                        </a:rPr>
                        <a:t>Development and implementation of Men and Boys programmes in prevention of GBV.</a:t>
                      </a:r>
                      <a:endParaRPr lang="en-US" sz="1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911588929"/>
                  </a:ext>
                </a:extLst>
              </a:tr>
              <a:tr h="1693377">
                <a:tc gridSpan="2">
                  <a:txBody>
                    <a:bodyPr/>
                    <a:lstStyle/>
                    <a:p>
                      <a:pPr lvl="0" algn="ctr"/>
                      <a:r>
                        <a:rPr lang="en-AU" sz="1800" b="1" i="1" kern="1200" dirty="0">
                          <a:solidFill>
                            <a:schemeClr val="dk1"/>
                          </a:solidFill>
                          <a:effectLst/>
                          <a:latin typeface="+mn-lt"/>
                          <a:ea typeface="+mn-ea"/>
                          <a:cs typeface="+mn-cs"/>
                        </a:rPr>
                        <a:t>OUTCOME </a:t>
                      </a:r>
                    </a:p>
                    <a:p>
                      <a:pPr lvl="0" algn="ctr"/>
                      <a:r>
                        <a:rPr lang="en-AU" sz="1800" i="1" kern="1200" dirty="0">
                          <a:solidFill>
                            <a:schemeClr val="dk1"/>
                          </a:solidFill>
                          <a:effectLst/>
                          <a:latin typeface="+mn-lt"/>
                          <a:ea typeface="+mn-ea"/>
                          <a:cs typeface="+mn-cs"/>
                        </a:rPr>
                        <a:t>Increased awareness and coordination among communities traditional and religious leaders on GBV and its consequences. </a:t>
                      </a:r>
                      <a:endParaRPr lang="en-US" sz="1800" i="1" kern="1200" dirty="0">
                        <a:solidFill>
                          <a:schemeClr val="dk1"/>
                        </a:solidFill>
                        <a:effectLst/>
                        <a:latin typeface="+mn-lt"/>
                        <a:ea typeface="+mn-ea"/>
                        <a:cs typeface="+mn-cs"/>
                      </a:endParaRPr>
                    </a:p>
                    <a:p>
                      <a:pPr lvl="0" algn="ctr"/>
                      <a:r>
                        <a:rPr lang="en-AU" sz="1800" i="1" kern="1200" dirty="0">
                          <a:solidFill>
                            <a:schemeClr val="dk1"/>
                          </a:solidFill>
                          <a:effectLst/>
                          <a:latin typeface="+mn-lt"/>
                          <a:ea typeface="+mn-ea"/>
                          <a:cs typeface="+mn-cs"/>
                        </a:rPr>
                        <a:t>Increased number of victims and families accessing the GBVCC toll free centre.  </a:t>
                      </a:r>
                      <a:endParaRPr lang="en-US" sz="1800" i="1" kern="1200" dirty="0">
                        <a:solidFill>
                          <a:schemeClr val="dk1"/>
                        </a:solidFill>
                        <a:effectLst/>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381000" y="76200"/>
            <a:ext cx="8458200" cy="533400"/>
          </a:xfrm>
        </p:spPr>
        <p:txBody>
          <a:bodyPr>
            <a:normAutofit fontScale="90000"/>
          </a:bodyPr>
          <a:lstStyle/>
          <a:p>
            <a:pPr marL="342900" indent="-342900"/>
            <a:br>
              <a:rPr lang="en-US" altLang="en-US" sz="2800" b="1" dirty="0">
                <a:latin typeface="Arial" panose="020B0604020202020204" pitchFamily="34" charset="0"/>
                <a:ea typeface="MS PGothic" panose="020B0600070205080204" pitchFamily="34" charset="-128"/>
              </a:rPr>
            </a:br>
            <a:r>
              <a:rPr lang="en-US" altLang="en-US" sz="3200" b="1" dirty="0">
                <a:latin typeface="Arial" panose="020B0604020202020204" pitchFamily="34" charset="0"/>
                <a:ea typeface="MS PGothic" panose="020B0600070205080204" pitchFamily="34" charset="-128"/>
              </a:rPr>
              <a:t>OBJECTIVES</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104</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nvGraphicFramePr>
        <p:xfrm>
          <a:off x="228600" y="762001"/>
          <a:ext cx="9552008" cy="5615337"/>
        </p:xfrm>
        <a:graphic>
          <a:graphicData uri="http://schemas.openxmlformats.org/drawingml/2006/table">
            <a:tbl>
              <a:tblPr firstRow="1" bandRow="1">
                <a:tableStyleId>{5C22544A-7EE6-4342-B048-85BDC9FD1C3A}</a:tableStyleId>
              </a:tblPr>
              <a:tblGrid>
                <a:gridCol w="2097424">
                  <a:extLst>
                    <a:ext uri="{9D8B030D-6E8A-4147-A177-3AD203B41FA5}">
                      <a16:colId xmlns:a16="http://schemas.microsoft.com/office/drawing/2014/main" val="3760552575"/>
                    </a:ext>
                  </a:extLst>
                </a:gridCol>
                <a:gridCol w="7454584">
                  <a:extLst>
                    <a:ext uri="{9D8B030D-6E8A-4147-A177-3AD203B41FA5}">
                      <a16:colId xmlns:a16="http://schemas.microsoft.com/office/drawing/2014/main" val="116542991"/>
                    </a:ext>
                  </a:extLst>
                </a:gridCol>
              </a:tblGrid>
              <a:tr h="344775">
                <a:tc>
                  <a:txBody>
                    <a:bodyPr/>
                    <a:lstStyle/>
                    <a:p>
                      <a:pPr algn="ctr"/>
                      <a:r>
                        <a:rPr lang="en-US" dirty="0">
                          <a:latin typeface="Arial" panose="020B0604020202020204" pitchFamily="34" charset="0"/>
                          <a:cs typeface="Arial" panose="020B0604020202020204" pitchFamily="34" charset="0"/>
                        </a:rPr>
                        <a:t>OBJECTIVE 2</a:t>
                      </a:r>
                    </a:p>
                  </a:txBody>
                  <a:tcPr/>
                </a:tc>
                <a:tc>
                  <a:txBody>
                    <a:bodyPr/>
                    <a:lstStyle/>
                    <a:p>
                      <a:pPr algn="ctr"/>
                      <a:r>
                        <a:rPr lang="en-US"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4358286">
                <a:tc>
                  <a:txBody>
                    <a:bodyPr/>
                    <a:lstStyle/>
                    <a:p>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Provision of psychosocial support services contributing to the response, care, support, healing and empowerment of victims of crime and violence</a:t>
                      </a:r>
                    </a:p>
                    <a:p>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a:t>
                      </a:r>
                    </a:p>
                    <a:p>
                      <a:pPr>
                        <a:lnSpc>
                          <a:spcPct val="107000"/>
                        </a:lnSpc>
                        <a:spcBef>
                          <a:spcPts val="600"/>
                        </a:spcBef>
                        <a:spcAft>
                          <a:spcPts val="90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nSpc>
                          <a:spcPct val="101000"/>
                        </a:lnSpc>
                        <a:spcBef>
                          <a:spcPts val="600"/>
                        </a:spcBef>
                        <a:spcAft>
                          <a:spcPts val="9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2.1 Development of a tool to assess the level of risk in each individual victim of GBV.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endParaRPr>
                    </a:p>
                    <a:p>
                      <a:pPr>
                        <a:lnSpc>
                          <a:spcPct val="101000"/>
                        </a:lnSpc>
                        <a:spcBef>
                          <a:spcPts val="600"/>
                        </a:spcBef>
                        <a:spcAft>
                          <a:spcPts val="9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2.2 Provide debriefing or trauma counselling sessions</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 victims following</a:t>
                      </a:r>
                      <a:r>
                        <a:rPr lang="en-GB" sz="1800" dirty="0">
                          <a:effectLst/>
                          <a:latin typeface="Arial" panose="020B0604020202020204" pitchFamily="34" charset="0"/>
                          <a:ea typeface="Calibri" panose="020F0502020204030204" pitchFamily="34" charset="0"/>
                          <a:cs typeface="Times New Roman" panose="02020603050405020304" pitchFamily="18" charset="0"/>
                        </a:rPr>
                        <a:t> incidences of violence, emergencies or disaster cases emanating from the impact of large scale and “high profile’ incidences of violence, emergencies or disasters.</a:t>
                      </a:r>
                      <a:endParaRPr lang="en-US" sz="1800" dirty="0">
                        <a:effectLst/>
                        <a:latin typeface="Arial" panose="020B0604020202020204" pitchFamily="34" charset="0"/>
                        <a:ea typeface="Calibri" panose="020F0502020204030204" pitchFamily="34" charset="0"/>
                      </a:endParaRPr>
                    </a:p>
                    <a:p>
                      <a:pPr>
                        <a:lnSpc>
                          <a:spcPct val="101000"/>
                        </a:lnSpc>
                        <a:spcBef>
                          <a:spcPts val="600"/>
                        </a:spcBef>
                        <a:spcAft>
                          <a:spcPts val="9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r>
                        <a:rPr lang="en-GB" sz="1800" dirty="0">
                          <a:effectLst/>
                          <a:latin typeface="Arial" panose="020B0604020202020204" pitchFamily="34" charset="0"/>
                          <a:ea typeface="Calibri" panose="020F0502020204030204" pitchFamily="34" charset="0"/>
                          <a:cs typeface="Times New Roman" panose="02020603050405020304" pitchFamily="18" charset="0"/>
                        </a:rPr>
                        <a:t>3. Provide early psychosocial support  services to victims of crime and violence following incidences of violence, particularly against women, children and men.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endParaRPr>
                    </a:p>
                    <a:p>
                      <a:pPr>
                        <a:lnSpc>
                          <a:spcPct val="101000"/>
                        </a:lnSpc>
                        <a:spcBef>
                          <a:spcPts val="600"/>
                        </a:spcBef>
                        <a:spcAft>
                          <a:spcPts val="9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2.4 Provide Emergency  national toll-free telephonic counselling services to callers affected or experiencing Gender Based Violence</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911588929"/>
                  </a:ext>
                </a:extLst>
              </a:tr>
              <a:tr h="891291">
                <a:tc gridSpan="2">
                  <a:txBody>
                    <a:bodyPr/>
                    <a:lstStyle/>
                    <a:p>
                      <a:pPr marL="0" indent="0" algn="ctr">
                        <a:buFontTx/>
                        <a:buNone/>
                        <a:defRPr/>
                      </a:pPr>
                      <a:r>
                        <a:rPr lang="en-ZA" sz="1800" b="1" dirty="0">
                          <a:latin typeface="Arial" panose="020B0604020202020204" pitchFamily="34" charset="0"/>
                          <a:cs typeface="Arial" panose="020B0604020202020204" pitchFamily="34" charset="0"/>
                        </a:rPr>
                        <a:t>Outcomes</a:t>
                      </a:r>
                    </a:p>
                    <a:p>
                      <a:pPr marL="0" indent="0" algn="ctr">
                        <a:buFontTx/>
                        <a:buNone/>
                        <a:defRPr/>
                      </a:pPr>
                      <a:r>
                        <a:rPr lang="en-ZA" sz="1200" b="0" i="1" dirty="0">
                          <a:latin typeface="Arial" panose="020B0604020202020204" pitchFamily="34" charset="0"/>
                          <a:cs typeface="Arial" panose="020B0604020202020204" pitchFamily="34" charset="0"/>
                        </a:rPr>
                        <a:t>Next Slide</a:t>
                      </a:r>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extLst>
      <p:ext uri="{BB962C8B-B14F-4D97-AF65-F5344CB8AC3E}">
        <p14:creationId xmlns:p14="http://schemas.microsoft.com/office/powerpoint/2010/main" val="18829794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381000" y="76200"/>
            <a:ext cx="8458200" cy="533400"/>
          </a:xfrm>
        </p:spPr>
        <p:txBody>
          <a:bodyPr>
            <a:normAutofit fontScale="90000"/>
          </a:bodyPr>
          <a:lstStyle/>
          <a:p>
            <a:pPr marL="342900" indent="-342900"/>
            <a:br>
              <a:rPr lang="en-US" altLang="en-US" sz="2800" b="1" dirty="0">
                <a:latin typeface="Arial" panose="020B0604020202020204" pitchFamily="34" charset="0"/>
                <a:ea typeface="MS PGothic" panose="020B0600070205080204" pitchFamily="34" charset="-128"/>
              </a:rPr>
            </a:br>
            <a:r>
              <a:rPr lang="en-US" altLang="en-US" sz="3200" b="1" dirty="0">
                <a:latin typeface="Arial" panose="020B0604020202020204" pitchFamily="34" charset="0"/>
                <a:ea typeface="MS PGothic" panose="020B0600070205080204" pitchFamily="34" charset="-128"/>
              </a:rPr>
              <a:t>OBJECTIVES</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105</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nvGraphicFramePr>
        <p:xfrm>
          <a:off x="228600" y="762001"/>
          <a:ext cx="9552008" cy="5114417"/>
        </p:xfrm>
        <a:graphic>
          <a:graphicData uri="http://schemas.openxmlformats.org/drawingml/2006/table">
            <a:tbl>
              <a:tblPr firstRow="1" bandRow="1">
                <a:tableStyleId>{5C22544A-7EE6-4342-B048-85BDC9FD1C3A}</a:tableStyleId>
              </a:tblPr>
              <a:tblGrid>
                <a:gridCol w="4100332">
                  <a:extLst>
                    <a:ext uri="{9D8B030D-6E8A-4147-A177-3AD203B41FA5}">
                      <a16:colId xmlns:a16="http://schemas.microsoft.com/office/drawing/2014/main" val="3760552575"/>
                    </a:ext>
                  </a:extLst>
                </a:gridCol>
                <a:gridCol w="5451676">
                  <a:extLst>
                    <a:ext uri="{9D8B030D-6E8A-4147-A177-3AD203B41FA5}">
                      <a16:colId xmlns:a16="http://schemas.microsoft.com/office/drawing/2014/main" val="116542991"/>
                    </a:ext>
                  </a:extLst>
                </a:gridCol>
              </a:tblGrid>
              <a:tr h="344775">
                <a:tc>
                  <a:txBody>
                    <a:bodyPr/>
                    <a:lstStyle/>
                    <a:p>
                      <a:pPr algn="ctr"/>
                      <a:r>
                        <a:rPr lang="en-US" dirty="0">
                          <a:latin typeface="Arial" panose="020B0604020202020204" pitchFamily="34" charset="0"/>
                          <a:cs typeface="Arial" panose="020B0604020202020204" pitchFamily="34" charset="0"/>
                        </a:rPr>
                        <a:t>OBJECTIVE 2…</a:t>
                      </a:r>
                      <a:r>
                        <a:rPr lang="en-US" dirty="0" err="1">
                          <a:latin typeface="Arial" panose="020B0604020202020204" pitchFamily="34" charset="0"/>
                          <a:cs typeface="Arial" panose="020B0604020202020204" pitchFamily="34" charset="0"/>
                        </a:rPr>
                        <a:t>Cont</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424083">
                <a:tc>
                  <a:txBody>
                    <a:bodyPr/>
                    <a:lstStyle/>
                    <a:p>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1000"/>
                        </a:lnSpc>
                        <a:spcBef>
                          <a:spcPts val="600"/>
                        </a:spcBef>
                        <a:spcAft>
                          <a:spcPts val="90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2</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.5 Development of trauma informed and victim centred programmes for empowerment and healing of GBV and Human Trafficking  and hate crimes victims.</a:t>
                      </a:r>
                      <a:endParaRPr lang="en-US" sz="18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911588929"/>
                  </a:ext>
                </a:extLst>
              </a:tr>
              <a:tr h="891291">
                <a:tc gridSpan="2">
                  <a:txBody>
                    <a:bodyPr/>
                    <a:lstStyle/>
                    <a:p>
                      <a:pPr marL="0" indent="0" algn="ctr">
                        <a:buFont typeface="Arial" panose="020B0604020202020204" pitchFamily="34" charset="0"/>
                        <a:buNone/>
                        <a:defRPr/>
                      </a:pPr>
                      <a:r>
                        <a:rPr lang="en-ZA" sz="1800" b="1" i="1" dirty="0">
                          <a:latin typeface="Arial" panose="020B0604020202020204" pitchFamily="34" charset="0"/>
                          <a:cs typeface="Arial" panose="020B0604020202020204" pitchFamily="34" charset="0"/>
                        </a:rPr>
                        <a:t>Objective 2: Outcomes</a:t>
                      </a:r>
                      <a:endParaRPr lang="en-ZA" sz="1800" b="1" i="1" kern="1200" dirty="0">
                        <a:solidFill>
                          <a:schemeClr val="dk1"/>
                        </a:solidFill>
                        <a:effectLst/>
                        <a:latin typeface="Arial" panose="020B0604020202020204" pitchFamily="34" charset="0"/>
                        <a:ea typeface="+mn-ea"/>
                        <a:cs typeface="Arial" panose="020B0604020202020204" pitchFamily="34" charset="0"/>
                      </a:endParaRPr>
                    </a:p>
                    <a:p>
                      <a:pPr marL="285750" indent="-285750" algn="ctr">
                        <a:buFont typeface="Arial" panose="020B0604020202020204" pitchFamily="34" charset="0"/>
                        <a:buChar char="•"/>
                        <a:defRPr/>
                      </a:pPr>
                      <a:endParaRPr lang="en-US" sz="1800" i="1" kern="1200" dirty="0">
                        <a:solidFill>
                          <a:schemeClr val="dk1"/>
                        </a:solidFill>
                        <a:effectLst/>
                        <a:latin typeface="Arial" panose="020B0604020202020204" pitchFamily="34" charset="0"/>
                        <a:ea typeface="+mn-ea"/>
                        <a:cs typeface="Arial" panose="020B0604020202020204" pitchFamily="34" charset="0"/>
                      </a:endParaRPr>
                    </a:p>
                    <a:p>
                      <a:pPr marL="342900" lvl="0" indent="-342900" algn="ctr">
                        <a:buFont typeface="Arial" panose="020B0604020202020204" pitchFamily="34" charset="0"/>
                        <a:buChar char="•"/>
                      </a:pPr>
                      <a:r>
                        <a:rPr lang="en-AU" sz="2000" i="1" kern="1200" dirty="0">
                          <a:solidFill>
                            <a:schemeClr val="dk1"/>
                          </a:solidFill>
                          <a:effectLst/>
                          <a:latin typeface="Arial" panose="020B0604020202020204" pitchFamily="34" charset="0"/>
                          <a:ea typeface="+mn-ea"/>
                          <a:cs typeface="Arial" panose="020B0604020202020204" pitchFamily="34" charset="0"/>
                        </a:rPr>
                        <a:t>Empowered victims of violence and crime assessed, received quality services and treated with respect. </a:t>
                      </a:r>
                      <a:endParaRPr lang="en-US" sz="2000" i="1" kern="1200" dirty="0">
                        <a:solidFill>
                          <a:schemeClr val="dk1"/>
                        </a:solidFill>
                        <a:effectLst/>
                        <a:latin typeface="Arial" panose="020B0604020202020204" pitchFamily="34" charset="0"/>
                        <a:ea typeface="+mn-ea"/>
                        <a:cs typeface="Arial" panose="020B0604020202020204" pitchFamily="34" charset="0"/>
                      </a:endParaRPr>
                    </a:p>
                    <a:p>
                      <a:pPr marL="342900" lvl="0" indent="-342900" algn="ctr">
                        <a:buFont typeface="Arial" panose="020B0604020202020204" pitchFamily="34" charset="0"/>
                        <a:buChar char="•"/>
                      </a:pPr>
                      <a:r>
                        <a:rPr lang="en-AU" sz="2000" i="1" kern="1200" dirty="0">
                          <a:solidFill>
                            <a:schemeClr val="dk1"/>
                          </a:solidFill>
                          <a:effectLst/>
                          <a:latin typeface="Arial" panose="020B0604020202020204" pitchFamily="34" charset="0"/>
                          <a:ea typeface="+mn-ea"/>
                          <a:cs typeface="Arial" panose="020B0604020202020204" pitchFamily="34" charset="0"/>
                        </a:rPr>
                        <a:t>Improved turnaround time in provision of trauma counselling on incidences of violence, emergencies.  </a:t>
                      </a:r>
                    </a:p>
                    <a:p>
                      <a:pPr marL="342900" lvl="0" indent="-342900" algn="ctr">
                        <a:buFont typeface="Arial" panose="020B0604020202020204" pitchFamily="34" charset="0"/>
                        <a:buChar char="•"/>
                      </a:pPr>
                      <a:endParaRPr lang="en-US" sz="2000" i="1" kern="1200" dirty="0">
                        <a:solidFill>
                          <a:schemeClr val="dk1"/>
                        </a:solidFill>
                        <a:effectLst/>
                        <a:latin typeface="Arial" panose="020B0604020202020204" pitchFamily="34" charset="0"/>
                        <a:ea typeface="+mn-ea"/>
                        <a:cs typeface="Arial" panose="020B0604020202020204" pitchFamily="34" charset="0"/>
                      </a:endParaRPr>
                    </a:p>
                    <a:p>
                      <a:pPr marL="342900" lvl="0" indent="-342900" algn="ctr">
                        <a:buFont typeface="Arial" panose="020B0604020202020204" pitchFamily="34" charset="0"/>
                        <a:buChar char="•"/>
                      </a:pPr>
                      <a:r>
                        <a:rPr lang="en-AU" sz="2000" i="1" kern="1200" dirty="0">
                          <a:solidFill>
                            <a:schemeClr val="dk1"/>
                          </a:solidFill>
                          <a:effectLst/>
                          <a:latin typeface="Arial" panose="020B0604020202020204" pitchFamily="34" charset="0"/>
                          <a:ea typeface="+mn-ea"/>
                          <a:cs typeface="Arial" panose="020B0604020202020204" pitchFamily="34" charset="0"/>
                        </a:rPr>
                        <a:t>Strengthened psychosocial services to victims of GBV.  </a:t>
                      </a:r>
                      <a:endParaRPr lang="en-US" sz="2000" i="1"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US" sz="2000" i="1" kern="1200" dirty="0">
                        <a:solidFill>
                          <a:schemeClr val="dk1"/>
                        </a:solidFill>
                        <a:effectLst/>
                        <a:latin typeface="Arial" panose="020B0604020202020204" pitchFamily="34" charset="0"/>
                        <a:ea typeface="+mn-ea"/>
                        <a:cs typeface="Arial" panose="020B0604020202020204" pitchFamily="34" charset="0"/>
                      </a:endParaRPr>
                    </a:p>
                    <a:p>
                      <a:pPr marL="342900" lvl="0" indent="-342900" algn="ctr">
                        <a:buFont typeface="Arial" panose="020B0604020202020204" pitchFamily="34" charset="0"/>
                        <a:buChar char="•"/>
                      </a:pPr>
                      <a:r>
                        <a:rPr lang="en-AU" sz="2000" i="1" kern="1200" dirty="0">
                          <a:solidFill>
                            <a:schemeClr val="dk1"/>
                          </a:solidFill>
                          <a:effectLst/>
                          <a:latin typeface="Arial" panose="020B0604020202020204" pitchFamily="34" charset="0"/>
                          <a:ea typeface="+mn-ea"/>
                          <a:cs typeface="Arial" panose="020B0604020202020204" pitchFamily="34" charset="0"/>
                        </a:rPr>
                        <a:t>More victims of violence reached and supported through early trauma support following incidences of violence, particularly against women, children and men.</a:t>
                      </a:r>
                      <a:endParaRPr lang="en-US" sz="2000" i="1" kern="1200" dirty="0">
                        <a:solidFill>
                          <a:schemeClr val="dk1"/>
                        </a:solidFill>
                        <a:effectLst/>
                        <a:latin typeface="Arial" panose="020B0604020202020204" pitchFamily="34" charset="0"/>
                        <a:ea typeface="+mn-ea"/>
                        <a:cs typeface="Arial" panose="020B0604020202020204" pitchFamily="34" charset="0"/>
                      </a:endParaRPr>
                    </a:p>
                    <a:p>
                      <a:pPr marL="285750" indent="-285750" algn="ctr">
                        <a:buFont typeface="Arial" panose="020B0604020202020204" pitchFamily="34" charset="0"/>
                        <a:buChar char="•"/>
                        <a:defRPr/>
                      </a:pPr>
                      <a:endParaRPr lang="en-ZA" sz="1800" b="1" dirty="0">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extLst>
      <p:ext uri="{BB962C8B-B14F-4D97-AF65-F5344CB8AC3E}">
        <p14:creationId xmlns:p14="http://schemas.microsoft.com/office/powerpoint/2010/main" val="14216796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381000" y="76200"/>
            <a:ext cx="8458200" cy="533400"/>
          </a:xfrm>
        </p:spPr>
        <p:txBody>
          <a:bodyPr>
            <a:normAutofit fontScale="90000"/>
          </a:bodyPr>
          <a:lstStyle/>
          <a:p>
            <a:pPr marL="342900" indent="-342900"/>
            <a:br>
              <a:rPr lang="en-US" altLang="en-US" sz="2800" b="1" dirty="0">
                <a:latin typeface="Arial" panose="020B0604020202020204" pitchFamily="34" charset="0"/>
                <a:ea typeface="MS PGothic" panose="020B0600070205080204" pitchFamily="34" charset="-128"/>
              </a:rPr>
            </a:br>
            <a:r>
              <a:rPr lang="en-US" altLang="en-US" sz="3200" b="1" dirty="0">
                <a:latin typeface="Arial" panose="020B0604020202020204" pitchFamily="34" charset="0"/>
                <a:ea typeface="MS PGothic" panose="020B0600070205080204" pitchFamily="34" charset="-128"/>
              </a:rPr>
              <a:t>OBJECTIVES</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106</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nvGraphicFramePr>
        <p:xfrm>
          <a:off x="228600" y="762001"/>
          <a:ext cx="9448800" cy="5715054"/>
        </p:xfrm>
        <a:graphic>
          <a:graphicData uri="http://schemas.openxmlformats.org/drawingml/2006/table">
            <a:tbl>
              <a:tblPr firstRow="1" bandRow="1">
                <a:tableStyleId>{5C22544A-7EE6-4342-B048-85BDC9FD1C3A}</a:tableStyleId>
              </a:tblPr>
              <a:tblGrid>
                <a:gridCol w="3278529">
                  <a:extLst>
                    <a:ext uri="{9D8B030D-6E8A-4147-A177-3AD203B41FA5}">
                      <a16:colId xmlns:a16="http://schemas.microsoft.com/office/drawing/2014/main" val="3760552575"/>
                    </a:ext>
                  </a:extLst>
                </a:gridCol>
                <a:gridCol w="6170271">
                  <a:extLst>
                    <a:ext uri="{9D8B030D-6E8A-4147-A177-3AD203B41FA5}">
                      <a16:colId xmlns:a16="http://schemas.microsoft.com/office/drawing/2014/main" val="116542991"/>
                    </a:ext>
                  </a:extLst>
                </a:gridCol>
              </a:tblGrid>
              <a:tr h="348115">
                <a:tc>
                  <a:txBody>
                    <a:bodyPr/>
                    <a:lstStyle/>
                    <a:p>
                      <a:r>
                        <a:rPr lang="en-US" dirty="0">
                          <a:latin typeface="Arial" panose="020B0604020202020204" pitchFamily="34" charset="0"/>
                          <a:cs typeface="Arial" panose="020B0604020202020204" pitchFamily="34" charset="0"/>
                        </a:rPr>
                        <a:t>OBJECTIVE 3</a:t>
                      </a:r>
                    </a:p>
                  </a:txBody>
                  <a:tcPr/>
                </a:tc>
                <a:tc>
                  <a:txBody>
                    <a:bodyPr/>
                    <a:lstStyle/>
                    <a:p>
                      <a:r>
                        <a:rPr lang="en-US"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4438462">
                <a:tc>
                  <a:txBody>
                    <a:bodyPr/>
                    <a:lstStyle/>
                    <a:p>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Development of appropriate policies, legislation and </a:t>
                      </a:r>
                      <a:r>
                        <a:rPr lang="en-US" sz="1800" b="0" i="0" u="none" strike="noStrike" kern="1200" baseline="0" dirty="0" err="1">
                          <a:solidFill>
                            <a:schemeClr val="dk1"/>
                          </a:solidFill>
                          <a:latin typeface="Arial" panose="020B0604020202020204" pitchFamily="34" charset="0"/>
                          <a:ea typeface="+mn-ea"/>
                          <a:cs typeface="Arial" panose="020B0604020202020204" pitchFamily="34" charset="0"/>
                        </a:rPr>
                        <a:t>programmes</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in addressing the various needs of victims of crime and violence. </a:t>
                      </a:r>
                    </a:p>
                    <a:p>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a:t>
                      </a:r>
                    </a:p>
                    <a:p>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a:t>
                      </a:r>
                    </a:p>
                    <a:p>
                      <a:pPr>
                        <a:lnSpc>
                          <a:spcPct val="107000"/>
                        </a:lnSpc>
                        <a:spcBef>
                          <a:spcPts val="600"/>
                        </a:spcBef>
                        <a:spcAft>
                          <a:spcPts val="90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r>
                        <a:rPr lang="en-GB" sz="2000" kern="1200" dirty="0">
                          <a:solidFill>
                            <a:schemeClr val="dk1"/>
                          </a:solidFill>
                          <a:effectLst/>
                          <a:latin typeface="Arial" panose="020B0604020202020204" pitchFamily="34" charset="0"/>
                          <a:ea typeface="+mn-ea"/>
                          <a:cs typeface="Arial" panose="020B0604020202020204" pitchFamily="34" charset="0"/>
                        </a:rPr>
                        <a:t>3.1 Conduct capacity building on GBV and VEP related policies and legislation in all nine provinces targeting a variety of vulnerable groups.</a:t>
                      </a:r>
                      <a:endParaRPr lang="en-US" sz="2000" kern="1200" dirty="0">
                        <a:solidFill>
                          <a:schemeClr val="dk1"/>
                        </a:solidFill>
                        <a:effectLst/>
                        <a:latin typeface="Arial" panose="020B0604020202020204" pitchFamily="34" charset="0"/>
                        <a:ea typeface="+mn-ea"/>
                        <a:cs typeface="Arial" panose="020B0604020202020204" pitchFamily="34" charset="0"/>
                      </a:endParaRPr>
                    </a:p>
                    <a:p>
                      <a:r>
                        <a:rPr lang="en-AU" sz="2000" kern="1200" dirty="0">
                          <a:solidFill>
                            <a:schemeClr val="dk1"/>
                          </a:solidFill>
                          <a:effectLst/>
                          <a:latin typeface="Arial" panose="020B0604020202020204" pitchFamily="34" charset="0"/>
                          <a:ea typeface="+mn-ea"/>
                          <a:cs typeface="Arial" panose="020B0604020202020204" pitchFamily="34" charset="0"/>
                        </a:rPr>
                        <a:t>3.2 Conduct capacity building of stakeholders to render effective services for victims of crime and violence.</a:t>
                      </a:r>
                      <a:endParaRPr lang="en-US" sz="2000" kern="1200" dirty="0">
                        <a:solidFill>
                          <a:schemeClr val="dk1"/>
                        </a:solidFill>
                        <a:effectLst/>
                        <a:latin typeface="Arial" panose="020B0604020202020204" pitchFamily="34" charset="0"/>
                        <a:ea typeface="+mn-ea"/>
                        <a:cs typeface="Arial" panose="020B0604020202020204" pitchFamily="34" charset="0"/>
                      </a:endParaRPr>
                    </a:p>
                    <a:p>
                      <a:r>
                        <a:rPr lang="en-GB" sz="2000" kern="1200" dirty="0">
                          <a:solidFill>
                            <a:schemeClr val="dk1"/>
                          </a:solidFill>
                          <a:effectLst/>
                          <a:latin typeface="Arial" panose="020B0604020202020204" pitchFamily="34" charset="0"/>
                          <a:ea typeface="+mn-ea"/>
                          <a:cs typeface="Arial" panose="020B0604020202020204" pitchFamily="34" charset="0"/>
                        </a:rPr>
                        <a:t>3.3. Monitor compliance with Norms and minimum standards for shelters.</a:t>
                      </a:r>
                      <a:endParaRPr lang="en-US" sz="2000" kern="1200" dirty="0">
                        <a:solidFill>
                          <a:schemeClr val="dk1"/>
                        </a:solidFill>
                        <a:effectLst/>
                        <a:latin typeface="Arial" panose="020B0604020202020204" pitchFamily="34" charset="0"/>
                        <a:ea typeface="+mn-ea"/>
                        <a:cs typeface="Arial" panose="020B0604020202020204" pitchFamily="34" charset="0"/>
                      </a:endParaRPr>
                    </a:p>
                    <a:p>
                      <a:r>
                        <a:rPr lang="en-GB" sz="2000" kern="1200" dirty="0">
                          <a:solidFill>
                            <a:schemeClr val="dk1"/>
                          </a:solidFill>
                          <a:effectLst/>
                          <a:latin typeface="Arial" panose="020B0604020202020204" pitchFamily="34" charset="0"/>
                          <a:ea typeface="+mn-ea"/>
                          <a:cs typeface="Arial" panose="020B0604020202020204" pitchFamily="34" charset="0"/>
                        </a:rPr>
                        <a:t>3.4 Monitor the implementation of Standard Operating Procedures in provision of psychosocial services to victims of crime and violence by affiliates.   </a:t>
                      </a:r>
                      <a:endParaRPr lang="en-US" sz="2000" kern="1200" dirty="0">
                        <a:solidFill>
                          <a:schemeClr val="dk1"/>
                        </a:solidFill>
                        <a:effectLst/>
                        <a:latin typeface="Arial" panose="020B0604020202020204" pitchFamily="34" charset="0"/>
                        <a:ea typeface="+mn-ea"/>
                        <a:cs typeface="Arial" panose="020B0604020202020204" pitchFamily="34" charset="0"/>
                      </a:endParaRPr>
                    </a:p>
                    <a:p>
                      <a:r>
                        <a:rPr lang="en-GB" sz="2000" kern="1200" dirty="0">
                          <a:solidFill>
                            <a:schemeClr val="dk1"/>
                          </a:solidFill>
                          <a:effectLst/>
                          <a:latin typeface="Arial" panose="020B0604020202020204" pitchFamily="34" charset="0"/>
                          <a:ea typeface="+mn-ea"/>
                          <a:cs typeface="Arial" panose="020B0604020202020204" pitchFamily="34" charset="0"/>
                        </a:rPr>
                        <a:t>3.5 Conduct evaluation studies on implementation of policies, legislation and programmes.  </a:t>
                      </a:r>
                      <a:endParaRPr lang="en-US" sz="2000" kern="1200" dirty="0">
                        <a:solidFill>
                          <a:schemeClr val="dk1"/>
                        </a:solidFill>
                        <a:effectLst/>
                        <a:latin typeface="Arial" panose="020B0604020202020204" pitchFamily="34" charset="0"/>
                        <a:ea typeface="+mn-ea"/>
                        <a:cs typeface="Arial" panose="020B0604020202020204" pitchFamily="34" charset="0"/>
                      </a:endParaRPr>
                    </a:p>
                    <a:p>
                      <a:r>
                        <a:rPr lang="en-GB" sz="1800" kern="1200" dirty="0">
                          <a:solidFill>
                            <a:schemeClr val="dk1"/>
                          </a:solidFill>
                          <a:effectLst/>
                          <a:latin typeface="+mn-lt"/>
                          <a:ea typeface="+mn-ea"/>
                          <a:cs typeface="+mn-cs"/>
                        </a:rPr>
                        <a:t> </a:t>
                      </a:r>
                      <a:endParaRPr lang="en-US" sz="1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911588929"/>
                  </a:ext>
                </a:extLst>
              </a:tr>
              <a:tr h="807774">
                <a:tc gridSpan="2">
                  <a:txBody>
                    <a:bodyPr/>
                    <a:lstStyle/>
                    <a:p>
                      <a:pPr marL="0" indent="0" algn="ctr">
                        <a:buFontTx/>
                        <a:buNone/>
                        <a:defRPr/>
                      </a:pPr>
                      <a:r>
                        <a:rPr lang="en-ZA" sz="1800" b="1" dirty="0">
                          <a:latin typeface="Arial" panose="020B0604020202020204" pitchFamily="34" charset="0"/>
                          <a:cs typeface="Arial" panose="020B0604020202020204" pitchFamily="34" charset="0"/>
                        </a:rPr>
                        <a:t>Outcomes</a:t>
                      </a:r>
                    </a:p>
                    <a:p>
                      <a:pPr marL="0" indent="0" algn="ctr">
                        <a:buFontTx/>
                        <a:buNone/>
                        <a:defRPr/>
                      </a:pPr>
                      <a:r>
                        <a:rPr lang="en-ZA" sz="1400" b="0" i="1" dirty="0">
                          <a:latin typeface="Arial" panose="020B0604020202020204" pitchFamily="34" charset="0"/>
                          <a:cs typeface="Arial" panose="020B0604020202020204" pitchFamily="34" charset="0"/>
                        </a:rPr>
                        <a:t>Next Slide</a:t>
                      </a:r>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extLst>
      <p:ext uri="{BB962C8B-B14F-4D97-AF65-F5344CB8AC3E}">
        <p14:creationId xmlns:p14="http://schemas.microsoft.com/office/powerpoint/2010/main" val="40554359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381000" y="76200"/>
            <a:ext cx="8458200" cy="533400"/>
          </a:xfrm>
        </p:spPr>
        <p:txBody>
          <a:bodyPr>
            <a:normAutofit/>
          </a:bodyPr>
          <a:lstStyle/>
          <a:p>
            <a:pPr marL="342900" indent="-342900"/>
            <a:r>
              <a:rPr lang="en-US" altLang="en-US" sz="3200" b="1" dirty="0">
                <a:latin typeface="Arial" panose="020B0604020202020204" pitchFamily="34" charset="0"/>
                <a:ea typeface="MS PGothic" panose="020B0600070205080204" pitchFamily="34" charset="-128"/>
              </a:rPr>
              <a:t>OBJECTIVES</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107</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nvGraphicFramePr>
        <p:xfrm>
          <a:off x="228600" y="762001"/>
          <a:ext cx="9448800" cy="5457456"/>
        </p:xfrm>
        <a:graphic>
          <a:graphicData uri="http://schemas.openxmlformats.org/drawingml/2006/table">
            <a:tbl>
              <a:tblPr firstRow="1" bandRow="1">
                <a:tableStyleId>{5C22544A-7EE6-4342-B048-85BDC9FD1C3A}</a:tableStyleId>
              </a:tblPr>
              <a:tblGrid>
                <a:gridCol w="4158205">
                  <a:extLst>
                    <a:ext uri="{9D8B030D-6E8A-4147-A177-3AD203B41FA5}">
                      <a16:colId xmlns:a16="http://schemas.microsoft.com/office/drawing/2014/main" val="3760552575"/>
                    </a:ext>
                  </a:extLst>
                </a:gridCol>
                <a:gridCol w="5290595">
                  <a:extLst>
                    <a:ext uri="{9D8B030D-6E8A-4147-A177-3AD203B41FA5}">
                      <a16:colId xmlns:a16="http://schemas.microsoft.com/office/drawing/2014/main" val="116542991"/>
                    </a:ext>
                  </a:extLst>
                </a:gridCol>
              </a:tblGrid>
              <a:tr h="397776">
                <a:tc>
                  <a:txBody>
                    <a:bodyPr/>
                    <a:lstStyle/>
                    <a:p>
                      <a:r>
                        <a:rPr lang="en-US" sz="2000" dirty="0">
                          <a:latin typeface="Arial" panose="020B0604020202020204" pitchFamily="34" charset="0"/>
                          <a:cs typeface="Arial" panose="020B0604020202020204" pitchFamily="34" charset="0"/>
                        </a:rPr>
                        <a:t>OBJECTIVE 3</a:t>
                      </a:r>
                    </a:p>
                  </a:txBody>
                  <a:tcPr/>
                </a:tc>
                <a:tc>
                  <a:txBody>
                    <a:bodyPr/>
                    <a:lstStyle/>
                    <a:p>
                      <a:r>
                        <a:rPr lang="en-US" sz="2000"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1292771">
                <a:tc>
                  <a:txBody>
                    <a:bodyPr/>
                    <a:lstStyle/>
                    <a:p>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Development of appropriate policies, legislation and programmes in addressing the various needs of victims of crime and violence.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r>
                        <a:rPr lang="en-GB" sz="2000" kern="1200" dirty="0">
                          <a:solidFill>
                            <a:schemeClr val="dk1"/>
                          </a:solidFill>
                          <a:effectLst/>
                          <a:latin typeface="+mn-lt"/>
                          <a:ea typeface="+mn-ea"/>
                          <a:cs typeface="+mn-cs"/>
                        </a:rPr>
                        <a:t> </a:t>
                      </a:r>
                      <a:endParaRPr lang="en-US" sz="2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911588929"/>
                  </a:ext>
                </a:extLst>
              </a:tr>
              <a:tr h="3381093">
                <a:tc gridSpan="2">
                  <a:txBody>
                    <a:bodyPr/>
                    <a:lstStyle/>
                    <a:p>
                      <a:pPr lvl="0" algn="ctr"/>
                      <a:r>
                        <a:rPr lang="en-ZA" sz="2000" b="1" i="1" dirty="0">
                          <a:latin typeface="Arial" panose="020B0604020202020204" pitchFamily="34" charset="0"/>
                          <a:cs typeface="Arial" panose="020B0604020202020204" pitchFamily="34" charset="0"/>
                        </a:rPr>
                        <a:t>Objective 3: Outcomes</a:t>
                      </a:r>
                    </a:p>
                    <a:p>
                      <a:pPr lvl="0" algn="ctr"/>
                      <a:endParaRPr lang="en-ZA" sz="2000" b="1" i="1" dirty="0">
                        <a:latin typeface="Arial" panose="020B0604020202020204" pitchFamily="34" charset="0"/>
                        <a:cs typeface="Arial" panose="020B0604020202020204" pitchFamily="34" charset="0"/>
                      </a:endParaRPr>
                    </a:p>
                    <a:p>
                      <a:pPr marL="285750" lvl="0" indent="-285750" algn="ctr">
                        <a:buFont typeface="Arial" panose="020B0604020202020204" pitchFamily="34" charset="0"/>
                        <a:buChar char="•"/>
                      </a:pPr>
                      <a:r>
                        <a:rPr lang="en-AU" sz="2000" i="1" kern="1200" dirty="0">
                          <a:solidFill>
                            <a:schemeClr val="dk1"/>
                          </a:solidFill>
                          <a:effectLst/>
                          <a:latin typeface="Arial" panose="020B0604020202020204" pitchFamily="34" charset="0"/>
                          <a:ea typeface="+mn-ea"/>
                          <a:cs typeface="Arial" panose="020B0604020202020204" pitchFamily="34" charset="0"/>
                        </a:rPr>
                        <a:t>Number of emerging and developed organisations skilled and knowledgeable on relevant legislative frameworks to provide quality services.</a:t>
                      </a:r>
                    </a:p>
                    <a:p>
                      <a:pPr marL="285750" lvl="0" indent="-285750" algn="ctr">
                        <a:buFont typeface="Arial" panose="020B0604020202020204" pitchFamily="34" charset="0"/>
                        <a:buChar char="•"/>
                      </a:pPr>
                      <a:endParaRPr lang="en-US" sz="2000" i="1" kern="1200" dirty="0">
                        <a:solidFill>
                          <a:schemeClr val="dk1"/>
                        </a:solidFill>
                        <a:effectLst/>
                        <a:latin typeface="Arial" panose="020B0604020202020204" pitchFamily="34" charset="0"/>
                        <a:ea typeface="+mn-ea"/>
                        <a:cs typeface="Arial" panose="020B0604020202020204" pitchFamily="34" charset="0"/>
                      </a:endParaRPr>
                    </a:p>
                    <a:p>
                      <a:pPr marL="285750" lvl="0" indent="-285750" algn="ctr">
                        <a:buFont typeface="Arial" panose="020B0604020202020204" pitchFamily="34" charset="0"/>
                        <a:buChar char="•"/>
                      </a:pPr>
                      <a:r>
                        <a:rPr lang="en-AU" sz="2000" i="1" kern="1200" dirty="0">
                          <a:solidFill>
                            <a:schemeClr val="dk1"/>
                          </a:solidFill>
                          <a:effectLst/>
                          <a:latin typeface="Arial" panose="020B0604020202020204" pitchFamily="34" charset="0"/>
                          <a:ea typeface="+mn-ea"/>
                          <a:cs typeface="Arial" panose="020B0604020202020204" pitchFamily="34" charset="0"/>
                        </a:rPr>
                        <a:t>Skilled and capable service providers to render GBV and VEP services.  </a:t>
                      </a:r>
                      <a:endParaRPr lang="en-US" sz="2000" i="1" kern="1200" dirty="0">
                        <a:solidFill>
                          <a:schemeClr val="dk1"/>
                        </a:solidFill>
                        <a:effectLst/>
                        <a:latin typeface="Arial" panose="020B0604020202020204" pitchFamily="34" charset="0"/>
                        <a:ea typeface="+mn-ea"/>
                        <a:cs typeface="Arial" panose="020B0604020202020204" pitchFamily="34" charset="0"/>
                      </a:endParaRPr>
                    </a:p>
                    <a:p>
                      <a:pPr marL="285750" lvl="0" indent="-285750" algn="ctr">
                        <a:buFont typeface="Arial" panose="020B0604020202020204" pitchFamily="34" charset="0"/>
                        <a:buChar char="•"/>
                      </a:pPr>
                      <a:endParaRPr lang="en-AU" sz="2000" i="1" kern="1200" dirty="0">
                        <a:solidFill>
                          <a:schemeClr val="dk1"/>
                        </a:solidFill>
                        <a:effectLst/>
                        <a:latin typeface="Arial" panose="020B0604020202020204" pitchFamily="34" charset="0"/>
                        <a:ea typeface="+mn-ea"/>
                        <a:cs typeface="Arial" panose="020B0604020202020204" pitchFamily="34" charset="0"/>
                      </a:endParaRPr>
                    </a:p>
                    <a:p>
                      <a:pPr marL="285750" lvl="0" indent="-285750" algn="ctr">
                        <a:buFont typeface="Arial" panose="020B0604020202020204" pitchFamily="34" charset="0"/>
                        <a:buChar char="•"/>
                      </a:pPr>
                      <a:r>
                        <a:rPr lang="en-AU" sz="2000" i="1" kern="1200" dirty="0">
                          <a:solidFill>
                            <a:schemeClr val="dk1"/>
                          </a:solidFill>
                          <a:effectLst/>
                          <a:latin typeface="Arial" panose="020B0604020202020204" pitchFamily="34" charset="0"/>
                          <a:ea typeface="+mn-ea"/>
                          <a:cs typeface="Arial" panose="020B0604020202020204" pitchFamily="34" charset="0"/>
                        </a:rPr>
                        <a:t>Capacitated stakeholders able to render services more effectively. </a:t>
                      </a:r>
                      <a:endParaRPr lang="en-US" sz="2000" i="1"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AU" sz="2000" i="1" kern="1200" dirty="0">
                          <a:solidFill>
                            <a:schemeClr val="dk1"/>
                          </a:solidFill>
                          <a:effectLst/>
                          <a:latin typeface="Arial" panose="020B0604020202020204" pitchFamily="34" charset="0"/>
                          <a:ea typeface="+mn-ea"/>
                          <a:cs typeface="Arial" panose="020B0604020202020204" pitchFamily="34" charset="0"/>
                        </a:rPr>
                        <a:t> </a:t>
                      </a:r>
                      <a:endParaRPr lang="en-US" sz="2000" i="1" kern="1200" dirty="0">
                        <a:solidFill>
                          <a:schemeClr val="dk1"/>
                        </a:solidFill>
                        <a:effectLst/>
                        <a:latin typeface="Arial" panose="020B0604020202020204" pitchFamily="34" charset="0"/>
                        <a:ea typeface="+mn-ea"/>
                        <a:cs typeface="Arial" panose="020B0604020202020204" pitchFamily="34" charset="0"/>
                      </a:endParaRPr>
                    </a:p>
                    <a:p>
                      <a:pPr marL="285750" lvl="0" indent="-285750" algn="ctr">
                        <a:buFont typeface="Arial" panose="020B0604020202020204" pitchFamily="34" charset="0"/>
                        <a:buChar char="•"/>
                      </a:pPr>
                      <a:r>
                        <a:rPr lang="en-AU" sz="2000" i="1" kern="1200" dirty="0">
                          <a:solidFill>
                            <a:schemeClr val="dk1"/>
                          </a:solidFill>
                          <a:effectLst/>
                          <a:latin typeface="Arial" panose="020B0604020202020204" pitchFamily="34" charset="0"/>
                          <a:ea typeface="+mn-ea"/>
                          <a:cs typeface="Arial" panose="020B0604020202020204" pitchFamily="34" charset="0"/>
                        </a:rPr>
                        <a:t>Improved compliance with Norms and minimum standards for shelters.</a:t>
                      </a:r>
                      <a:endParaRPr lang="en-US" sz="2000" i="1" kern="1200" dirty="0">
                        <a:solidFill>
                          <a:schemeClr val="dk1"/>
                        </a:solidFill>
                        <a:effectLst/>
                        <a:latin typeface="Arial" panose="020B0604020202020204" pitchFamily="34" charset="0"/>
                        <a:ea typeface="+mn-ea"/>
                        <a:cs typeface="Arial" panose="020B0604020202020204" pitchFamily="34" charset="0"/>
                      </a:endParaRPr>
                    </a:p>
                    <a:p>
                      <a:pPr marL="0" indent="0" algn="ctr">
                        <a:buFontTx/>
                        <a:buNone/>
                        <a:defRPr/>
                      </a:pPr>
                      <a:endParaRPr lang="en-ZA" sz="2000" b="1" dirty="0">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extLst>
      <p:ext uri="{BB962C8B-B14F-4D97-AF65-F5344CB8AC3E}">
        <p14:creationId xmlns:p14="http://schemas.microsoft.com/office/powerpoint/2010/main" val="12287548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0" y="76200"/>
            <a:ext cx="9448800" cy="533400"/>
          </a:xfrm>
        </p:spPr>
        <p:txBody>
          <a:bodyPr>
            <a:normAutofit fontScale="90000"/>
          </a:bodyPr>
          <a:lstStyle/>
          <a:p>
            <a:pPr marL="342900" indent="-342900"/>
            <a:br>
              <a:rPr lang="en-US" altLang="en-US" sz="2800" dirty="0">
                <a:latin typeface="Arial" panose="020B0604020202020204" pitchFamily="34" charset="0"/>
                <a:ea typeface="MS PGothic" panose="020B0600070205080204" pitchFamily="34" charset="-128"/>
              </a:rPr>
            </a:br>
            <a:r>
              <a:rPr lang="en-US" altLang="en-US" sz="2800" b="1" dirty="0">
                <a:latin typeface="Arial" panose="020B0604020202020204" pitchFamily="34" charset="0"/>
                <a:ea typeface="MS PGothic" panose="020B0600070205080204" pitchFamily="34" charset="-128"/>
              </a:rPr>
              <a:t>GEOGRAPHICAL COVERAGE AND TARGET YEARS </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108</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nvGraphicFramePr>
        <p:xfrm>
          <a:off x="457199" y="752354"/>
          <a:ext cx="8839201" cy="5022256"/>
        </p:xfrm>
        <a:graphic>
          <a:graphicData uri="http://schemas.openxmlformats.org/drawingml/2006/table">
            <a:tbl>
              <a:tblPr firstRow="1" bandRow="1">
                <a:tableStyleId>{5C22544A-7EE6-4342-B048-85BDC9FD1C3A}</a:tableStyleId>
              </a:tblPr>
              <a:tblGrid>
                <a:gridCol w="2999971">
                  <a:extLst>
                    <a:ext uri="{9D8B030D-6E8A-4147-A177-3AD203B41FA5}">
                      <a16:colId xmlns:a16="http://schemas.microsoft.com/office/drawing/2014/main" val="3760552575"/>
                    </a:ext>
                  </a:extLst>
                </a:gridCol>
                <a:gridCol w="2999971">
                  <a:extLst>
                    <a:ext uri="{9D8B030D-6E8A-4147-A177-3AD203B41FA5}">
                      <a16:colId xmlns:a16="http://schemas.microsoft.com/office/drawing/2014/main" val="2735531885"/>
                    </a:ext>
                  </a:extLst>
                </a:gridCol>
                <a:gridCol w="2839259">
                  <a:extLst>
                    <a:ext uri="{9D8B030D-6E8A-4147-A177-3AD203B41FA5}">
                      <a16:colId xmlns:a16="http://schemas.microsoft.com/office/drawing/2014/main" val="116542991"/>
                    </a:ext>
                  </a:extLst>
                </a:gridCol>
              </a:tblGrid>
              <a:tr h="358816">
                <a:tc>
                  <a:txBody>
                    <a:bodyPr/>
                    <a:lstStyle/>
                    <a:p>
                      <a:pPr>
                        <a:lnSpc>
                          <a:spcPct val="107000"/>
                        </a:lnSpc>
                        <a:spcBef>
                          <a:spcPts val="600"/>
                        </a:spcBef>
                        <a:spcAft>
                          <a:spcPts val="900"/>
                        </a:spcAft>
                      </a:pPr>
                      <a:r>
                        <a:rPr lang="en-AU" sz="1600" b="1" dirty="0">
                          <a:effectLst/>
                          <a:latin typeface="Arial" panose="020B0604020202020204" pitchFamily="34" charset="0"/>
                          <a:ea typeface="Calibri" panose="020F0502020204030204" pitchFamily="34" charset="0"/>
                          <a:cs typeface="Times New Roman" panose="02020603050405020304" pitchFamily="18" charset="0"/>
                        </a:rPr>
                        <a:t>Objectives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AU" sz="1600" b="1">
                          <a:effectLst/>
                          <a:latin typeface="Arial" panose="020B0604020202020204" pitchFamily="34" charset="0"/>
                          <a:ea typeface="Calibri" panose="020F0502020204030204" pitchFamily="34" charset="0"/>
                          <a:cs typeface="Times New Roman" panose="02020603050405020304" pitchFamily="18" charset="0"/>
                        </a:rPr>
                        <a:t>Geographical Areas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AU" sz="1600" b="1" dirty="0">
                          <a:effectLst/>
                          <a:latin typeface="Arial" panose="020B0604020202020204" pitchFamily="34" charset="0"/>
                          <a:ea typeface="Calibri" panose="020F0502020204030204" pitchFamily="34" charset="0"/>
                          <a:cs typeface="Times New Roman" panose="02020603050405020304" pitchFamily="18" charset="0"/>
                        </a:rPr>
                        <a:t>Target year/s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78373138"/>
                  </a:ext>
                </a:extLst>
              </a:tr>
              <a:tr h="1027542">
                <a:tc>
                  <a:txBody>
                    <a:bodyPr/>
                    <a:lstStyle/>
                    <a:p>
                      <a:pPr>
                        <a:lnSpc>
                          <a:spcPct val="107000"/>
                        </a:lnSpc>
                        <a:spcBef>
                          <a:spcPts val="600"/>
                        </a:spcBef>
                        <a:spcAft>
                          <a:spcPts val="900"/>
                        </a:spcAft>
                      </a:pPr>
                      <a:r>
                        <a:rPr lang="en-AU" sz="1800" dirty="0">
                          <a:effectLst/>
                          <a:latin typeface="Arial" panose="020B0604020202020204" pitchFamily="34" charset="0"/>
                          <a:ea typeface="Calibri" panose="020F0502020204030204" pitchFamily="34" charset="0"/>
                          <a:cs typeface="Times New Roman" panose="02020603050405020304" pitchFamily="18" charset="0"/>
                        </a:rPr>
                        <a:t>OBJECTIVE 1 (as above)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800" b="0" i="0" u="none" strike="noStrike" baseline="0" dirty="0">
                          <a:solidFill>
                            <a:srgbClr val="000000"/>
                          </a:solidFill>
                          <a:latin typeface="Arial" panose="020B0604020202020204" pitchFamily="34" charset="0"/>
                          <a:cs typeface="Arial" panose="020B0604020202020204" pitchFamily="34" charset="0"/>
                        </a:rPr>
                        <a:t>The service targets nine provinces (Eastern Cape, Free State, Gauteng, Limpopo, Kwa Zulu Natal, Mpumalanga, Northwest, Northern Cape and Western Cape)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txBody>
                  <a:tcPr marL="68580" marR="68580" marT="0" marB="0"/>
                </a:tc>
                <a:tc>
                  <a:txBody>
                    <a:bodyPr/>
                    <a:lstStyle/>
                    <a:p>
                      <a:r>
                        <a:rPr lang="en-US" sz="1800" b="0" i="0" u="none" strike="noStrike" baseline="0" dirty="0">
                          <a:solidFill>
                            <a:srgbClr val="000000"/>
                          </a:solidFill>
                          <a:latin typeface="Arial" panose="020B0604020202020204" pitchFamily="34" charset="0"/>
                          <a:cs typeface="Arial" panose="020B0604020202020204" pitchFamily="34" charset="0"/>
                        </a:rPr>
                        <a:t>Year 1: 3 provinces </a:t>
                      </a:r>
                    </a:p>
                    <a:p>
                      <a:r>
                        <a:rPr lang="en-US" sz="1800" b="0" i="0" u="none" strike="noStrike" baseline="0" dirty="0">
                          <a:solidFill>
                            <a:srgbClr val="000000"/>
                          </a:solidFill>
                          <a:latin typeface="Arial" panose="020B0604020202020204" pitchFamily="34" charset="0"/>
                          <a:cs typeface="Arial" panose="020B0604020202020204" pitchFamily="34" charset="0"/>
                        </a:rPr>
                        <a:t>Year 2: 4 provinces </a:t>
                      </a:r>
                    </a:p>
                    <a:p>
                      <a:r>
                        <a:rPr lang="en-US" sz="1800" b="0" i="0" u="none" strike="noStrike" baseline="0" dirty="0">
                          <a:solidFill>
                            <a:srgbClr val="000000"/>
                          </a:solidFill>
                          <a:latin typeface="Arial" panose="020B0604020202020204" pitchFamily="34" charset="0"/>
                          <a:cs typeface="Arial" panose="020B0604020202020204" pitchFamily="34" charset="0"/>
                        </a:rPr>
                        <a:t>Year 3: 2 provinces </a:t>
                      </a:r>
                    </a:p>
                    <a:p>
                      <a:r>
                        <a:rPr lang="en-US" sz="1800" b="0" i="0" u="none" strike="noStrike" baseline="0" dirty="0">
                          <a:solidFill>
                            <a:srgbClr val="000000"/>
                          </a:solidFill>
                          <a:latin typeface="Arial" panose="020B0604020202020204" pitchFamily="34" charset="0"/>
                          <a:cs typeface="Arial" panose="020B0604020202020204" pitchFamily="34" charset="0"/>
                        </a:rPr>
                        <a:t>  </a:t>
                      </a:r>
                    </a:p>
                  </a:txBody>
                  <a:tcPr marL="68580" marR="68580" marT="0" marB="0"/>
                </a:tc>
                <a:extLst>
                  <a:ext uri="{0D108BD9-81ED-4DB2-BD59-A6C34878D82A}">
                    <a16:rowId xmlns:a16="http://schemas.microsoft.com/office/drawing/2014/main" val="796214725"/>
                  </a:ext>
                </a:extLst>
              </a:tr>
              <a:tr h="1074296">
                <a:tc>
                  <a:txBody>
                    <a:bodyPr/>
                    <a:lstStyle/>
                    <a:p>
                      <a:pPr>
                        <a:lnSpc>
                          <a:spcPct val="107000"/>
                        </a:lnSpc>
                        <a:spcBef>
                          <a:spcPts val="600"/>
                        </a:spcBef>
                        <a:spcAft>
                          <a:spcPts val="900"/>
                        </a:spcAft>
                      </a:pPr>
                      <a:r>
                        <a:rPr lang="en-AU" sz="1800" dirty="0">
                          <a:effectLst/>
                          <a:latin typeface="Arial" panose="020B0604020202020204" pitchFamily="34" charset="0"/>
                          <a:ea typeface="Calibri" panose="020F0502020204030204" pitchFamily="34" charset="0"/>
                          <a:cs typeface="Times New Roman" panose="02020603050405020304" pitchFamily="18" charset="0"/>
                        </a:rPr>
                        <a:t>OBJECTIVE 2 (as above)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800" b="0" i="0" u="none" strike="noStrike" baseline="0" dirty="0">
                          <a:solidFill>
                            <a:srgbClr val="000000"/>
                          </a:solidFill>
                          <a:latin typeface="Arial" panose="020B0604020202020204" pitchFamily="34" charset="0"/>
                          <a:cs typeface="Arial" panose="020B0604020202020204" pitchFamily="34" charset="0"/>
                        </a:rPr>
                        <a:t>The service targets nine provinces (Eastern Cape, Free State, Gauteng, Limpopo, Kwa Zulu Natal, Mpumalanga, Northwest, Northern Cape and Western Cape) </a:t>
                      </a:r>
                    </a:p>
                    <a:p>
                      <a:r>
                        <a:rPr lang="en-US" sz="1800" b="0" i="0" u="none" strike="noStrike" baseline="0" dirty="0">
                          <a:solidFill>
                            <a:srgbClr val="000000"/>
                          </a:solidFill>
                          <a:latin typeface="Arial" panose="020B0604020202020204" pitchFamily="34" charset="0"/>
                          <a:cs typeface="Arial" panose="020B0604020202020204" pitchFamily="34" charset="0"/>
                        </a:rPr>
                        <a:t>  </a:t>
                      </a:r>
                    </a:p>
                    <a:p>
                      <a:r>
                        <a:rPr lang="en-US" sz="1800" b="0" i="0" u="none" strike="noStrike" baseline="0" dirty="0">
                          <a:solidFill>
                            <a:srgbClr val="000000"/>
                          </a:solidFill>
                          <a:latin typeface="Arial" panose="020B0604020202020204" pitchFamily="34" charset="0"/>
                          <a:cs typeface="Arial" panose="020B0604020202020204" pitchFamily="34" charset="0"/>
                        </a:rPr>
                        <a:t>  </a:t>
                      </a:r>
                    </a:p>
                  </a:txBody>
                  <a:tcPr marL="68580" marR="68580" marT="0" marB="0"/>
                </a:tc>
                <a:tc>
                  <a:txBody>
                    <a:bodyPr/>
                    <a:lstStyle/>
                    <a:p>
                      <a:r>
                        <a:rPr lang="en-US" sz="1800" b="0" i="0" u="none" strike="noStrike" baseline="0" dirty="0">
                          <a:solidFill>
                            <a:srgbClr val="000000"/>
                          </a:solidFill>
                          <a:latin typeface="Arial" panose="020B0604020202020204" pitchFamily="34" charset="0"/>
                          <a:cs typeface="Arial" panose="020B0604020202020204" pitchFamily="34" charset="0"/>
                        </a:rPr>
                        <a:t> All 9 provinces per year </a:t>
                      </a:r>
                    </a:p>
                    <a:p>
                      <a:r>
                        <a:rPr lang="en-US" sz="1800" b="0" i="0" u="none" strike="noStrike" baseline="0" dirty="0">
                          <a:solidFill>
                            <a:srgbClr val="000000"/>
                          </a:solidFill>
                          <a:latin typeface="Arial" panose="020B0604020202020204" pitchFamily="34" charset="0"/>
                          <a:cs typeface="Arial" panose="020B0604020202020204" pitchFamily="34" charset="0"/>
                        </a:rPr>
                        <a:t>  </a:t>
                      </a:r>
                    </a:p>
                  </a:txBody>
                  <a:tcPr marL="68580" marR="68580" marT="0" marB="0"/>
                </a:tc>
                <a:extLst>
                  <a:ext uri="{0D108BD9-81ED-4DB2-BD59-A6C34878D82A}">
                    <a16:rowId xmlns:a16="http://schemas.microsoft.com/office/drawing/2014/main" val="1911588929"/>
                  </a:ext>
                </a:extLst>
              </a:tr>
            </a:tbl>
          </a:graphicData>
        </a:graphic>
      </p:graphicFrame>
    </p:spTree>
    <p:extLst>
      <p:ext uri="{BB962C8B-B14F-4D97-AF65-F5344CB8AC3E}">
        <p14:creationId xmlns:p14="http://schemas.microsoft.com/office/powerpoint/2010/main" val="928420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0" y="76200"/>
            <a:ext cx="9448800" cy="533400"/>
          </a:xfrm>
        </p:spPr>
        <p:txBody>
          <a:bodyPr>
            <a:normAutofit fontScale="90000"/>
          </a:bodyPr>
          <a:lstStyle/>
          <a:p>
            <a:pPr marL="342900" indent="-342900"/>
            <a:br>
              <a:rPr lang="en-US" altLang="en-US" sz="2800" dirty="0">
                <a:latin typeface="Arial" panose="020B0604020202020204" pitchFamily="34" charset="0"/>
                <a:ea typeface="MS PGothic" panose="020B0600070205080204" pitchFamily="34" charset="-128"/>
              </a:rPr>
            </a:br>
            <a:r>
              <a:rPr lang="en-US" altLang="en-US" sz="2800" b="1" dirty="0">
                <a:latin typeface="Arial" panose="020B0604020202020204" pitchFamily="34" charset="0"/>
                <a:ea typeface="MS PGothic" panose="020B0600070205080204" pitchFamily="34" charset="-128"/>
              </a:rPr>
              <a:t>GEOGRAPHICAL COVERAGE AND TARGET YEARS </a:t>
            </a:r>
            <a:r>
              <a:rPr lang="en-US" altLang="en-US" sz="2800" b="1" dirty="0" err="1">
                <a:latin typeface="Arial" panose="020B0604020202020204" pitchFamily="34" charset="0"/>
                <a:ea typeface="MS PGothic" panose="020B0600070205080204" pitchFamily="34" charset="-128"/>
              </a:rPr>
              <a:t>cont</a:t>
            </a:r>
            <a:r>
              <a:rPr lang="en-US" altLang="en-US" sz="2800" b="1" dirty="0">
                <a:latin typeface="Arial" panose="020B0604020202020204" pitchFamily="34" charset="0"/>
                <a:ea typeface="MS PGothic" panose="020B0600070205080204" pitchFamily="34" charset="-128"/>
              </a:rPr>
              <a:t>…</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109</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nvGraphicFramePr>
        <p:xfrm>
          <a:off x="381002" y="919998"/>
          <a:ext cx="9067797" cy="4655612"/>
        </p:xfrm>
        <a:graphic>
          <a:graphicData uri="http://schemas.openxmlformats.org/drawingml/2006/table">
            <a:tbl>
              <a:tblPr firstRow="1" bandRow="1">
                <a:tableStyleId>{5C22544A-7EE6-4342-B048-85BDC9FD1C3A}</a:tableStyleId>
              </a:tblPr>
              <a:tblGrid>
                <a:gridCol w="3077555">
                  <a:extLst>
                    <a:ext uri="{9D8B030D-6E8A-4147-A177-3AD203B41FA5}">
                      <a16:colId xmlns:a16="http://schemas.microsoft.com/office/drawing/2014/main" val="3760552575"/>
                    </a:ext>
                  </a:extLst>
                </a:gridCol>
                <a:gridCol w="3077555">
                  <a:extLst>
                    <a:ext uri="{9D8B030D-6E8A-4147-A177-3AD203B41FA5}">
                      <a16:colId xmlns:a16="http://schemas.microsoft.com/office/drawing/2014/main" val="2735531885"/>
                    </a:ext>
                  </a:extLst>
                </a:gridCol>
                <a:gridCol w="2912687">
                  <a:extLst>
                    <a:ext uri="{9D8B030D-6E8A-4147-A177-3AD203B41FA5}">
                      <a16:colId xmlns:a16="http://schemas.microsoft.com/office/drawing/2014/main" val="116542991"/>
                    </a:ext>
                  </a:extLst>
                </a:gridCol>
              </a:tblGrid>
              <a:tr h="632023">
                <a:tc>
                  <a:txBody>
                    <a:bodyPr/>
                    <a:lstStyle/>
                    <a:p>
                      <a:pPr>
                        <a:lnSpc>
                          <a:spcPct val="107000"/>
                        </a:lnSpc>
                        <a:spcBef>
                          <a:spcPts val="600"/>
                        </a:spcBef>
                        <a:spcAft>
                          <a:spcPts val="900"/>
                        </a:spcAft>
                      </a:pPr>
                      <a:r>
                        <a:rPr lang="en-AU" sz="2000" b="1" dirty="0">
                          <a:effectLst/>
                          <a:latin typeface="Arial" panose="020B0604020202020204" pitchFamily="34" charset="0"/>
                          <a:ea typeface="Calibri" panose="020F0502020204030204" pitchFamily="34" charset="0"/>
                          <a:cs typeface="Times New Roman" panose="02020603050405020304" pitchFamily="18" charset="0"/>
                        </a:rPr>
                        <a:t>Objectives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AU" sz="2000" b="1">
                          <a:effectLst/>
                          <a:latin typeface="Arial" panose="020B0604020202020204" pitchFamily="34" charset="0"/>
                          <a:ea typeface="Calibri" panose="020F0502020204030204" pitchFamily="34" charset="0"/>
                          <a:cs typeface="Times New Roman" panose="02020603050405020304" pitchFamily="18" charset="0"/>
                        </a:rPr>
                        <a:t>Geographical Areas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AU" sz="2000" b="1" dirty="0">
                          <a:effectLst/>
                          <a:latin typeface="Arial" panose="020B0604020202020204" pitchFamily="34" charset="0"/>
                          <a:ea typeface="Calibri" panose="020F0502020204030204" pitchFamily="34" charset="0"/>
                          <a:cs typeface="Times New Roman" panose="02020603050405020304" pitchFamily="18" charset="0"/>
                        </a:rPr>
                        <a:t>Target year/s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78373138"/>
                  </a:ext>
                </a:extLst>
              </a:tr>
              <a:tr h="4023589">
                <a:tc>
                  <a:txBody>
                    <a:bodyPr/>
                    <a:lstStyle/>
                    <a:p>
                      <a:pPr marL="0" marR="0" lvl="0" indent="0" algn="l" defTabSz="914400" rtl="0" eaLnBrk="1" fontAlgn="auto" latinLnBrk="0" hangingPunct="1">
                        <a:lnSpc>
                          <a:spcPct val="107000"/>
                        </a:lnSpc>
                        <a:spcBef>
                          <a:spcPts val="600"/>
                        </a:spcBef>
                        <a:spcAft>
                          <a:spcPts val="900"/>
                        </a:spcAft>
                        <a:buClrTx/>
                        <a:buSzTx/>
                        <a:buFontTx/>
                        <a:buNone/>
                        <a:tabLst/>
                        <a:defRPr/>
                      </a:pPr>
                      <a:r>
                        <a:rPr lang="en-AU" sz="2000" dirty="0">
                          <a:effectLst/>
                          <a:latin typeface="Arial" panose="020B0604020202020204" pitchFamily="34" charset="0"/>
                          <a:ea typeface="Calibri" panose="020F0502020204030204" pitchFamily="34" charset="0"/>
                          <a:cs typeface="Times New Roman" panose="02020603050405020304" pitchFamily="18" charset="0"/>
                        </a:rPr>
                        <a:t>OBJECTIVE 3 (as above)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600"/>
                        </a:spcBef>
                        <a:spcAft>
                          <a:spcPts val="90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The service targets nine provinces (Eastern Cape, Free State, Gauteng, Limpopo, Kwa Zulu Natal, Mpumalanga, Northwest, Northern Cape and Western Cape </a:t>
                      </a:r>
                    </a:p>
                    <a:p>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t>
                      </a:r>
                    </a:p>
                    <a:p>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t>
                      </a:r>
                    </a:p>
                    <a:p>
                      <a:endParaRPr lang="en-US" sz="2000" b="0" i="0" u="none" strike="noStrike" baseline="0" dirty="0">
                        <a:solidFill>
                          <a:srgbClr val="000000"/>
                        </a:solidFill>
                        <a:latin typeface="Arial" panose="020B0604020202020204" pitchFamily="34" charset="0"/>
                        <a:cs typeface="Arial" panose="020B0604020202020204" pitchFamily="34" charset="0"/>
                      </a:endParaRPr>
                    </a:p>
                  </a:txBody>
                  <a:tcPr marL="68580" marR="68580" marT="0" marB="0"/>
                </a:tc>
                <a:tc>
                  <a:txBody>
                    <a:bodyPr/>
                    <a:lstStyle/>
                    <a:p>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Year 1: 3 provinces </a:t>
                      </a:r>
                    </a:p>
                    <a:p>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Year 2: 4 provinces </a:t>
                      </a:r>
                    </a:p>
                    <a:p>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Year 3: 2 provinces </a:t>
                      </a:r>
                    </a:p>
                    <a:p>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t>
                      </a:r>
                    </a:p>
                    <a:p>
                      <a:endParaRPr lang="en-US" sz="2000" b="0" i="0" u="none" strike="noStrike" baseline="0" dirty="0">
                        <a:solidFill>
                          <a:srgbClr val="000000"/>
                        </a:solidFill>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972465406"/>
                  </a:ext>
                </a:extLst>
              </a:tr>
            </a:tbl>
          </a:graphicData>
        </a:graphic>
      </p:graphicFrame>
    </p:spTree>
    <p:extLst>
      <p:ext uri="{BB962C8B-B14F-4D97-AF65-F5344CB8AC3E}">
        <p14:creationId xmlns:p14="http://schemas.microsoft.com/office/powerpoint/2010/main" val="4049781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327261" y="134754"/>
            <a:ext cx="8897704" cy="548640"/>
          </a:xfrm>
        </p:spPr>
        <p:txBody>
          <a:bodyPr>
            <a:normAutofit fontScale="90000"/>
          </a:bodyPr>
          <a:lstStyle/>
          <a:p>
            <a:r>
              <a:rPr lang="en-US" b="1" dirty="0">
                <a:latin typeface="Arial" panose="020B0604020202020204" pitchFamily="34" charset="0"/>
                <a:cs typeface="Arial" panose="020B0604020202020204" pitchFamily="34" charset="0"/>
              </a:rPr>
              <a:t> NO. NPIs FUNDED PER PROVINCE</a:t>
            </a:r>
          </a:p>
        </p:txBody>
      </p:sp>
      <p:graphicFrame>
        <p:nvGraphicFramePr>
          <p:cNvPr id="6" name="Content Placeholder 5">
            <a:extLst>
              <a:ext uri="{FF2B5EF4-FFF2-40B4-BE49-F238E27FC236}">
                <a16:creationId xmlns:a16="http://schemas.microsoft.com/office/drawing/2014/main" id="{ACAB2B02-AC04-4A3C-9692-61A2CB2FCF5B}"/>
              </a:ext>
            </a:extLst>
          </p:cNvPr>
          <p:cNvGraphicFramePr>
            <a:graphicFrameLocks noGrp="1"/>
          </p:cNvGraphicFramePr>
          <p:nvPr>
            <p:ph idx="1"/>
            <p:extLst>
              <p:ext uri="{D42A27DB-BD31-4B8C-83A1-F6EECF244321}">
                <p14:modId xmlns:p14="http://schemas.microsoft.com/office/powerpoint/2010/main" val="1769973531"/>
              </p:ext>
            </p:extLst>
          </p:nvPr>
        </p:nvGraphicFramePr>
        <p:xfrm>
          <a:off x="327260" y="683394"/>
          <a:ext cx="8897705" cy="4838500"/>
        </p:xfrm>
        <a:graphic>
          <a:graphicData uri="http://schemas.openxmlformats.org/drawingml/2006/table">
            <a:tbl>
              <a:tblPr firstRow="1" firstCol="1" bandRow="1">
                <a:tableStyleId>{5C22544A-7EE6-4342-B048-85BDC9FD1C3A}</a:tableStyleId>
              </a:tblPr>
              <a:tblGrid>
                <a:gridCol w="1746955">
                  <a:extLst>
                    <a:ext uri="{9D8B030D-6E8A-4147-A177-3AD203B41FA5}">
                      <a16:colId xmlns:a16="http://schemas.microsoft.com/office/drawing/2014/main" val="1121416661"/>
                    </a:ext>
                  </a:extLst>
                </a:gridCol>
                <a:gridCol w="1276273">
                  <a:extLst>
                    <a:ext uri="{9D8B030D-6E8A-4147-A177-3AD203B41FA5}">
                      <a16:colId xmlns:a16="http://schemas.microsoft.com/office/drawing/2014/main" val="4196900867"/>
                    </a:ext>
                  </a:extLst>
                </a:gridCol>
                <a:gridCol w="1520665">
                  <a:extLst>
                    <a:ext uri="{9D8B030D-6E8A-4147-A177-3AD203B41FA5}">
                      <a16:colId xmlns:a16="http://schemas.microsoft.com/office/drawing/2014/main" val="4080216023"/>
                    </a:ext>
                  </a:extLst>
                </a:gridCol>
                <a:gridCol w="1384892">
                  <a:extLst>
                    <a:ext uri="{9D8B030D-6E8A-4147-A177-3AD203B41FA5}">
                      <a16:colId xmlns:a16="http://schemas.microsoft.com/office/drawing/2014/main" val="3626998818"/>
                    </a:ext>
                  </a:extLst>
                </a:gridCol>
                <a:gridCol w="1484460">
                  <a:extLst>
                    <a:ext uri="{9D8B030D-6E8A-4147-A177-3AD203B41FA5}">
                      <a16:colId xmlns:a16="http://schemas.microsoft.com/office/drawing/2014/main" val="841497378"/>
                    </a:ext>
                  </a:extLst>
                </a:gridCol>
                <a:gridCol w="1484460">
                  <a:extLst>
                    <a:ext uri="{9D8B030D-6E8A-4147-A177-3AD203B41FA5}">
                      <a16:colId xmlns:a16="http://schemas.microsoft.com/office/drawing/2014/main" val="2541493899"/>
                    </a:ext>
                  </a:extLst>
                </a:gridCol>
              </a:tblGrid>
              <a:tr h="307206">
                <a:tc>
                  <a:txBody>
                    <a:bodyPr/>
                    <a:lstStyle/>
                    <a:p>
                      <a:pPr algn="ctr">
                        <a:lnSpc>
                          <a:spcPct val="107000"/>
                        </a:lnSpc>
                        <a:spcAft>
                          <a:spcPts val="800"/>
                        </a:spcAft>
                      </a:pPr>
                      <a:r>
                        <a:rPr lang="en-ZA" sz="2000" dirty="0">
                          <a:effectLst/>
                          <a:latin typeface="Arial" panose="020B0604020202020204" pitchFamily="34" charset="0"/>
                          <a:cs typeface="Arial" panose="020B0604020202020204" pitchFamily="34" charset="0"/>
                        </a:rPr>
                        <a:t>PROVINCES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8098" marR="58098" marT="0" marB="0" anchor="ctr"/>
                </a:tc>
                <a:tc>
                  <a:txBody>
                    <a:bodyPr/>
                    <a:lstStyle/>
                    <a:p>
                      <a:pPr algn="ctr">
                        <a:lnSpc>
                          <a:spcPct val="107000"/>
                        </a:lnSpc>
                        <a:spcAft>
                          <a:spcPts val="800"/>
                        </a:spcAft>
                      </a:pPr>
                      <a:r>
                        <a:rPr lang="en-ZA" sz="2000" dirty="0">
                          <a:effectLst/>
                          <a:latin typeface="Arial" panose="020B0604020202020204" pitchFamily="34" charset="0"/>
                          <a:cs typeface="Arial" panose="020B0604020202020204" pitchFamily="34" charset="0"/>
                        </a:rPr>
                        <a:t>2019/20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8098" marR="58098" marT="0" marB="0" anchor="ctr"/>
                </a:tc>
                <a:tc>
                  <a:txBody>
                    <a:bodyPr/>
                    <a:lstStyle/>
                    <a:p>
                      <a:pPr algn="ctr">
                        <a:lnSpc>
                          <a:spcPct val="107000"/>
                        </a:lnSpc>
                        <a:spcAft>
                          <a:spcPts val="800"/>
                        </a:spcAft>
                      </a:pPr>
                      <a:r>
                        <a:rPr lang="en-ZA" sz="2000" dirty="0">
                          <a:effectLst/>
                          <a:latin typeface="Arial" panose="020B0604020202020204" pitchFamily="34" charset="0"/>
                          <a:cs typeface="Arial" panose="020B0604020202020204" pitchFamily="34" charset="0"/>
                        </a:rPr>
                        <a:t>2020/21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8098" marR="58098" marT="0" marB="0" anchor="ctr"/>
                </a:tc>
                <a:tc>
                  <a:txBody>
                    <a:bodyPr/>
                    <a:lstStyle/>
                    <a:p>
                      <a:pPr algn="ctr">
                        <a:lnSpc>
                          <a:spcPct val="107000"/>
                        </a:lnSpc>
                        <a:spcAft>
                          <a:spcPts val="800"/>
                        </a:spcAft>
                      </a:pPr>
                      <a:r>
                        <a:rPr lang="en-ZA" sz="2000" dirty="0">
                          <a:effectLst/>
                          <a:latin typeface="Arial" panose="020B0604020202020204" pitchFamily="34" charset="0"/>
                          <a:cs typeface="Arial" panose="020B0604020202020204" pitchFamily="34" charset="0"/>
                        </a:rPr>
                        <a:t>2021/22</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8098" marR="58098" marT="0" marB="0" anchor="ctr"/>
                </a:tc>
                <a:tc>
                  <a:txBody>
                    <a:bodyPr/>
                    <a:lstStyle/>
                    <a:p>
                      <a:pPr algn="ctr">
                        <a:lnSpc>
                          <a:spcPct val="107000"/>
                        </a:lnSpc>
                        <a:spcAft>
                          <a:spcPts val="800"/>
                        </a:spcAft>
                      </a:pPr>
                      <a:r>
                        <a:rPr lang="en-US" sz="2000" dirty="0">
                          <a:effectLst/>
                          <a:latin typeface="Arial" panose="020B0604020202020204" pitchFamily="34" charset="0"/>
                          <a:cs typeface="Arial" panose="020B0604020202020204" pitchFamily="34" charset="0"/>
                        </a:rPr>
                        <a:t>2022/23</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8098" marR="58098" marT="0" marB="0" anchor="ctr"/>
                </a:tc>
                <a:tc>
                  <a:txBody>
                    <a:bodyPr/>
                    <a:lstStyle/>
                    <a:p>
                      <a:pPr algn="ctr">
                        <a:lnSpc>
                          <a:spcPct val="107000"/>
                        </a:lnSpc>
                        <a:spcAft>
                          <a:spcPts val="800"/>
                        </a:spcAft>
                      </a:pPr>
                      <a:r>
                        <a:rPr lang="en-US" sz="2000" b="1" dirty="0">
                          <a:effectLst/>
                          <a:latin typeface="Arial" panose="020B0604020202020204" pitchFamily="34" charset="0"/>
                          <a:ea typeface="Calibri" panose="020F0502020204030204" pitchFamily="34" charset="0"/>
                          <a:cs typeface="Times New Roman" panose="02020603050405020304" pitchFamily="18" charset="0"/>
                        </a:rPr>
                        <a:t>2023/24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8317345"/>
                  </a:ext>
                </a:extLst>
              </a:tr>
              <a:tr h="381850">
                <a:tc>
                  <a:txBody>
                    <a:bodyPr/>
                    <a:lstStyle/>
                    <a:p>
                      <a:pPr algn="ctr">
                        <a:lnSpc>
                          <a:spcPct val="107000"/>
                        </a:lnSpc>
                        <a:spcAft>
                          <a:spcPts val="800"/>
                        </a:spcAft>
                      </a:pPr>
                      <a:r>
                        <a:rPr lang="en-ZA" sz="2000" dirty="0">
                          <a:effectLst/>
                          <a:latin typeface="Arial" panose="020B0604020202020204" pitchFamily="34" charset="0"/>
                          <a:cs typeface="Arial" panose="020B0604020202020204" pitchFamily="34" charset="0"/>
                        </a:rPr>
                        <a:t>EC</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8098" marR="58098" marT="0" marB="0" anchor="ct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3 866</a:t>
                      </a:r>
                    </a:p>
                  </a:txBody>
                  <a:tcPr marL="6350" marR="6350" marT="6350" marB="0" anchor="b"/>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4 029</a:t>
                      </a:r>
                    </a:p>
                  </a:txBody>
                  <a:tcPr marL="6350" marR="6350" marT="6350" marB="0" anchor="b"/>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4 139</a:t>
                      </a:r>
                    </a:p>
                  </a:txBody>
                  <a:tcPr marL="6350" marR="6350" marT="6350" marB="0" anchor="b"/>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1234</a:t>
                      </a:r>
                    </a:p>
                  </a:txBody>
                  <a:tcPr marL="6350" marR="6350" marT="6350" marB="0" anchor="b"/>
                </a:tc>
                <a:tc>
                  <a:txBody>
                    <a:bodyPr/>
                    <a:lstStyle/>
                    <a:p>
                      <a:pPr algn="ctr">
                        <a:lnSpc>
                          <a:spcPct val="107000"/>
                        </a:lnSpc>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1234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847637"/>
                  </a:ext>
                </a:extLst>
              </a:tr>
              <a:tr h="385501">
                <a:tc>
                  <a:txBody>
                    <a:bodyPr/>
                    <a:lstStyle/>
                    <a:p>
                      <a:pPr algn="ctr">
                        <a:lnSpc>
                          <a:spcPct val="107000"/>
                        </a:lnSpc>
                        <a:spcAft>
                          <a:spcPts val="800"/>
                        </a:spcAft>
                      </a:pPr>
                      <a:r>
                        <a:rPr lang="en-ZA" sz="2000">
                          <a:effectLst/>
                          <a:latin typeface="Arial" panose="020B0604020202020204" pitchFamily="34" charset="0"/>
                          <a:cs typeface="Arial" panose="020B0604020202020204" pitchFamily="34" charset="0"/>
                        </a:rPr>
                        <a:t>FS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58098" marR="58098" marT="0" marB="0" anchor="ct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1 793</a:t>
                      </a:r>
                    </a:p>
                  </a:txBody>
                  <a:tcPr marL="6350" marR="6350" marT="6350" marB="0" anchor="b"/>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1 745</a:t>
                      </a:r>
                    </a:p>
                  </a:txBody>
                  <a:tcPr marL="6350" marR="6350" marT="6350" marB="0" anchor="b"/>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1 948</a:t>
                      </a:r>
                    </a:p>
                  </a:txBody>
                  <a:tcPr marL="6350" marR="6350" marT="6350" marB="0" anchor="b"/>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757</a:t>
                      </a:r>
                    </a:p>
                  </a:txBody>
                  <a:tcPr marL="6350" marR="6350" marT="6350" marB="0" anchor="b"/>
                </a:tc>
                <a:tc>
                  <a:txBody>
                    <a:bodyPr/>
                    <a:lstStyle/>
                    <a:p>
                      <a:pPr algn="ctr">
                        <a:lnSpc>
                          <a:spcPct val="107000"/>
                        </a:lnSpc>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757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71119457"/>
                  </a:ext>
                </a:extLst>
              </a:tr>
              <a:tr h="434176">
                <a:tc>
                  <a:txBody>
                    <a:bodyPr/>
                    <a:lstStyle/>
                    <a:p>
                      <a:pPr algn="ctr">
                        <a:lnSpc>
                          <a:spcPct val="107000"/>
                        </a:lnSpc>
                        <a:spcAft>
                          <a:spcPts val="800"/>
                        </a:spcAft>
                      </a:pPr>
                      <a:r>
                        <a:rPr lang="en-ZA" sz="2000">
                          <a:effectLst/>
                          <a:latin typeface="Arial" panose="020B0604020202020204" pitchFamily="34" charset="0"/>
                          <a:cs typeface="Arial" panose="020B0604020202020204" pitchFamily="34" charset="0"/>
                        </a:rPr>
                        <a:t>GP</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58098" marR="58098" marT="0" marB="0" anchor="ctr"/>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2 802</a:t>
                      </a:r>
                    </a:p>
                  </a:txBody>
                  <a:tcPr marL="6350" marR="6350" marT="6350" marB="0" anchor="b"/>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3 326</a:t>
                      </a:r>
                    </a:p>
                  </a:txBody>
                  <a:tcPr marL="6350" marR="6350" marT="6350" marB="0" anchor="b"/>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3 393</a:t>
                      </a:r>
                    </a:p>
                  </a:txBody>
                  <a:tcPr marL="6350" marR="6350" marT="6350" marB="0" anchor="b"/>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1 924</a:t>
                      </a:r>
                    </a:p>
                  </a:txBody>
                  <a:tcPr marL="6350" marR="6350" marT="6350" marB="0" anchor="b"/>
                </a:tc>
                <a:tc>
                  <a:txBody>
                    <a:bodyPr/>
                    <a:lstStyle/>
                    <a:p>
                      <a:pPr algn="ctr">
                        <a:lnSpc>
                          <a:spcPct val="107000"/>
                        </a:lnSpc>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1925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59385969"/>
                  </a:ext>
                </a:extLst>
              </a:tr>
              <a:tr h="500614">
                <a:tc>
                  <a:txBody>
                    <a:bodyPr/>
                    <a:lstStyle/>
                    <a:p>
                      <a:pPr algn="ctr">
                        <a:lnSpc>
                          <a:spcPct val="107000"/>
                        </a:lnSpc>
                        <a:spcAft>
                          <a:spcPts val="800"/>
                        </a:spcAft>
                      </a:pPr>
                      <a:r>
                        <a:rPr lang="en-ZA" sz="2000">
                          <a:effectLst/>
                          <a:latin typeface="Arial" panose="020B0604020202020204" pitchFamily="34" charset="0"/>
                          <a:cs typeface="Arial" panose="020B0604020202020204" pitchFamily="34" charset="0"/>
                        </a:rPr>
                        <a:t>KZN</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58098" marR="58098" marT="0" marB="0" anchor="ctr"/>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3 269</a:t>
                      </a:r>
                    </a:p>
                  </a:txBody>
                  <a:tcPr marL="6350" marR="6350" marT="6350" marB="0" anchor="b"/>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3 586</a:t>
                      </a:r>
                    </a:p>
                  </a:txBody>
                  <a:tcPr marL="6350" marR="6350" marT="6350" marB="0" anchor="b"/>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3 067</a:t>
                      </a:r>
                    </a:p>
                  </a:txBody>
                  <a:tcPr marL="6350" marR="6350" marT="6350" marB="0" anchor="b"/>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1 070</a:t>
                      </a:r>
                    </a:p>
                  </a:txBody>
                  <a:tcPr marL="6350" marR="6350" marT="6350" marB="0" anchor="b"/>
                </a:tc>
                <a:tc>
                  <a:txBody>
                    <a:bodyPr/>
                    <a:lstStyle/>
                    <a:p>
                      <a:pPr algn="ctr">
                        <a:lnSpc>
                          <a:spcPct val="107000"/>
                        </a:lnSpc>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1070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64640643"/>
                  </a:ext>
                </a:extLst>
              </a:tr>
              <a:tr h="500614">
                <a:tc>
                  <a:txBody>
                    <a:bodyPr/>
                    <a:lstStyle/>
                    <a:p>
                      <a:pPr algn="ctr">
                        <a:lnSpc>
                          <a:spcPct val="107000"/>
                        </a:lnSpc>
                        <a:spcAft>
                          <a:spcPts val="800"/>
                        </a:spcAft>
                      </a:pPr>
                      <a:r>
                        <a:rPr lang="en-ZA" sz="2000">
                          <a:effectLst/>
                          <a:latin typeface="Arial" panose="020B0604020202020204" pitchFamily="34" charset="0"/>
                          <a:cs typeface="Arial" panose="020B0604020202020204" pitchFamily="34" charset="0"/>
                        </a:rPr>
                        <a:t>LMP</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58098" marR="58098" marT="0" marB="0" anchor="ctr"/>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2 957</a:t>
                      </a:r>
                    </a:p>
                  </a:txBody>
                  <a:tcPr marL="6350" marR="6350" marT="6350" marB="0" anchor="b"/>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2 923</a:t>
                      </a:r>
                    </a:p>
                  </a:txBody>
                  <a:tcPr marL="6350" marR="6350" marT="6350" marB="0" anchor="b"/>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2 924</a:t>
                      </a:r>
                    </a:p>
                  </a:txBody>
                  <a:tcPr marL="6350" marR="6350" marT="6350" marB="0" anchor="b"/>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821</a:t>
                      </a:r>
                    </a:p>
                  </a:txBody>
                  <a:tcPr marL="6350" marR="6350" marT="6350" marB="0" anchor="b"/>
                </a:tc>
                <a:tc>
                  <a:txBody>
                    <a:bodyPr/>
                    <a:lstStyle/>
                    <a:p>
                      <a:pPr algn="ctr">
                        <a:lnSpc>
                          <a:spcPct val="107000"/>
                        </a:lnSpc>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810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17337764"/>
                  </a:ext>
                </a:extLst>
              </a:tr>
              <a:tr h="500614">
                <a:tc>
                  <a:txBody>
                    <a:bodyPr/>
                    <a:lstStyle/>
                    <a:p>
                      <a:pPr algn="ctr">
                        <a:lnSpc>
                          <a:spcPct val="107000"/>
                        </a:lnSpc>
                        <a:spcAft>
                          <a:spcPts val="800"/>
                        </a:spcAft>
                      </a:pPr>
                      <a:r>
                        <a:rPr lang="en-ZA" sz="2000">
                          <a:effectLst/>
                          <a:latin typeface="Arial" panose="020B0604020202020204" pitchFamily="34" charset="0"/>
                          <a:cs typeface="Arial" panose="020B0604020202020204" pitchFamily="34" charset="0"/>
                        </a:rPr>
                        <a:t>MPU</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58098" marR="58098" marT="0" marB="0" anchor="ctr"/>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1 278</a:t>
                      </a:r>
                    </a:p>
                  </a:txBody>
                  <a:tcPr marL="6350" marR="6350" marT="6350" marB="0" anchor="b"/>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1 595</a:t>
                      </a:r>
                    </a:p>
                  </a:txBody>
                  <a:tcPr marL="6350" marR="6350" marT="6350" marB="0" anchor="b"/>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1 821</a:t>
                      </a:r>
                    </a:p>
                  </a:txBody>
                  <a:tcPr marL="6350" marR="6350" marT="6350" marB="0" anchor="b"/>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638</a:t>
                      </a:r>
                    </a:p>
                  </a:txBody>
                  <a:tcPr marL="6350" marR="6350" marT="6350" marB="0" anchor="b"/>
                </a:tc>
                <a:tc>
                  <a:txBody>
                    <a:bodyPr/>
                    <a:lstStyle/>
                    <a:p>
                      <a:pPr algn="ctr">
                        <a:lnSpc>
                          <a:spcPct val="107000"/>
                        </a:lnSpc>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638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03600507"/>
                  </a:ext>
                </a:extLst>
              </a:tr>
              <a:tr h="348120">
                <a:tc>
                  <a:txBody>
                    <a:bodyPr/>
                    <a:lstStyle/>
                    <a:p>
                      <a:pPr algn="ctr">
                        <a:lnSpc>
                          <a:spcPct val="107000"/>
                        </a:lnSpc>
                        <a:spcAft>
                          <a:spcPts val="800"/>
                        </a:spcAft>
                      </a:pPr>
                      <a:r>
                        <a:rPr lang="en-ZA" sz="2000">
                          <a:effectLst/>
                          <a:latin typeface="Arial" panose="020B0604020202020204" pitchFamily="34" charset="0"/>
                          <a:cs typeface="Arial" panose="020B0604020202020204" pitchFamily="34" charset="0"/>
                        </a:rPr>
                        <a:t>NC</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58098" marR="58098" marT="0" marB="0" anchor="ctr"/>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785</a:t>
                      </a:r>
                    </a:p>
                  </a:txBody>
                  <a:tcPr marL="6350" marR="6350" marT="6350" marB="0" anchor="b"/>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711</a:t>
                      </a:r>
                    </a:p>
                  </a:txBody>
                  <a:tcPr marL="6350" marR="6350" marT="6350" marB="0" anchor="b"/>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903</a:t>
                      </a:r>
                    </a:p>
                  </a:txBody>
                  <a:tcPr marL="6350" marR="6350" marT="6350" marB="0" anchor="b"/>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371</a:t>
                      </a:r>
                    </a:p>
                  </a:txBody>
                  <a:tcPr marL="6350" marR="6350" marT="6350" marB="0" anchor="b"/>
                </a:tc>
                <a:tc>
                  <a:txBody>
                    <a:bodyPr/>
                    <a:lstStyle/>
                    <a:p>
                      <a:pPr algn="ctr">
                        <a:lnSpc>
                          <a:spcPct val="107000"/>
                        </a:lnSpc>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371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73762605"/>
                  </a:ext>
                </a:extLst>
              </a:tr>
              <a:tr h="348120">
                <a:tc>
                  <a:txBody>
                    <a:bodyPr/>
                    <a:lstStyle/>
                    <a:p>
                      <a:pPr algn="ctr">
                        <a:lnSpc>
                          <a:spcPct val="107000"/>
                        </a:lnSpc>
                        <a:spcAft>
                          <a:spcPts val="800"/>
                        </a:spcAft>
                      </a:pPr>
                      <a:r>
                        <a:rPr lang="en-ZA" sz="2000">
                          <a:effectLst/>
                          <a:latin typeface="Arial" panose="020B0604020202020204" pitchFamily="34" charset="0"/>
                          <a:cs typeface="Arial" panose="020B0604020202020204" pitchFamily="34" charset="0"/>
                        </a:rPr>
                        <a:t>NW</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58098" marR="58098" marT="0" marB="0" anchor="ctr"/>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740</a:t>
                      </a:r>
                    </a:p>
                  </a:txBody>
                  <a:tcPr marL="6350" marR="6350" marT="6350" marB="0" anchor="b"/>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927</a:t>
                      </a:r>
                    </a:p>
                  </a:txBody>
                  <a:tcPr marL="6350" marR="6350" marT="6350" marB="0" anchor="b"/>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758</a:t>
                      </a:r>
                    </a:p>
                  </a:txBody>
                  <a:tcPr marL="6350" marR="6350" marT="6350" marB="0" anchor="b"/>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442</a:t>
                      </a:r>
                    </a:p>
                  </a:txBody>
                  <a:tcPr marL="6350" marR="6350" marT="6350" marB="0" anchor="b"/>
                </a:tc>
                <a:tc>
                  <a:txBody>
                    <a:bodyPr/>
                    <a:lstStyle/>
                    <a:p>
                      <a:pPr algn="ctr">
                        <a:lnSpc>
                          <a:spcPct val="107000"/>
                        </a:lnSpc>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442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2859302"/>
                  </a:ext>
                </a:extLst>
              </a:tr>
              <a:tr h="500614">
                <a:tc>
                  <a:txBody>
                    <a:bodyPr/>
                    <a:lstStyle/>
                    <a:p>
                      <a:pPr algn="ctr">
                        <a:lnSpc>
                          <a:spcPct val="107000"/>
                        </a:lnSpc>
                        <a:spcAft>
                          <a:spcPts val="800"/>
                        </a:spcAft>
                      </a:pPr>
                      <a:r>
                        <a:rPr lang="en-ZA" sz="2000" dirty="0">
                          <a:effectLst/>
                          <a:latin typeface="Arial" panose="020B0604020202020204" pitchFamily="34" charset="0"/>
                          <a:cs typeface="Arial" panose="020B0604020202020204" pitchFamily="34" charset="0"/>
                        </a:rPr>
                        <a:t>WC</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8098" marR="58098" marT="0" marB="0" anchor="ct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1 923</a:t>
                      </a:r>
                    </a:p>
                  </a:txBody>
                  <a:tcPr marL="6350" marR="6350" marT="6350" marB="0" anchor="b"/>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1 923</a:t>
                      </a:r>
                    </a:p>
                  </a:txBody>
                  <a:tcPr marL="6350" marR="6350" marT="6350" marB="0" anchor="b"/>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2029</a:t>
                      </a:r>
                    </a:p>
                  </a:txBody>
                  <a:tcPr marL="6350" marR="6350" marT="6350" marB="0" anchor="b"/>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1 149</a:t>
                      </a:r>
                    </a:p>
                  </a:txBody>
                  <a:tcPr marL="6350" marR="6350" marT="6350" marB="0" anchor="b"/>
                </a:tc>
                <a:tc>
                  <a:txBody>
                    <a:bodyPr/>
                    <a:lstStyle/>
                    <a:p>
                      <a:pPr algn="ctr">
                        <a:lnSpc>
                          <a:spcPct val="107000"/>
                        </a:lnSpc>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1136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6523895"/>
                  </a:ext>
                </a:extLst>
              </a:tr>
              <a:tr h="348120">
                <a:tc>
                  <a:txBody>
                    <a:bodyPr/>
                    <a:lstStyle/>
                    <a:p>
                      <a:pPr algn="ctr">
                        <a:lnSpc>
                          <a:spcPct val="107000"/>
                        </a:lnSpc>
                        <a:spcAft>
                          <a:spcPts val="800"/>
                        </a:spcAft>
                      </a:pPr>
                      <a:r>
                        <a:rPr lang="en-ZA" sz="2000" dirty="0">
                          <a:effectLst/>
                          <a:latin typeface="Arial" panose="020B0604020202020204" pitchFamily="34" charset="0"/>
                          <a:ea typeface="Calibri" panose="020F0502020204030204" pitchFamily="34" charset="0"/>
                          <a:cs typeface="Arial" panose="020B0604020202020204" pitchFamily="34" charset="0"/>
                        </a:rPr>
                        <a:t>GRAND TOTAL</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8098" marR="58098" marT="0" marB="0" anchor="ctr">
                    <a:solidFill>
                      <a:schemeClr val="accent2">
                        <a:lumMod val="60000"/>
                        <a:lumOff val="40000"/>
                      </a:schemeClr>
                    </a:solidFill>
                  </a:tcPr>
                </a:tc>
                <a:tc>
                  <a:txBody>
                    <a:bodyPr/>
                    <a:lstStyle/>
                    <a:p>
                      <a:pPr algn="ctr" fontAlgn="b"/>
                      <a:r>
                        <a:rPr lang="en-US" sz="3200" b="1" i="0" u="none" strike="noStrike" dirty="0">
                          <a:solidFill>
                            <a:srgbClr val="000000"/>
                          </a:solidFill>
                          <a:effectLst/>
                          <a:latin typeface="Arial" panose="020B0604020202020204" pitchFamily="34" charset="0"/>
                          <a:cs typeface="Arial" panose="020B0604020202020204" pitchFamily="34" charset="0"/>
                        </a:rPr>
                        <a:t>19 413</a:t>
                      </a:r>
                    </a:p>
                  </a:txBody>
                  <a:tcPr marL="6350" marR="6350" marT="6350" marB="0" anchor="b">
                    <a:solidFill>
                      <a:schemeClr val="accent2">
                        <a:lumMod val="60000"/>
                        <a:lumOff val="40000"/>
                      </a:schemeClr>
                    </a:solidFill>
                  </a:tcPr>
                </a:tc>
                <a:tc>
                  <a:txBody>
                    <a:bodyPr/>
                    <a:lstStyle/>
                    <a:p>
                      <a:pPr algn="ctr" fontAlgn="b"/>
                      <a:r>
                        <a:rPr lang="en-US" sz="3200" b="1" i="0" u="none" strike="noStrike" dirty="0">
                          <a:solidFill>
                            <a:srgbClr val="000000"/>
                          </a:solidFill>
                          <a:effectLst/>
                          <a:latin typeface="Arial" panose="020B0604020202020204" pitchFamily="34" charset="0"/>
                          <a:cs typeface="Arial" panose="020B0604020202020204" pitchFamily="34" charset="0"/>
                        </a:rPr>
                        <a:t>20 765</a:t>
                      </a:r>
                    </a:p>
                  </a:txBody>
                  <a:tcPr marL="6350" marR="6350" marT="6350" marB="0" anchor="b">
                    <a:solidFill>
                      <a:schemeClr val="accent2">
                        <a:lumMod val="60000"/>
                        <a:lumOff val="40000"/>
                      </a:schemeClr>
                    </a:solidFill>
                  </a:tcPr>
                </a:tc>
                <a:tc>
                  <a:txBody>
                    <a:bodyPr/>
                    <a:lstStyle/>
                    <a:p>
                      <a:pPr algn="ctr" fontAlgn="b"/>
                      <a:r>
                        <a:rPr lang="en-US" sz="3200" b="1" i="0" u="none" strike="noStrike" dirty="0">
                          <a:solidFill>
                            <a:srgbClr val="000000"/>
                          </a:solidFill>
                          <a:effectLst/>
                          <a:latin typeface="Arial" panose="020B0604020202020204" pitchFamily="34" charset="0"/>
                          <a:cs typeface="Arial" panose="020B0604020202020204" pitchFamily="34" charset="0"/>
                        </a:rPr>
                        <a:t>19 034</a:t>
                      </a:r>
                    </a:p>
                  </a:txBody>
                  <a:tcPr marL="6350" marR="6350" marT="6350" marB="0" anchor="b">
                    <a:solidFill>
                      <a:schemeClr val="accent2">
                        <a:lumMod val="60000"/>
                        <a:lumOff val="40000"/>
                      </a:schemeClr>
                    </a:solidFill>
                  </a:tcPr>
                </a:tc>
                <a:tc>
                  <a:txBody>
                    <a:bodyPr/>
                    <a:lstStyle/>
                    <a:p>
                      <a:pPr algn="ctr" fontAlgn="b"/>
                      <a:r>
                        <a:rPr lang="en-US" sz="3200" b="1" i="0" u="none" strike="noStrike" dirty="0">
                          <a:solidFill>
                            <a:srgbClr val="000000"/>
                          </a:solidFill>
                          <a:effectLst/>
                          <a:latin typeface="Arial" panose="020B0604020202020204" pitchFamily="34" charset="0"/>
                          <a:cs typeface="Arial" panose="020B0604020202020204" pitchFamily="34" charset="0"/>
                        </a:rPr>
                        <a:t>8 406</a:t>
                      </a:r>
                    </a:p>
                  </a:txBody>
                  <a:tcPr marL="6350" marR="6350" marT="6350" marB="0" anchor="b">
                    <a:solidFill>
                      <a:schemeClr val="accent2">
                        <a:lumMod val="60000"/>
                        <a:lumOff val="40000"/>
                      </a:schemeClr>
                    </a:solidFill>
                  </a:tcPr>
                </a:tc>
                <a:tc>
                  <a:txBody>
                    <a:bodyPr/>
                    <a:lstStyle/>
                    <a:p>
                      <a:pPr algn="ctr">
                        <a:lnSpc>
                          <a:spcPct val="107000"/>
                        </a:lnSpc>
                        <a:spcAft>
                          <a:spcPts val="800"/>
                        </a:spcAft>
                      </a:pPr>
                      <a:r>
                        <a:rPr lang="en-US" sz="3200" b="1" dirty="0">
                          <a:effectLst/>
                          <a:latin typeface="Arial" panose="020B0604020202020204" pitchFamily="34" charset="0"/>
                          <a:ea typeface="Calibri" panose="020F0502020204030204" pitchFamily="34" charset="0"/>
                          <a:cs typeface="Times New Roman" panose="02020603050405020304" pitchFamily="18" charset="0"/>
                        </a:rPr>
                        <a:t>8 383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60000"/>
                        <a:lumOff val="40000"/>
                      </a:schemeClr>
                    </a:solidFill>
                  </a:tcPr>
                </a:tc>
                <a:extLst>
                  <a:ext uri="{0D108BD9-81ED-4DB2-BD59-A6C34878D82A}">
                    <a16:rowId xmlns:a16="http://schemas.microsoft.com/office/drawing/2014/main" val="1792268468"/>
                  </a:ext>
                </a:extLst>
              </a:tr>
            </a:tbl>
          </a:graphicData>
        </a:graphic>
      </p:graphicFrame>
    </p:spTree>
    <p:extLst>
      <p:ext uri="{BB962C8B-B14F-4D97-AF65-F5344CB8AC3E}">
        <p14:creationId xmlns:p14="http://schemas.microsoft.com/office/powerpoint/2010/main" val="326735284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0" y="76200"/>
            <a:ext cx="9448800" cy="529975"/>
          </a:xfrm>
        </p:spPr>
        <p:txBody>
          <a:bodyPr>
            <a:normAutofit fontScale="90000"/>
          </a:bodyPr>
          <a:lstStyle/>
          <a:p>
            <a:pPr marL="342900" indent="-342900"/>
            <a:br>
              <a:rPr lang="en-US" altLang="en-US" sz="2800" dirty="0">
                <a:latin typeface="Arial" panose="020B0604020202020204" pitchFamily="34" charset="0"/>
                <a:ea typeface="MS PGothic" panose="020B0600070205080204" pitchFamily="34" charset="-128"/>
              </a:rPr>
            </a:br>
            <a:r>
              <a:rPr lang="en-US" altLang="en-US" sz="2800" b="1" dirty="0">
                <a:latin typeface="Arial" panose="020B0604020202020204" pitchFamily="34" charset="0"/>
                <a:ea typeface="MS PGothic" panose="020B0600070205080204" pitchFamily="34" charset="-128"/>
              </a:rPr>
              <a:t>TARGETED SERVICE BENEFICIARIES </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184935" y="606175"/>
            <a:ext cx="9187665" cy="5311739"/>
          </a:xfrm>
        </p:spPr>
        <p:txBody>
          <a:bodyPr>
            <a:normAutofit/>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None/>
              <a:defRPr/>
            </a:pPr>
            <a:r>
              <a:rPr lang="en-US" dirty="0">
                <a:latin typeface="Arial" panose="020B0604020202020204" pitchFamily="34" charset="0"/>
                <a:ea typeface="Times New Roman" panose="02020603050405020304" pitchFamily="18" charset="0"/>
                <a:cs typeface="Times New Roman" panose="02020603050405020304" pitchFamily="18" charset="0"/>
              </a:rPr>
              <a:t>All victims of crime &amp; violence these includes:</a:t>
            </a:r>
          </a:p>
          <a:p>
            <a:pPr lvl="1">
              <a:lnSpc>
                <a:spcPct val="150000"/>
              </a:lnSpc>
              <a:buFont typeface="Wingdings" panose="05000000000000000000" pitchFamily="2" charset="2"/>
              <a:buChar char="Ø"/>
              <a:defRPr/>
            </a:pPr>
            <a:r>
              <a:rPr lang="en-US" dirty="0">
                <a:effectLst/>
                <a:latin typeface="Arial" panose="020B0604020202020204" pitchFamily="34" charset="0"/>
                <a:ea typeface="Times New Roman" panose="02020603050405020304" pitchFamily="18" charset="0"/>
                <a:cs typeface="Times New Roman" panose="02020603050405020304" pitchFamily="18" charset="0"/>
              </a:rPr>
              <a:t>Women </a:t>
            </a:r>
          </a:p>
          <a:p>
            <a:pPr lvl="1">
              <a:lnSpc>
                <a:spcPct val="150000"/>
              </a:lnSpc>
              <a:buFont typeface="Wingdings" panose="05000000000000000000" pitchFamily="2" charset="2"/>
              <a:buChar char="Ø"/>
              <a:defRPr/>
            </a:pPr>
            <a:r>
              <a:rPr lang="en-US" dirty="0">
                <a:latin typeface="Arial" panose="020B0604020202020204" pitchFamily="34" charset="0"/>
                <a:ea typeface="Times New Roman" panose="02020603050405020304" pitchFamily="18" charset="0"/>
                <a:cs typeface="Times New Roman" panose="02020603050405020304" pitchFamily="18" charset="0"/>
              </a:rPr>
              <a:t>Children</a:t>
            </a:r>
          </a:p>
          <a:p>
            <a:pPr lvl="1">
              <a:lnSpc>
                <a:spcPct val="150000"/>
              </a:lnSpc>
              <a:buFont typeface="Wingdings" panose="05000000000000000000" pitchFamily="2" charset="2"/>
              <a:buChar char="Ø"/>
              <a:defRPr/>
            </a:pPr>
            <a:r>
              <a:rPr lang="en-US" dirty="0">
                <a:effectLst/>
                <a:latin typeface="Arial" panose="020B0604020202020204" pitchFamily="34" charset="0"/>
                <a:ea typeface="Times New Roman" panose="02020603050405020304" pitchFamily="18" charset="0"/>
                <a:cs typeface="Times New Roman" panose="02020603050405020304" pitchFamily="18" charset="0"/>
              </a:rPr>
              <a:t>Older Persons</a:t>
            </a:r>
          </a:p>
          <a:p>
            <a:pPr lvl="1">
              <a:lnSpc>
                <a:spcPct val="150000"/>
              </a:lnSpc>
              <a:buFont typeface="Wingdings" panose="05000000000000000000" pitchFamily="2" charset="2"/>
              <a:buChar char="Ø"/>
              <a:defRPr/>
            </a:pPr>
            <a:r>
              <a:rPr lang="en-US" dirty="0">
                <a:latin typeface="Arial" panose="020B0604020202020204" pitchFamily="34" charset="0"/>
                <a:ea typeface="Times New Roman" panose="02020603050405020304" pitchFamily="18" charset="0"/>
                <a:cs typeface="Times New Roman" panose="02020603050405020304" pitchFamily="18" charset="0"/>
              </a:rPr>
              <a:t>Men</a:t>
            </a:r>
          </a:p>
          <a:p>
            <a:pPr lvl="1">
              <a:lnSpc>
                <a:spcPct val="150000"/>
              </a:lnSpc>
              <a:buFont typeface="Wingdings" panose="05000000000000000000" pitchFamily="2" charset="2"/>
              <a:buChar char="Ø"/>
              <a:defRPr/>
            </a:pPr>
            <a:r>
              <a:rPr lang="en-US">
                <a:effectLst/>
                <a:latin typeface="Arial" panose="020B0604020202020204" pitchFamily="34" charset="0"/>
                <a:ea typeface="Times New Roman" panose="02020603050405020304" pitchFamily="18" charset="0"/>
                <a:cs typeface="Times New Roman" panose="02020603050405020304" pitchFamily="18" charset="0"/>
              </a:rPr>
              <a:t>LGBTQIA </a:t>
            </a:r>
            <a:r>
              <a:rPr lang="en-US" dirty="0">
                <a:effectLst/>
                <a:latin typeface="Arial" panose="020B0604020202020204" pitchFamily="34" charset="0"/>
                <a:ea typeface="Times New Roman" panose="02020603050405020304" pitchFamily="18" charset="0"/>
                <a:cs typeface="Times New Roman" panose="02020603050405020304" pitchFamily="18" charset="0"/>
              </a:rPr>
              <a:t>+persons/community</a:t>
            </a:r>
          </a:p>
          <a:p>
            <a:pPr lvl="1">
              <a:lnSpc>
                <a:spcPct val="150000"/>
              </a:lnSpc>
              <a:buFont typeface="Wingdings" panose="05000000000000000000" pitchFamily="2" charset="2"/>
              <a:buChar char="Ø"/>
              <a:defRPr/>
            </a:pPr>
            <a:r>
              <a:rPr lang="en-US" dirty="0">
                <a:latin typeface="Arial" panose="020B0604020202020204" pitchFamily="34" charset="0"/>
                <a:ea typeface="Times New Roman" panose="02020603050405020304" pitchFamily="18" charset="0"/>
                <a:cs typeface="Times New Roman" panose="02020603050405020304" pitchFamily="18" charset="0"/>
              </a:rPr>
              <a:t>Persons with disabilities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110</a:t>
            </a:fld>
            <a:endParaRPr lang="en-GB" altLang="en-US" sz="1400"/>
          </a:p>
        </p:txBody>
      </p:sp>
    </p:spTree>
    <p:extLst>
      <p:ext uri="{BB962C8B-B14F-4D97-AF65-F5344CB8AC3E}">
        <p14:creationId xmlns:p14="http://schemas.microsoft.com/office/powerpoint/2010/main" val="3123973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8EA-6A8B-4716-BA3A-ABB2D59CC0D1}"/>
              </a:ext>
            </a:extLst>
          </p:cNvPr>
          <p:cNvSpPr>
            <a:spLocks noGrp="1"/>
          </p:cNvSpPr>
          <p:nvPr>
            <p:ph type="title"/>
          </p:nvPr>
        </p:nvSpPr>
        <p:spPr>
          <a:xfrm>
            <a:off x="509286" y="365128"/>
            <a:ext cx="8715677" cy="572422"/>
          </a:xfrm>
        </p:spPr>
        <p:txBody>
          <a:bodyPr>
            <a:normAutofit/>
          </a:bodyPr>
          <a:lstStyle/>
          <a:p>
            <a:r>
              <a:rPr lang="en-US" sz="2800" b="1" dirty="0">
                <a:latin typeface="Arial" panose="020B0604020202020204" pitchFamily="34" charset="0"/>
                <a:cs typeface="Arial" panose="020B0604020202020204" pitchFamily="34" charset="0"/>
              </a:rPr>
              <a:t>ADDITIONAL INFORMATION</a:t>
            </a:r>
          </a:p>
        </p:txBody>
      </p:sp>
      <p:sp>
        <p:nvSpPr>
          <p:cNvPr id="3" name="Content Placeholder 2">
            <a:extLst>
              <a:ext uri="{FF2B5EF4-FFF2-40B4-BE49-F238E27FC236}">
                <a16:creationId xmlns:a16="http://schemas.microsoft.com/office/drawing/2014/main" id="{72A19D71-1D1D-4649-B98F-3781AF48BF9D}"/>
              </a:ext>
            </a:extLst>
          </p:cNvPr>
          <p:cNvSpPr>
            <a:spLocks noGrp="1"/>
          </p:cNvSpPr>
          <p:nvPr>
            <p:ph idx="1"/>
          </p:nvPr>
        </p:nvSpPr>
        <p:spPr>
          <a:xfrm>
            <a:off x="681038" y="1180618"/>
            <a:ext cx="8543926" cy="4467827"/>
          </a:xfrm>
        </p:spPr>
        <p:txBody>
          <a:bodyPr>
            <a:noAutofit/>
          </a:bodyPr>
          <a:lstStyle/>
          <a:p>
            <a:pPr algn="just"/>
            <a:r>
              <a:rPr lang="en-US" sz="3200" dirty="0">
                <a:latin typeface="Arial" panose="020B0604020202020204" pitchFamily="34" charset="0"/>
                <a:cs typeface="Arial" panose="020B0604020202020204" pitchFamily="34" charset="0"/>
              </a:rPr>
              <a:t>Alignment of interventions to the National Strategic Plan on Gender Based Violence and Femicide, 2020/2030;</a:t>
            </a:r>
          </a:p>
          <a:p>
            <a:pPr algn="just"/>
            <a:r>
              <a:rPr lang="en-US" sz="3200" dirty="0">
                <a:latin typeface="Arial" panose="020B0604020202020204" pitchFamily="34" charset="0"/>
                <a:cs typeface="Arial" panose="020B0604020202020204" pitchFamily="34" charset="0"/>
              </a:rPr>
              <a:t>Consideration of innovative ways to reach the public on prevention and early intervention work for e.g. advocacy, education and awareness raising</a:t>
            </a:r>
          </a:p>
          <a:p>
            <a:pPr algn="just"/>
            <a:r>
              <a:rPr lang="en-US" sz="3200" dirty="0">
                <a:latin typeface="Arial" panose="020B0604020202020204" pitchFamily="34" charset="0"/>
                <a:cs typeface="Arial" panose="020B0604020202020204" pitchFamily="34" charset="0"/>
              </a:rPr>
              <a:t>Ensure visibility with mobile services reaching poor communities;</a:t>
            </a:r>
          </a:p>
        </p:txBody>
      </p:sp>
      <p:sp>
        <p:nvSpPr>
          <p:cNvPr id="4" name="Slide Number Placeholder 3">
            <a:extLst>
              <a:ext uri="{FF2B5EF4-FFF2-40B4-BE49-F238E27FC236}">
                <a16:creationId xmlns:a16="http://schemas.microsoft.com/office/drawing/2014/main" id="{3B5D5471-7592-4978-A5A5-177309CFD898}"/>
              </a:ext>
            </a:extLst>
          </p:cNvPr>
          <p:cNvSpPr>
            <a:spLocks noGrp="1"/>
          </p:cNvSpPr>
          <p:nvPr>
            <p:ph type="sldNum" sz="quarter" idx="12"/>
          </p:nvPr>
        </p:nvSpPr>
        <p:spPr/>
        <p:txBody>
          <a:bodyPr/>
          <a:lstStyle/>
          <a:p>
            <a:fld id="{20E4D6EA-599A-4B5C-A49D-F26AD85A05A1}" type="slidenum">
              <a:rPr lang="en-GB" altLang="en-US" smtClean="0"/>
              <a:pPr/>
              <a:t>111</a:t>
            </a:fld>
            <a:endParaRPr lang="en-GB" altLang="en-US"/>
          </a:p>
        </p:txBody>
      </p:sp>
    </p:spTree>
    <p:extLst>
      <p:ext uri="{BB962C8B-B14F-4D97-AF65-F5344CB8AC3E}">
        <p14:creationId xmlns:p14="http://schemas.microsoft.com/office/powerpoint/2010/main" val="10792187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3FD6223-19C6-474D-86BE-5483044C5363}"/>
              </a:ext>
            </a:extLst>
          </p:cNvPr>
          <p:cNvSpPr>
            <a:spLocks noGrp="1"/>
          </p:cNvSpPr>
          <p:nvPr>
            <p:ph type="title"/>
          </p:nvPr>
        </p:nvSpPr>
        <p:spPr>
          <a:xfrm>
            <a:off x="914400" y="1409700"/>
            <a:ext cx="8420100" cy="2933700"/>
          </a:xfrm>
        </p:spPr>
        <p:txBody>
          <a:bodyPr>
            <a:normAutofit fontScale="90000"/>
          </a:bodyPr>
          <a:lstStyle/>
          <a:p>
            <a:pPr algn="ctr"/>
            <a:r>
              <a:rPr lang="en-ZA" altLang="en-US" sz="4900" cap="none" dirty="0">
                <a:latin typeface="Arial" panose="020B0604020202020204" pitchFamily="34" charset="0"/>
                <a:ea typeface="ヒラギノ角ゴ Pro W3" pitchFamily="1" charset="-128"/>
                <a:cs typeface="Arial" panose="020B0604020202020204" pitchFamily="34" charset="0"/>
              </a:rPr>
              <a:t>Enquiries: </a:t>
            </a:r>
            <a:r>
              <a:rPr lang="en-ZA" altLang="en-US" sz="4900" dirty="0">
                <a:latin typeface="Arial" panose="020B0604020202020204" pitchFamily="34" charset="0"/>
                <a:ea typeface="ヒラギノ角ゴ Pro W3" pitchFamily="1" charset="-128"/>
                <a:cs typeface="Arial" panose="020B0604020202020204" pitchFamily="34" charset="0"/>
              </a:rPr>
              <a:t>Ms Gogie Itumeleng</a:t>
            </a:r>
            <a:br>
              <a:rPr lang="en-ZA" altLang="en-US" sz="4900" cap="none" dirty="0">
                <a:latin typeface="Arial" panose="020B0604020202020204" pitchFamily="34" charset="0"/>
                <a:ea typeface="ヒラギノ角ゴ Pro W3" pitchFamily="1" charset="-128"/>
                <a:cs typeface="Arial" panose="020B0604020202020204" pitchFamily="34" charset="0"/>
              </a:rPr>
            </a:br>
            <a:r>
              <a:rPr lang="en-ZA" altLang="en-US" sz="4900" cap="none" dirty="0">
                <a:latin typeface="Arial" panose="020B0604020202020204" pitchFamily="34" charset="0"/>
                <a:ea typeface="ヒラギノ角ゴ Pro W3" pitchFamily="1" charset="-128"/>
                <a:cs typeface="Arial" panose="020B0604020202020204" pitchFamily="34" charset="0"/>
              </a:rPr>
              <a:t>Tel: 012 312 </a:t>
            </a:r>
            <a:r>
              <a:rPr lang="en-ZA" altLang="en-US" sz="4900" dirty="0">
                <a:latin typeface="Arial" panose="020B0604020202020204" pitchFamily="34" charset="0"/>
                <a:ea typeface="ヒラギノ角ゴ Pro W3" pitchFamily="1" charset="-128"/>
                <a:cs typeface="Arial" panose="020B0604020202020204" pitchFamily="34" charset="0"/>
              </a:rPr>
              <a:t>7588</a:t>
            </a:r>
            <a:br>
              <a:rPr lang="en-ZA" altLang="en-US" sz="4900" cap="none" dirty="0">
                <a:latin typeface="Arial" panose="020B0604020202020204" pitchFamily="34" charset="0"/>
                <a:ea typeface="ヒラギノ角ゴ Pro W3" pitchFamily="1" charset="-128"/>
                <a:cs typeface="Arial" panose="020B0604020202020204" pitchFamily="34" charset="0"/>
              </a:rPr>
            </a:br>
            <a:r>
              <a:rPr lang="en-ZA" altLang="en-US" sz="4900" cap="none" dirty="0">
                <a:latin typeface="Arial" panose="020B0604020202020204" pitchFamily="34" charset="0"/>
                <a:ea typeface="ヒラギノ角ゴ Pro W3" pitchFamily="1" charset="-128"/>
                <a:cs typeface="Arial" panose="020B0604020202020204" pitchFamily="34" charset="0"/>
              </a:rPr>
              <a:t>Email: </a:t>
            </a:r>
            <a:r>
              <a:rPr lang="en-ZA" altLang="en-US" sz="4900" cap="none" dirty="0">
                <a:latin typeface="Arial" panose="020B0604020202020204" pitchFamily="34" charset="0"/>
                <a:ea typeface="ヒラギノ角ゴ Pro W3" pitchFamily="1" charset="-128"/>
                <a:cs typeface="Arial" panose="020B0604020202020204" pitchFamily="34" charset="0"/>
                <a:hlinkClick r:id="rId2"/>
              </a:rPr>
              <a:t>GogieI@dsd.gov.za</a:t>
            </a:r>
            <a:r>
              <a:rPr lang="en-ZA" altLang="en-US" sz="4900" cap="none" dirty="0">
                <a:latin typeface="Arial" panose="020B0604020202020204" pitchFamily="34" charset="0"/>
                <a:ea typeface="ヒラギノ角ゴ Pro W3" pitchFamily="1" charset="-128"/>
                <a:cs typeface="Arial" panose="020B0604020202020204" pitchFamily="34" charset="0"/>
              </a:rPr>
              <a:t>  </a:t>
            </a:r>
            <a:br>
              <a:rPr lang="en-ZA" altLang="en-US" cap="none" dirty="0">
                <a:ea typeface="ヒラギノ角ゴ Pro W3" pitchFamily="1" charset="-128"/>
              </a:rPr>
            </a:br>
            <a:endParaRPr lang="en-ZA" altLang="en-US" cap="none" dirty="0">
              <a:ea typeface="ヒラギノ角ゴ Pro W3" pitchFamily="1" charset="-128"/>
            </a:endParaRPr>
          </a:p>
        </p:txBody>
      </p:sp>
      <p:sp>
        <p:nvSpPr>
          <p:cNvPr id="12291" name="Text Placeholder 2">
            <a:extLst>
              <a:ext uri="{FF2B5EF4-FFF2-40B4-BE49-F238E27FC236}">
                <a16:creationId xmlns:a16="http://schemas.microsoft.com/office/drawing/2014/main" id="{91FCBDD4-9FE2-4BB2-BD48-5F7AF80A7E77}"/>
              </a:ext>
            </a:extLst>
          </p:cNvPr>
          <p:cNvSpPr>
            <a:spLocks noGrp="1"/>
          </p:cNvSpPr>
          <p:nvPr>
            <p:ph type="body" idx="1"/>
          </p:nvPr>
        </p:nvSpPr>
        <p:spPr>
          <a:xfrm>
            <a:off x="817563" y="76200"/>
            <a:ext cx="8324850" cy="838200"/>
          </a:xfrm>
        </p:spPr>
        <p:txBody>
          <a:bodyPr/>
          <a:lstStyle/>
          <a:p>
            <a:r>
              <a:rPr lang="en-ZA" altLang="en-US" sz="3200">
                <a:ea typeface="ヒラギノ角ゴ Pro W3" pitchFamily="1" charset="-128"/>
              </a:rPr>
              <a:t>		</a:t>
            </a:r>
            <a:endParaRPr lang="en-ZA" altLang="en-US" sz="3600" b="1">
              <a:latin typeface="Arial" panose="020B0604020202020204" pitchFamily="34" charset="0"/>
              <a:ea typeface="ヒラギノ角ゴ Pro W3" pitchFamily="1" charset="-128"/>
              <a:cs typeface="Arial" panose="020B0604020202020204" pitchFamily="34" charset="0"/>
            </a:endParaRPr>
          </a:p>
        </p:txBody>
      </p:sp>
      <p:sp>
        <p:nvSpPr>
          <p:cNvPr id="12292" name="Slide Number Placeholder 3">
            <a:extLst>
              <a:ext uri="{FF2B5EF4-FFF2-40B4-BE49-F238E27FC236}">
                <a16:creationId xmlns:a16="http://schemas.microsoft.com/office/drawing/2014/main" id="{E2FB264A-C4EF-4317-8DE2-2B048AD7D6C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D44495C6-41EF-40A2-9757-D32E3ED2B54F}" type="slidenum">
              <a:rPr lang="en-GB" altLang="en-US" sz="1400"/>
              <a:pPr>
                <a:spcBef>
                  <a:spcPct val="0"/>
                </a:spcBef>
                <a:buFontTx/>
                <a:buNone/>
              </a:pPr>
              <a:t>112</a:t>
            </a:fld>
            <a:endParaRPr lang="en-GB" altLang="en-US" sz="140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D3A0052-2A7F-4C58-8F70-43CC5CCD5BFE}"/>
              </a:ext>
            </a:extLst>
          </p:cNvPr>
          <p:cNvSpPr>
            <a:spLocks noGrp="1"/>
          </p:cNvSpPr>
          <p:nvPr>
            <p:ph type="subTitle" idx="1"/>
          </p:nvPr>
        </p:nvSpPr>
        <p:spPr>
          <a:xfrm>
            <a:off x="1496868" y="1219200"/>
            <a:ext cx="7028296" cy="3463636"/>
          </a:xfrm>
        </p:spPr>
        <p:txBody>
          <a:bodyPr>
            <a:normAutofit/>
          </a:bodyPr>
          <a:lstStyle/>
          <a:p>
            <a:r>
              <a:rPr lang="en-US" sz="4800" b="1" dirty="0"/>
              <a:t>SERVICES FOR </a:t>
            </a:r>
          </a:p>
          <a:p>
            <a:r>
              <a:rPr lang="en-US" sz="4800" b="1" dirty="0"/>
              <a:t>ANTI-SUBSTANCE ABUSE</a:t>
            </a:r>
          </a:p>
        </p:txBody>
      </p:sp>
    </p:spTree>
    <p:extLst>
      <p:ext uri="{BB962C8B-B14F-4D97-AF65-F5344CB8AC3E}">
        <p14:creationId xmlns:p14="http://schemas.microsoft.com/office/powerpoint/2010/main" val="25357384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40B341F-54D5-4355-B9A9-FAE9C1EF594D}"/>
              </a:ext>
            </a:extLst>
          </p:cNvPr>
          <p:cNvSpPr>
            <a:spLocks noGrp="1"/>
          </p:cNvSpPr>
          <p:nvPr>
            <p:ph type="title"/>
          </p:nvPr>
        </p:nvSpPr>
        <p:spPr>
          <a:xfrm>
            <a:off x="742950" y="609600"/>
            <a:ext cx="8420100" cy="4724400"/>
          </a:xfrm>
        </p:spPr>
        <p:txBody>
          <a:bodyPr>
            <a:normAutofit/>
          </a:bodyPr>
          <a:lstStyle/>
          <a:p>
            <a:pPr marL="342900" indent="-342900" algn="ctr"/>
            <a:r>
              <a:rPr lang="en-US" altLang="en-US" sz="4000" b="1" dirty="0">
                <a:latin typeface="Arial" panose="020B0604020202020204" pitchFamily="34" charset="0"/>
                <a:ea typeface="MS PGothic" panose="020B0600070205080204" pitchFamily="34" charset="-128"/>
              </a:rPr>
              <a:t>SERVICE SPECIFICATION</a:t>
            </a:r>
            <a:br>
              <a:rPr lang="en-US" altLang="en-US" sz="4000" dirty="0">
                <a:latin typeface="Arial" panose="020B0604020202020204" pitchFamily="34" charset="0"/>
                <a:ea typeface="MS PGothic" panose="020B0600070205080204" pitchFamily="34" charset="-128"/>
              </a:rPr>
            </a:br>
            <a:br>
              <a:rPr lang="en-US" altLang="en-US" sz="4000" dirty="0">
                <a:latin typeface="Arial" panose="020B0604020202020204" pitchFamily="34" charset="0"/>
                <a:ea typeface="MS PGothic" panose="020B0600070205080204" pitchFamily="34" charset="-128"/>
              </a:rPr>
            </a:br>
            <a:br>
              <a:rPr lang="en-US" altLang="en-US" sz="4000" dirty="0">
                <a:latin typeface="Arial" panose="020B0604020202020204" pitchFamily="34" charset="0"/>
                <a:ea typeface="MS PGothic" panose="020B0600070205080204" pitchFamily="34" charset="-128"/>
              </a:rPr>
            </a:br>
            <a:br>
              <a:rPr lang="en-US" altLang="en-US" sz="4000" dirty="0">
                <a:latin typeface="Arial" panose="020B0604020202020204" pitchFamily="34" charset="0"/>
                <a:ea typeface="MS PGothic" panose="020B0600070205080204" pitchFamily="34" charset="-128"/>
              </a:rPr>
            </a:br>
            <a:r>
              <a:rPr lang="en-US" altLang="en-US" sz="4000" b="1" dirty="0">
                <a:latin typeface="Arial" panose="020B0604020202020204" pitchFamily="34" charset="0"/>
                <a:ea typeface="MS PGothic" panose="020B0600070205080204" pitchFamily="34" charset="-128"/>
              </a:rPr>
              <a:t>SP4.4 Substance Abuse, Prevention and Rehabilitation</a:t>
            </a:r>
            <a:endParaRPr lang="en-ZA" altLang="en-US" sz="4000" dirty="0">
              <a:ea typeface="ヒラギノ角ゴ Pro W3" pitchFamily="1" charset="-128"/>
            </a:endParaRPr>
          </a:p>
        </p:txBody>
      </p:sp>
      <p:sp>
        <p:nvSpPr>
          <p:cNvPr id="7172" name="Slide Number Placeholder 3">
            <a:extLst>
              <a:ext uri="{FF2B5EF4-FFF2-40B4-BE49-F238E27FC236}">
                <a16:creationId xmlns:a16="http://schemas.microsoft.com/office/drawing/2014/main" id="{9C731706-BE2F-4755-8AAC-FCB7ED21A93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4B9AE98D-6FC0-4778-8B47-1DBCEB6A5E6F}" type="slidenum">
              <a:rPr lang="en-GB" altLang="en-US" sz="1400"/>
              <a:pPr>
                <a:spcBef>
                  <a:spcPct val="0"/>
                </a:spcBef>
                <a:buFontTx/>
                <a:buNone/>
              </a:pPr>
              <a:t>114</a:t>
            </a:fld>
            <a:endParaRPr lang="en-GB" altLang="en-US" sz="1400"/>
          </a:p>
        </p:txBody>
      </p:sp>
    </p:spTree>
    <p:extLst>
      <p:ext uri="{BB962C8B-B14F-4D97-AF65-F5344CB8AC3E}">
        <p14:creationId xmlns:p14="http://schemas.microsoft.com/office/powerpoint/2010/main" val="3164482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9D350E4-3EE0-422C-9F83-C6037103B69B}"/>
              </a:ext>
            </a:extLst>
          </p:cNvPr>
          <p:cNvSpPr>
            <a:spLocks noGrp="1"/>
          </p:cNvSpPr>
          <p:nvPr>
            <p:ph type="title"/>
          </p:nvPr>
        </p:nvSpPr>
        <p:spPr>
          <a:xfrm>
            <a:off x="742950" y="381000"/>
            <a:ext cx="8420100" cy="762000"/>
          </a:xfrm>
        </p:spPr>
        <p:txBody>
          <a:bodyPr>
            <a:normAutofit/>
          </a:bodyPr>
          <a:lstStyle/>
          <a:p>
            <a:pPr marL="342900" indent="-342900"/>
            <a:r>
              <a:rPr lang="en-US" altLang="en-US" sz="2400" b="1" dirty="0">
                <a:latin typeface="Arial" panose="020B0604020202020204" pitchFamily="34" charset="0"/>
                <a:ea typeface="MS PGothic" panose="020B0600070205080204" pitchFamily="34" charset="-128"/>
              </a:rPr>
              <a:t>OVERVIEW OF ANTI-SUBSTANCE ABUSE SERVICES (DIRECTORATE) </a:t>
            </a:r>
            <a:endParaRPr lang="en-ZA" altLang="en-US" sz="2400" b="1" dirty="0">
              <a:ea typeface="ヒラギノ角ゴ Pro W3" pitchFamily="1" charset="-128"/>
            </a:endParaRPr>
          </a:p>
        </p:txBody>
      </p:sp>
      <p:sp>
        <p:nvSpPr>
          <p:cNvPr id="6147" name="Content Placeholder 2">
            <a:extLst>
              <a:ext uri="{FF2B5EF4-FFF2-40B4-BE49-F238E27FC236}">
                <a16:creationId xmlns:a16="http://schemas.microsoft.com/office/drawing/2014/main" id="{C166862C-A32F-493E-AC44-8F0D33868DCA}"/>
              </a:ext>
            </a:extLst>
          </p:cNvPr>
          <p:cNvSpPr>
            <a:spLocks noGrp="1"/>
          </p:cNvSpPr>
          <p:nvPr>
            <p:ph idx="1"/>
          </p:nvPr>
        </p:nvSpPr>
        <p:spPr>
          <a:xfrm>
            <a:off x="247650" y="1295399"/>
            <a:ext cx="9429750" cy="4410075"/>
          </a:xfrm>
        </p:spPr>
        <p:txBody>
          <a:bodyPr>
            <a:normAutofit lnSpcReduction="10000"/>
          </a:bodyPr>
          <a:lstStyle/>
          <a:p>
            <a:pPr marL="0" indent="0">
              <a:buFontTx/>
              <a:buNone/>
              <a:defRPr/>
            </a:pPr>
            <a:r>
              <a:rPr lang="en-US" altLang="en-US" sz="2400" b="1" dirty="0">
                <a:latin typeface="Arial" panose="020B0604020202020204" pitchFamily="34" charset="0"/>
                <a:ea typeface="MS PGothic" panose="020B0600070205080204" pitchFamily="34" charset="-128"/>
              </a:rPr>
              <a:t>Purpose of the Programme:</a:t>
            </a:r>
          </a:p>
          <a:p>
            <a:pPr>
              <a:buFont typeface="Arial" panose="020B0604020202020204" pitchFamily="34" charset="0"/>
              <a:buChar char="•"/>
              <a:defRPr/>
            </a:pPr>
            <a:r>
              <a:rPr lang="en-ZA" altLang="en-US" sz="2400" dirty="0">
                <a:latin typeface="Arial" panose="020B0604020202020204" pitchFamily="34" charset="0"/>
                <a:ea typeface="ヒラギノ角ゴ Pro W3" pitchFamily="4" charset="-128"/>
                <a:cs typeface="Arial" panose="020B0604020202020204" pitchFamily="34" charset="0"/>
              </a:rPr>
              <a:t>To develop , supports and monitors the implementation of policies, legislation, norms and standard</a:t>
            </a:r>
          </a:p>
          <a:p>
            <a:pPr>
              <a:buFont typeface="Arial" panose="020B0604020202020204" pitchFamily="34" charset="0"/>
              <a:buChar char="•"/>
              <a:defRPr/>
            </a:pPr>
            <a:endParaRPr lang="en-ZA" altLang="en-US" sz="2400" dirty="0">
              <a:latin typeface="Arial" panose="020B0604020202020204" pitchFamily="34" charset="0"/>
              <a:ea typeface="ヒラギノ角ゴ Pro W3" pitchFamily="4" charset="-128"/>
              <a:cs typeface="Arial" panose="020B0604020202020204" pitchFamily="34" charset="0"/>
            </a:endParaRPr>
          </a:p>
          <a:p>
            <a:pPr marL="0" indent="0">
              <a:buFontTx/>
              <a:buNone/>
              <a:defRPr/>
            </a:pPr>
            <a:r>
              <a:rPr lang="en-ZA" altLang="en-US" sz="2400" b="1" dirty="0">
                <a:latin typeface="Arial" panose="020B0604020202020204" pitchFamily="34" charset="0"/>
                <a:ea typeface="ヒラギノ角ゴ Pro W3" pitchFamily="4" charset="-128"/>
                <a:cs typeface="Arial" panose="020B0604020202020204" pitchFamily="34" charset="0"/>
              </a:rPr>
              <a:t>Key Priorities </a:t>
            </a:r>
            <a:r>
              <a:rPr lang="en-US" altLang="en-US" sz="2400" b="1" dirty="0">
                <a:latin typeface="Arial" panose="020B0604020202020204" pitchFamily="34" charset="0"/>
                <a:ea typeface="MS PGothic" panose="020B0600070205080204" pitchFamily="34" charset="-128"/>
              </a:rPr>
              <a:t>of the Programme</a:t>
            </a:r>
            <a:endParaRPr lang="en-ZA" altLang="en-US" sz="2400" b="1" dirty="0">
              <a:latin typeface="Arial" panose="020B0604020202020204" pitchFamily="34" charset="0"/>
              <a:ea typeface="ヒラギノ角ゴ Pro W3" pitchFamily="4" charset="-128"/>
              <a:cs typeface="Arial" panose="020B0604020202020204" pitchFamily="34" charset="0"/>
            </a:endParaRPr>
          </a:p>
          <a:p>
            <a:pPr marL="0" indent="0">
              <a:buNone/>
              <a:defRPr/>
            </a:pPr>
            <a:r>
              <a:rPr lang="en-ZA" sz="2400" dirty="0">
                <a:latin typeface="Arial" panose="020B0604020202020204" pitchFamily="34" charset="0"/>
                <a:cs typeface="Arial" panose="020B0604020202020204" pitchFamily="34" charset="0"/>
              </a:rPr>
              <a:t>The key priorities are: </a:t>
            </a:r>
          </a:p>
          <a:p>
            <a:pPr>
              <a:defRPr/>
            </a:pPr>
            <a:r>
              <a:rPr lang="en-ZA" altLang="en-US" sz="2400" dirty="0">
                <a:latin typeface="Arial" panose="020B0604020202020204" pitchFamily="34" charset="0"/>
                <a:ea typeface="ヒラギノ角ゴ Pro W3" pitchFamily="4" charset="-128"/>
                <a:cs typeface="Arial" panose="020B0604020202020204" pitchFamily="34" charset="0"/>
              </a:rPr>
              <a:t>Treatment and prevention </a:t>
            </a:r>
          </a:p>
          <a:p>
            <a:pPr>
              <a:defRPr/>
            </a:pPr>
            <a:r>
              <a:rPr lang="en-ZA" altLang="en-US" sz="2400" dirty="0">
                <a:latin typeface="Arial" panose="020B0604020202020204" pitchFamily="34" charset="0"/>
                <a:ea typeface="ヒラギノ角ゴ Pro W3" pitchFamily="4" charset="-128"/>
                <a:cs typeface="Arial" panose="020B0604020202020204" pitchFamily="34" charset="0"/>
              </a:rPr>
              <a:t>Reintegration and aftercare</a:t>
            </a:r>
          </a:p>
          <a:p>
            <a:pPr>
              <a:defRPr/>
            </a:pPr>
            <a:r>
              <a:rPr lang="en-ZA" altLang="en-US" sz="2400" dirty="0">
                <a:latin typeface="Arial" panose="020B0604020202020204" pitchFamily="34" charset="0"/>
                <a:ea typeface="ヒラギノ角ゴ Pro W3" pitchFamily="4" charset="-128"/>
                <a:cs typeface="Arial" panose="020B0604020202020204" pitchFamily="34" charset="0"/>
              </a:rPr>
              <a:t>Management and maintenance  of Substance Abuse Telephonic helpline and SMS line and provision of telephonic counselling and referral where applicable.</a:t>
            </a:r>
          </a:p>
          <a:p>
            <a:pPr>
              <a:defRPr/>
            </a:pPr>
            <a:endParaRPr lang="en-ZA" altLang="en-US" sz="2000" dirty="0">
              <a:latin typeface="Arial" panose="020B0604020202020204" pitchFamily="34" charset="0"/>
              <a:ea typeface="ヒラギノ角ゴ Pro W3" pitchFamily="4" charset="-128"/>
              <a:cs typeface="Arial" panose="020B0604020202020204" pitchFamily="34" charset="0"/>
            </a:endParaRPr>
          </a:p>
        </p:txBody>
      </p:sp>
      <p:sp>
        <p:nvSpPr>
          <p:cNvPr id="8196" name="Slide Number Placeholder 3">
            <a:extLst>
              <a:ext uri="{FF2B5EF4-FFF2-40B4-BE49-F238E27FC236}">
                <a16:creationId xmlns:a16="http://schemas.microsoft.com/office/drawing/2014/main" id="{1AE70CFE-04ED-40C8-B13D-93A8BA926C8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5DD19EEC-E4C0-4BCF-B678-19838F667C2A}" type="slidenum">
              <a:rPr lang="en-GB" altLang="en-US" sz="1400"/>
              <a:pPr>
                <a:spcBef>
                  <a:spcPct val="0"/>
                </a:spcBef>
                <a:buFontTx/>
                <a:buNone/>
              </a:pPr>
              <a:t>115</a:t>
            </a:fld>
            <a:endParaRPr lang="en-GB" altLang="en-US" sz="1400"/>
          </a:p>
        </p:txBody>
      </p:sp>
    </p:spTree>
    <p:extLst>
      <p:ext uri="{BB962C8B-B14F-4D97-AF65-F5344CB8AC3E}">
        <p14:creationId xmlns:p14="http://schemas.microsoft.com/office/powerpoint/2010/main" val="10465594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9D350E4-3EE0-422C-9F83-C6037103B69B}"/>
              </a:ext>
            </a:extLst>
          </p:cNvPr>
          <p:cNvSpPr>
            <a:spLocks noGrp="1"/>
          </p:cNvSpPr>
          <p:nvPr>
            <p:ph type="title"/>
          </p:nvPr>
        </p:nvSpPr>
        <p:spPr>
          <a:xfrm>
            <a:off x="657225" y="0"/>
            <a:ext cx="8505825" cy="723900"/>
          </a:xfrm>
        </p:spPr>
        <p:txBody>
          <a:bodyPr>
            <a:normAutofit/>
          </a:bodyPr>
          <a:lstStyle/>
          <a:p>
            <a:pPr marL="342900" indent="-342900"/>
            <a:r>
              <a:rPr lang="en-US" altLang="en-US" sz="3200" b="1" dirty="0">
                <a:latin typeface="Arial" panose="020B0604020202020204" pitchFamily="34" charset="0"/>
                <a:ea typeface="MS PGothic" panose="020B0600070205080204" pitchFamily="34" charset="-128"/>
              </a:rPr>
              <a:t>SERVICE SPECIFICATION</a:t>
            </a:r>
            <a:endParaRPr lang="en-ZA" altLang="en-US" sz="3200" b="1" dirty="0">
              <a:ea typeface="ヒラギノ角ゴ Pro W3" pitchFamily="1" charset="-128"/>
            </a:endParaRPr>
          </a:p>
        </p:txBody>
      </p:sp>
      <p:sp>
        <p:nvSpPr>
          <p:cNvPr id="6147" name="Content Placeholder 2">
            <a:extLst>
              <a:ext uri="{FF2B5EF4-FFF2-40B4-BE49-F238E27FC236}">
                <a16:creationId xmlns:a16="http://schemas.microsoft.com/office/drawing/2014/main" id="{C166862C-A32F-493E-AC44-8F0D33868DCA}"/>
              </a:ext>
            </a:extLst>
          </p:cNvPr>
          <p:cNvSpPr>
            <a:spLocks noGrp="1"/>
          </p:cNvSpPr>
          <p:nvPr>
            <p:ph idx="1"/>
          </p:nvPr>
        </p:nvSpPr>
        <p:spPr>
          <a:xfrm>
            <a:off x="333375" y="723900"/>
            <a:ext cx="9134475" cy="5162550"/>
          </a:xfrm>
        </p:spPr>
        <p:txBody>
          <a:bodyPr>
            <a:normAutofit/>
          </a:bodyPr>
          <a:lstStyle/>
          <a:p>
            <a:pPr algn="just">
              <a:lnSpc>
                <a:spcPct val="110000"/>
              </a:lnSpc>
              <a:spcAft>
                <a:spcPts val="800"/>
              </a:spcAft>
            </a:pPr>
            <a:endParaRPr lang="en-ZA" altLang="en-US" sz="3100" dirty="0">
              <a:latin typeface="Arial" panose="020B0604020202020204" pitchFamily="34" charset="0"/>
              <a:ea typeface="ヒラギノ角ゴ Pro W3" pitchFamily="4" charset="-128"/>
              <a:cs typeface="Arial" panose="020B0604020202020204" pitchFamily="34" charset="0"/>
            </a:endParaRPr>
          </a:p>
          <a:p>
            <a:pPr algn="just">
              <a:lnSpc>
                <a:spcPct val="110000"/>
              </a:lnSpc>
              <a:spcAft>
                <a:spcPts val="800"/>
              </a:spcAft>
            </a:pPr>
            <a:r>
              <a:rPr lang="en-ZA" altLang="en-US" sz="3100" dirty="0">
                <a:latin typeface="Arial" panose="020B0604020202020204" pitchFamily="34" charset="0"/>
                <a:ea typeface="ヒラギノ角ゴ Pro W3" pitchFamily="4" charset="-128"/>
                <a:cs typeface="Arial" panose="020B0604020202020204" pitchFamily="34" charset="0"/>
              </a:rPr>
              <a:t>F</a:t>
            </a:r>
            <a:r>
              <a:rPr lang="en-ZA" sz="3100" dirty="0">
                <a:latin typeface="Arial" panose="020B0604020202020204" pitchFamily="34" charset="0"/>
                <a:ea typeface="ヒラギノ角ゴ Pro W3" pitchFamily="4" charset="-128"/>
                <a:cs typeface="Arial" panose="020B0604020202020204" pitchFamily="34" charset="0"/>
              </a:rPr>
              <a:t>unding</a:t>
            </a:r>
            <a:r>
              <a:rPr lang="en-ZA" sz="3100" dirty="0">
                <a:latin typeface="Arial" panose="020B0604020202020204" pitchFamily="34" charset="0"/>
                <a:cs typeface="Arial" panose="020B0604020202020204" pitchFamily="34" charset="0"/>
              </a:rPr>
              <a:t> considerations will be for services that are aligned to the following priority areas:</a:t>
            </a:r>
            <a:endParaRPr lang="en-ZA" altLang="en-US" sz="3100" dirty="0">
              <a:latin typeface="Arial" panose="020B0604020202020204" pitchFamily="34" charset="0"/>
              <a:ea typeface="ヒラギノ角ゴ Pro W3" pitchFamily="4" charset="-128"/>
              <a:cs typeface="Arial" panose="020B0604020202020204" pitchFamily="34" charset="0"/>
            </a:endParaRPr>
          </a:p>
          <a:p>
            <a:pPr lvl="1">
              <a:buFont typeface="Wingdings" panose="05000000000000000000" pitchFamily="2" charset="2"/>
              <a:buChar char="§"/>
              <a:defRPr/>
            </a:pPr>
            <a:r>
              <a:rPr lang="en-ZA" sz="3100" dirty="0">
                <a:latin typeface="Arial" panose="020B0604020202020204" pitchFamily="34" charset="0"/>
                <a:cs typeface="Arial" panose="020B0604020202020204" pitchFamily="34" charset="0"/>
              </a:rPr>
              <a:t>Services to children, youth, adults , service users and their families</a:t>
            </a:r>
          </a:p>
          <a:p>
            <a:pPr marL="0" indent="0">
              <a:buNone/>
              <a:defRPr/>
            </a:pPr>
            <a:endParaRPr lang="en-ZA" sz="2000" dirty="0">
              <a:latin typeface="Arial" panose="020B0604020202020204" pitchFamily="34" charset="0"/>
              <a:cs typeface="Arial" panose="020B0604020202020204" pitchFamily="34" charset="0"/>
            </a:endParaRPr>
          </a:p>
          <a:p>
            <a:pPr>
              <a:defRPr/>
            </a:pPr>
            <a:endParaRPr lang="en-ZA" altLang="en-US" sz="2000" dirty="0">
              <a:latin typeface="Arial" panose="020B0604020202020204" pitchFamily="34" charset="0"/>
              <a:ea typeface="ヒラギノ角ゴ Pro W3" pitchFamily="4" charset="-128"/>
              <a:cs typeface="Arial" panose="020B0604020202020204" pitchFamily="34" charset="0"/>
            </a:endParaRPr>
          </a:p>
        </p:txBody>
      </p:sp>
      <p:sp>
        <p:nvSpPr>
          <p:cNvPr id="8196" name="Slide Number Placeholder 3">
            <a:extLst>
              <a:ext uri="{FF2B5EF4-FFF2-40B4-BE49-F238E27FC236}">
                <a16:creationId xmlns:a16="http://schemas.microsoft.com/office/drawing/2014/main" id="{1AE70CFE-04ED-40C8-B13D-93A8BA926C8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5DD19EEC-E4C0-4BCF-B678-19838F667C2A}" type="slidenum">
              <a:rPr lang="en-GB" altLang="en-US" sz="1400"/>
              <a:pPr>
                <a:spcBef>
                  <a:spcPct val="0"/>
                </a:spcBef>
                <a:buFontTx/>
                <a:buNone/>
              </a:pPr>
              <a:t>116</a:t>
            </a:fld>
            <a:endParaRPr lang="en-GB" altLang="en-US" sz="1400"/>
          </a:p>
        </p:txBody>
      </p:sp>
    </p:spTree>
    <p:extLst>
      <p:ext uri="{BB962C8B-B14F-4D97-AF65-F5344CB8AC3E}">
        <p14:creationId xmlns:p14="http://schemas.microsoft.com/office/powerpoint/2010/main" val="21782026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133350" y="76200"/>
            <a:ext cx="8705850" cy="354678"/>
          </a:xfrm>
        </p:spPr>
        <p:txBody>
          <a:bodyPr>
            <a:normAutofit fontScale="90000"/>
          </a:bodyPr>
          <a:lstStyle/>
          <a:p>
            <a:pPr marL="342900" indent="-342900"/>
            <a:br>
              <a:rPr lang="en-US" altLang="en-US" sz="2800" dirty="0">
                <a:latin typeface="Arial" panose="020B0604020202020204" pitchFamily="34" charset="0"/>
                <a:ea typeface="MS PGothic" panose="020B0600070205080204" pitchFamily="34" charset="-128"/>
              </a:rPr>
            </a:br>
            <a:r>
              <a:rPr lang="en-US" altLang="en-US" sz="3100" b="1" dirty="0">
                <a:latin typeface="Arial" panose="020B0604020202020204" pitchFamily="34" charset="0"/>
                <a:ea typeface="MS PGothic" panose="020B0600070205080204" pitchFamily="34" charset="-128"/>
              </a:rPr>
              <a:t>OBJECTIVES</a:t>
            </a:r>
            <a:endParaRPr lang="en-ZA" altLang="en-US" sz="31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117</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nvGraphicFramePr>
        <p:xfrm>
          <a:off x="533399" y="561975"/>
          <a:ext cx="9077325" cy="5331746"/>
        </p:xfrm>
        <a:graphic>
          <a:graphicData uri="http://schemas.openxmlformats.org/drawingml/2006/table">
            <a:tbl>
              <a:tblPr firstRow="1" bandRow="1">
                <a:tableStyleId>{5C22544A-7EE6-4342-B048-85BDC9FD1C3A}</a:tableStyleId>
              </a:tblPr>
              <a:tblGrid>
                <a:gridCol w="3648537">
                  <a:extLst>
                    <a:ext uri="{9D8B030D-6E8A-4147-A177-3AD203B41FA5}">
                      <a16:colId xmlns:a16="http://schemas.microsoft.com/office/drawing/2014/main" val="3760552575"/>
                    </a:ext>
                  </a:extLst>
                </a:gridCol>
                <a:gridCol w="5428788">
                  <a:extLst>
                    <a:ext uri="{9D8B030D-6E8A-4147-A177-3AD203B41FA5}">
                      <a16:colId xmlns:a16="http://schemas.microsoft.com/office/drawing/2014/main" val="116542991"/>
                    </a:ext>
                  </a:extLst>
                </a:gridCol>
              </a:tblGrid>
              <a:tr h="440264">
                <a:tc>
                  <a:txBody>
                    <a:bodyPr/>
                    <a:lstStyle/>
                    <a:p>
                      <a:r>
                        <a:rPr lang="en-US" dirty="0">
                          <a:latin typeface="Arial" panose="020B0604020202020204" pitchFamily="34" charset="0"/>
                          <a:cs typeface="Arial" panose="020B0604020202020204" pitchFamily="34" charset="0"/>
                        </a:rPr>
                        <a:t>OBJECTIVE 1</a:t>
                      </a:r>
                    </a:p>
                  </a:txBody>
                  <a:tcPr/>
                </a:tc>
                <a:tc>
                  <a:txBody>
                    <a:bodyPr/>
                    <a:lstStyle/>
                    <a:p>
                      <a:r>
                        <a:rPr lang="en-US"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3460621">
                <a:tc>
                  <a:txBody>
                    <a:bodyPr/>
                    <a:lstStyle/>
                    <a:p>
                      <a:pPr>
                        <a:buFont typeface="Arial" panose="020B0604020202020204" pitchFamily="34" charset="0"/>
                        <a:buNone/>
                        <a:defRPr/>
                      </a:pPr>
                      <a:r>
                        <a:rPr lang="en-US" altLang="en-US" sz="1800" dirty="0">
                          <a:latin typeface="Arial" panose="020B0604020202020204" pitchFamily="34" charset="0"/>
                          <a:ea typeface="MS PGothic" panose="020B0600070205080204" pitchFamily="34" charset="-128"/>
                        </a:rPr>
                        <a:t>Manage and Maintain Substance Abuse Toll Free Telephonic Number and Provide Assistance to Service Users targeting nine provinces</a:t>
                      </a:r>
                      <a:endParaRPr lang="en-ZA" sz="1800" b="1" dirty="0">
                        <a:latin typeface="Arial" panose="020B0604020202020204" pitchFamily="34" charset="0"/>
                        <a:cs typeface="Arial" panose="020B0604020202020204" pitchFamily="34" charset="0"/>
                      </a:endParaRPr>
                    </a:p>
                    <a:p>
                      <a:endParaRPr lang="en-US" sz="1800" dirty="0"/>
                    </a:p>
                  </a:txBody>
                  <a:tcPr/>
                </a:tc>
                <a:tc>
                  <a:txBody>
                    <a:bodyPr/>
                    <a:lstStyle/>
                    <a:p>
                      <a:pPr lvl="0">
                        <a:defRPr/>
                      </a:pPr>
                      <a:r>
                        <a:rPr lang="en-ZA" sz="1800" dirty="0">
                          <a:latin typeface="Arial" panose="020B0604020202020204" pitchFamily="34" charset="0"/>
                          <a:cs typeface="Arial" panose="020B0604020202020204" pitchFamily="34" charset="0"/>
                        </a:rPr>
                        <a:t>1.1 Screening of substance abuse with  validated basic evidence based screening tool</a:t>
                      </a:r>
                    </a:p>
                    <a:p>
                      <a:pPr lvl="0">
                        <a:defRPr/>
                      </a:pPr>
                      <a:endParaRPr lang="en-ZA" sz="1800" dirty="0">
                        <a:latin typeface="Arial" panose="020B0604020202020204" pitchFamily="34" charset="0"/>
                        <a:cs typeface="Arial" panose="020B0604020202020204" pitchFamily="34" charset="0"/>
                      </a:endParaRPr>
                    </a:p>
                    <a:p>
                      <a:pPr lvl="0">
                        <a:defRPr/>
                      </a:pPr>
                      <a:r>
                        <a:rPr lang="en-ZA" sz="1800" dirty="0">
                          <a:latin typeface="Arial" panose="020B0604020202020204" pitchFamily="34" charset="0"/>
                          <a:cs typeface="Arial" panose="020B0604020202020204" pitchFamily="34" charset="0"/>
                        </a:rPr>
                        <a:t>1.2 Provide telephonic , information on substance abuse, brief intervention, and referral for further intervention</a:t>
                      </a:r>
                    </a:p>
                    <a:p>
                      <a:pPr lvl="0">
                        <a:defRPr/>
                      </a:pPr>
                      <a:r>
                        <a:rPr lang="en-ZA" sz="1800" dirty="0">
                          <a:latin typeface="Arial" panose="020B0604020202020204" pitchFamily="34" charset="0"/>
                          <a:cs typeface="Arial" panose="020B0604020202020204" pitchFamily="34" charset="0"/>
                        </a:rPr>
                        <a:t>1.3.Respond to SMS within a limited time period</a:t>
                      </a:r>
                    </a:p>
                    <a:p>
                      <a:pPr lvl="0">
                        <a:defRPr/>
                      </a:pPr>
                      <a:r>
                        <a:rPr lang="en-ZA" sz="1800" dirty="0">
                          <a:latin typeface="Arial" panose="020B0604020202020204" pitchFamily="34" charset="0"/>
                          <a:cs typeface="Arial" panose="020B0604020202020204" pitchFamily="34" charset="0"/>
                        </a:rPr>
                        <a:t>1.4. Market Substance Abuse Helpline in nine provinces including in schools, institutions of higher learning, community meetings, conferences and any other meetings where the service provider is in attendance.</a:t>
                      </a:r>
                      <a:endParaRPr lang="en-US" sz="1800" dirty="0"/>
                    </a:p>
                  </a:txBody>
                  <a:tcPr/>
                </a:tc>
                <a:extLst>
                  <a:ext uri="{0D108BD9-81ED-4DB2-BD59-A6C34878D82A}">
                    <a16:rowId xmlns:a16="http://schemas.microsoft.com/office/drawing/2014/main" val="1911588929"/>
                  </a:ext>
                </a:extLst>
              </a:tr>
              <a:tr h="1430861">
                <a:tc gridSpan="2">
                  <a:txBody>
                    <a:bodyPr/>
                    <a:lstStyle/>
                    <a:p>
                      <a:pPr marL="0" indent="0" algn="ctr">
                        <a:buFontTx/>
                        <a:buNone/>
                        <a:defRPr/>
                      </a:pPr>
                      <a:r>
                        <a:rPr lang="en-ZA" sz="1800" b="1" dirty="0">
                          <a:latin typeface="Arial" panose="020B0604020202020204" pitchFamily="34" charset="0"/>
                          <a:cs typeface="Arial" panose="020B0604020202020204" pitchFamily="34" charset="0"/>
                        </a:rPr>
                        <a:t>Outcome</a:t>
                      </a:r>
                    </a:p>
                    <a:p>
                      <a:pPr algn="ctr">
                        <a:buFont typeface="Arial" panose="020B0604020202020204" pitchFamily="34" charset="0"/>
                        <a:buChar char="•"/>
                        <a:defRPr/>
                      </a:pPr>
                      <a:r>
                        <a:rPr lang="en-ZA" sz="1800" dirty="0">
                          <a:latin typeface="Arial" panose="020B0604020202020204" pitchFamily="34" charset="0"/>
                          <a:cs typeface="Arial" panose="020B0604020202020204" pitchFamily="34" charset="0"/>
                        </a:rPr>
                        <a:t>Number of service users who se problems have been resolved or referred externally for further intervention</a:t>
                      </a:r>
                    </a:p>
                    <a:p>
                      <a:endParaRPr lang="en-US" sz="1800" dirty="0"/>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extLst>
      <p:ext uri="{BB962C8B-B14F-4D97-AF65-F5344CB8AC3E}">
        <p14:creationId xmlns:p14="http://schemas.microsoft.com/office/powerpoint/2010/main" val="37854019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381000" y="76200"/>
            <a:ext cx="8458200" cy="533400"/>
          </a:xfrm>
        </p:spPr>
        <p:txBody>
          <a:bodyPr>
            <a:normAutofit fontScale="90000"/>
          </a:bodyPr>
          <a:lstStyle/>
          <a:p>
            <a:pPr marL="342900" indent="-342900"/>
            <a:br>
              <a:rPr lang="en-US" altLang="en-US" sz="2800" b="1" dirty="0">
                <a:latin typeface="Arial" panose="020B0604020202020204" pitchFamily="34" charset="0"/>
                <a:ea typeface="MS PGothic" panose="020B0600070205080204" pitchFamily="34" charset="-128"/>
              </a:rPr>
            </a:br>
            <a:r>
              <a:rPr lang="en-US" altLang="en-US" sz="3600" b="1" dirty="0">
                <a:latin typeface="Arial" panose="020B0604020202020204" pitchFamily="34" charset="0"/>
                <a:ea typeface="MS PGothic" panose="020B0600070205080204" pitchFamily="34" charset="-128"/>
              </a:rPr>
              <a:t>OBJECTIVES</a:t>
            </a:r>
            <a:endParaRPr lang="en-ZA" altLang="en-US" sz="36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118</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nvGraphicFramePr>
        <p:xfrm>
          <a:off x="228600" y="762002"/>
          <a:ext cx="9544050" cy="5468645"/>
        </p:xfrm>
        <a:graphic>
          <a:graphicData uri="http://schemas.openxmlformats.org/drawingml/2006/table">
            <a:tbl>
              <a:tblPr firstRow="1" bandRow="1">
                <a:tableStyleId>{5C22544A-7EE6-4342-B048-85BDC9FD1C3A}</a:tableStyleId>
              </a:tblPr>
              <a:tblGrid>
                <a:gridCol w="4079311">
                  <a:extLst>
                    <a:ext uri="{9D8B030D-6E8A-4147-A177-3AD203B41FA5}">
                      <a16:colId xmlns:a16="http://schemas.microsoft.com/office/drawing/2014/main" val="3760552575"/>
                    </a:ext>
                  </a:extLst>
                </a:gridCol>
                <a:gridCol w="5464739">
                  <a:extLst>
                    <a:ext uri="{9D8B030D-6E8A-4147-A177-3AD203B41FA5}">
                      <a16:colId xmlns:a16="http://schemas.microsoft.com/office/drawing/2014/main" val="116542991"/>
                    </a:ext>
                  </a:extLst>
                </a:gridCol>
              </a:tblGrid>
              <a:tr h="351930">
                <a:tc>
                  <a:txBody>
                    <a:bodyPr/>
                    <a:lstStyle/>
                    <a:p>
                      <a:r>
                        <a:rPr lang="en-US" sz="2000" dirty="0">
                          <a:latin typeface="Arial" panose="020B0604020202020204" pitchFamily="34" charset="0"/>
                          <a:cs typeface="Arial" panose="020B0604020202020204" pitchFamily="34" charset="0"/>
                        </a:rPr>
                        <a:t>OBJECTIVE 2</a:t>
                      </a:r>
                    </a:p>
                  </a:txBody>
                  <a:tcPr/>
                </a:tc>
                <a:tc>
                  <a:txBody>
                    <a:bodyPr/>
                    <a:lstStyle/>
                    <a:p>
                      <a:r>
                        <a:rPr lang="en-US" sz="2000"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3214013">
                <a:tc>
                  <a:txBody>
                    <a:bodyPr/>
                    <a:lstStyle/>
                    <a:p>
                      <a:pPr>
                        <a:lnSpc>
                          <a:spcPct val="107000"/>
                        </a:lnSpc>
                        <a:spcBef>
                          <a:spcPts val="600"/>
                        </a:spcBef>
                        <a:spcAft>
                          <a:spcPts val="900"/>
                        </a:spcAft>
                      </a:pPr>
                      <a:r>
                        <a:rPr lang="en-AU" sz="2000" kern="1200" dirty="0">
                          <a:solidFill>
                            <a:schemeClr val="dk1"/>
                          </a:solidFill>
                          <a:effectLst/>
                          <a:latin typeface="Arial" panose="020B0604020202020204" pitchFamily="34" charset="0"/>
                          <a:ea typeface="+mn-ea"/>
                          <a:cs typeface="Arial" panose="020B0604020202020204" pitchFamily="34" charset="0"/>
                        </a:rPr>
                        <a:t>Mentoring of emerging organizations rendering substance abuse services by providing governance oversight, capacity building, implementation and monitoring of aftercare programmes over a period of three years (2024/25, 2025/26 &amp; 2026/27)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nSpc>
                          <a:spcPct val="107000"/>
                        </a:lnSpc>
                        <a:spcBef>
                          <a:spcPts val="600"/>
                        </a:spcBef>
                        <a:spcAft>
                          <a:spcPts val="90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2.1 Identify emerging organizations in the nine provinces (</a:t>
                      </a:r>
                      <a:r>
                        <a:rPr lang="en-GB" sz="2000" b="1" dirty="0">
                          <a:effectLst/>
                          <a:latin typeface="Arial" panose="020B0604020202020204" pitchFamily="34" charset="0"/>
                          <a:ea typeface="Calibri" panose="020F0502020204030204" pitchFamily="34" charset="0"/>
                          <a:cs typeface="Times New Roman" panose="02020603050405020304" pitchFamily="18" charset="0"/>
                        </a:rPr>
                        <a:t>three organizations per province</a:t>
                      </a:r>
                      <a:r>
                        <a:rPr lang="en-GB" sz="2000" dirty="0">
                          <a:effectLst/>
                          <a:latin typeface="Arial" panose="020B0604020202020204" pitchFamily="34" charset="0"/>
                          <a:ea typeface="Calibri" panose="020F0502020204030204" pitchFamily="34" charset="0"/>
                          <a:cs typeface="Times New Roman" panose="02020603050405020304" pitchFamily="18" charset="0"/>
                        </a:rPr>
                        <a:t>)</a:t>
                      </a: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600"/>
                        </a:spcBef>
                        <a:spcAft>
                          <a:spcPts val="90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2.2. Capacitate the emerging organizations on the governance, implementation and monitoring of anti-substance aftercare programmes/services.</a:t>
                      </a: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600"/>
                        </a:spcBef>
                        <a:spcAft>
                          <a:spcPts val="9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N.B.2.2.  Anti Substance Aftercare programmes/service should be registered with the Department of Social Development or relevant authority</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11588929"/>
                  </a:ext>
                </a:extLst>
              </a:tr>
              <a:tr h="1453730">
                <a:tc gridSpan="2">
                  <a:txBody>
                    <a:bodyPr/>
                    <a:lstStyle/>
                    <a:p>
                      <a:pPr marL="0" indent="0" algn="ctr">
                        <a:buFontTx/>
                        <a:buNone/>
                        <a:defRPr/>
                      </a:pPr>
                      <a:r>
                        <a:rPr lang="en-ZA" sz="2000" b="1" dirty="0">
                          <a:latin typeface="Arial" panose="020B0604020202020204" pitchFamily="34" charset="0"/>
                          <a:cs typeface="Arial" panose="020B0604020202020204" pitchFamily="34" charset="0"/>
                        </a:rPr>
                        <a:t>Outcomes</a:t>
                      </a:r>
                    </a:p>
                    <a:p>
                      <a:pPr marL="0" indent="0" algn="ctr">
                        <a:buFontTx/>
                        <a:buNone/>
                        <a:defRPr/>
                      </a:pPr>
                      <a:endParaRPr lang="en-ZA" sz="2000" b="1" dirty="0">
                        <a:latin typeface="Arial" panose="020B0604020202020204" pitchFamily="34" charset="0"/>
                        <a:cs typeface="Arial" panose="020B0604020202020204" pitchFamily="34" charset="0"/>
                      </a:endParaRPr>
                    </a:p>
                    <a:p>
                      <a:pPr marL="342900" lvl="0" indent="-342900" algn="ctr">
                        <a:buFont typeface="Symbol" panose="05050102010706020507" pitchFamily="18" charset="2"/>
                        <a:buChar char=""/>
                      </a:pPr>
                      <a:r>
                        <a:rPr lang="en-GB" sz="2000" dirty="0">
                          <a:solidFill>
                            <a:srgbClr val="000000"/>
                          </a:solidFill>
                          <a:effectLst/>
                          <a:latin typeface="Arial" panose="020B0604020202020204" pitchFamily="34" charset="0"/>
                          <a:ea typeface="Calibri" panose="020F0502020204030204" pitchFamily="34" charset="0"/>
                        </a:rPr>
                        <a:t>Number of emerging organizations implementing aftercare programme /services.</a:t>
                      </a:r>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extLst>
      <p:ext uri="{BB962C8B-B14F-4D97-AF65-F5344CB8AC3E}">
        <p14:creationId xmlns:p14="http://schemas.microsoft.com/office/powerpoint/2010/main" val="41304812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0" y="76200"/>
            <a:ext cx="9448800" cy="533400"/>
          </a:xfrm>
        </p:spPr>
        <p:txBody>
          <a:bodyPr>
            <a:normAutofit fontScale="90000"/>
          </a:bodyPr>
          <a:lstStyle/>
          <a:p>
            <a:pPr marL="342900" indent="-342900"/>
            <a:br>
              <a:rPr lang="en-US" altLang="en-US" sz="2800" dirty="0">
                <a:latin typeface="Arial" panose="020B0604020202020204" pitchFamily="34" charset="0"/>
                <a:ea typeface="MS PGothic" panose="020B0600070205080204" pitchFamily="34" charset="-128"/>
              </a:rPr>
            </a:br>
            <a:r>
              <a:rPr lang="en-US" altLang="en-US" sz="3100" b="1" dirty="0">
                <a:latin typeface="Arial" panose="020B0604020202020204" pitchFamily="34" charset="0"/>
                <a:ea typeface="MS PGothic" panose="020B0600070205080204" pitchFamily="34" charset="-128"/>
              </a:rPr>
              <a:t>GEOGRAPHICAL COVERAGE AND TARGET YEARS </a:t>
            </a:r>
            <a:endParaRPr lang="en-ZA" altLang="en-US" sz="31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119</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nvGraphicFramePr>
        <p:xfrm>
          <a:off x="276227" y="838200"/>
          <a:ext cx="9448801" cy="4652278"/>
        </p:xfrm>
        <a:graphic>
          <a:graphicData uri="http://schemas.openxmlformats.org/drawingml/2006/table">
            <a:tbl>
              <a:tblPr firstRow="1" bandRow="1">
                <a:tableStyleId>{5C22544A-7EE6-4342-B048-85BDC9FD1C3A}</a:tableStyleId>
              </a:tblPr>
              <a:tblGrid>
                <a:gridCol w="4867273">
                  <a:extLst>
                    <a:ext uri="{9D8B030D-6E8A-4147-A177-3AD203B41FA5}">
                      <a16:colId xmlns:a16="http://schemas.microsoft.com/office/drawing/2014/main" val="3760552575"/>
                    </a:ext>
                  </a:extLst>
                </a:gridCol>
                <a:gridCol w="2105026">
                  <a:extLst>
                    <a:ext uri="{9D8B030D-6E8A-4147-A177-3AD203B41FA5}">
                      <a16:colId xmlns:a16="http://schemas.microsoft.com/office/drawing/2014/main" val="2735531885"/>
                    </a:ext>
                  </a:extLst>
                </a:gridCol>
                <a:gridCol w="2476502">
                  <a:extLst>
                    <a:ext uri="{9D8B030D-6E8A-4147-A177-3AD203B41FA5}">
                      <a16:colId xmlns:a16="http://schemas.microsoft.com/office/drawing/2014/main" val="116542991"/>
                    </a:ext>
                  </a:extLst>
                </a:gridCol>
              </a:tblGrid>
              <a:tr h="538784">
                <a:tc>
                  <a:txBody>
                    <a:bodyPr/>
                    <a:lstStyle/>
                    <a:p>
                      <a:pPr>
                        <a:lnSpc>
                          <a:spcPct val="107000"/>
                        </a:lnSpc>
                        <a:spcBef>
                          <a:spcPts val="600"/>
                        </a:spcBef>
                        <a:spcAft>
                          <a:spcPts val="900"/>
                        </a:spcAft>
                      </a:pPr>
                      <a:r>
                        <a:rPr lang="en-AU" sz="2000" b="1" dirty="0">
                          <a:effectLst/>
                          <a:latin typeface="Arial" panose="020B0604020202020204" pitchFamily="34" charset="0"/>
                          <a:ea typeface="Calibri" panose="020F0502020204030204" pitchFamily="34" charset="0"/>
                          <a:cs typeface="Times New Roman" panose="02020603050405020304" pitchFamily="18" charset="0"/>
                        </a:rPr>
                        <a:t>Objectives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AU" sz="2000" b="1" dirty="0">
                          <a:effectLst/>
                          <a:latin typeface="Arial" panose="020B0604020202020204" pitchFamily="34" charset="0"/>
                          <a:ea typeface="Calibri" panose="020F0502020204030204" pitchFamily="34" charset="0"/>
                          <a:cs typeface="Times New Roman" panose="02020603050405020304" pitchFamily="18" charset="0"/>
                        </a:rPr>
                        <a:t>Geographical Areas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AU" sz="2000" b="1" dirty="0">
                          <a:effectLst/>
                          <a:latin typeface="Arial" panose="020B0604020202020204" pitchFamily="34" charset="0"/>
                          <a:ea typeface="Calibri" panose="020F0502020204030204" pitchFamily="34" charset="0"/>
                          <a:cs typeface="Times New Roman" panose="02020603050405020304" pitchFamily="18" charset="0"/>
                        </a:rPr>
                        <a:t>Target year/s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78373138"/>
                  </a:ext>
                </a:extLst>
              </a:tr>
              <a:tr h="1349612">
                <a:tc>
                  <a:txBody>
                    <a:bodyPr/>
                    <a:lstStyle/>
                    <a:p>
                      <a:pPr marL="0" marR="0" lvl="0" indent="0" algn="l" defTabSz="914400" rtl="0" eaLnBrk="1" fontAlgn="auto" latinLnBrk="0" hangingPunct="1">
                        <a:lnSpc>
                          <a:spcPct val="107000"/>
                        </a:lnSpc>
                        <a:spcBef>
                          <a:spcPts val="600"/>
                        </a:spcBef>
                        <a:spcAft>
                          <a:spcPts val="900"/>
                        </a:spcAft>
                        <a:buClrTx/>
                        <a:buSzTx/>
                        <a:buFontTx/>
                        <a:buNone/>
                        <a:tabLst/>
                        <a:defRPr/>
                      </a:pPr>
                      <a:r>
                        <a:rPr lang="en-AU" sz="2000" dirty="0">
                          <a:effectLst/>
                          <a:latin typeface="Arial" panose="020B0604020202020204" pitchFamily="34" charset="0"/>
                          <a:ea typeface="Calibri" panose="020F0502020204030204" pitchFamily="34" charset="0"/>
                          <a:cs typeface="Times New Roman" panose="02020603050405020304" pitchFamily="18" charset="0"/>
                        </a:rPr>
                        <a:t>OBJECTIVE 1 :</a:t>
                      </a:r>
                      <a:r>
                        <a:rPr lang="en-US" altLang="en-US" sz="2000" dirty="0">
                          <a:latin typeface="Arial" panose="020B0604020202020204" pitchFamily="34" charset="0"/>
                          <a:ea typeface="MS PGothic" panose="020B0600070205080204" pitchFamily="34" charset="-128"/>
                        </a:rPr>
                        <a:t>Manage and Maintain Substance Abuse Toll Free Telephonic Number and Provide Assistance to Service Users targeting nine provinces.</a:t>
                      </a:r>
                      <a:r>
                        <a:rPr lang="en-AU" sz="2000"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R="74930" algn="just">
                        <a:lnSpc>
                          <a:spcPct val="107000"/>
                        </a:lnSpc>
                        <a:spcBef>
                          <a:spcPts val="5"/>
                        </a:spcBef>
                        <a:spcAft>
                          <a:spcPts val="900"/>
                        </a:spcAft>
                        <a:tabLst>
                          <a:tab pos="292100" algn="l"/>
                        </a:tabLst>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9 provinces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1 (2024/25) </a:t>
                      </a:r>
                    </a:p>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2 (2025/26)</a:t>
                      </a:r>
                    </a:p>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3 (2026/27)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96214725"/>
                  </a:ext>
                </a:extLst>
              </a:tr>
              <a:tr h="2674079">
                <a:tc>
                  <a:txBody>
                    <a:bodyPr/>
                    <a:lstStyle/>
                    <a:p>
                      <a:pPr marL="0" marR="0" lvl="0" indent="0" algn="l" defTabSz="914400" rtl="0" eaLnBrk="1" fontAlgn="auto" latinLnBrk="0" hangingPunct="1">
                        <a:lnSpc>
                          <a:spcPct val="107000"/>
                        </a:lnSpc>
                        <a:spcBef>
                          <a:spcPts val="600"/>
                        </a:spcBef>
                        <a:spcAft>
                          <a:spcPts val="900"/>
                        </a:spcAft>
                        <a:buClrTx/>
                        <a:buSzTx/>
                        <a:buFontTx/>
                        <a:buNone/>
                        <a:tabLst/>
                        <a:defRPr/>
                      </a:pPr>
                      <a:r>
                        <a:rPr lang="en-AU" sz="2000" dirty="0">
                          <a:effectLst/>
                          <a:latin typeface="Arial" panose="020B0604020202020204" pitchFamily="34" charset="0"/>
                          <a:ea typeface="Calibri" panose="020F0502020204030204" pitchFamily="34" charset="0"/>
                          <a:cs typeface="Times New Roman" panose="02020603050405020304" pitchFamily="18" charset="0"/>
                        </a:rPr>
                        <a:t>OBJECTIVE 2 : </a:t>
                      </a:r>
                      <a:r>
                        <a:rPr lang="en-AU" sz="2000" kern="1200" dirty="0">
                          <a:solidFill>
                            <a:schemeClr val="dk1"/>
                          </a:solidFill>
                          <a:effectLst/>
                          <a:latin typeface="Arial" panose="020B0604020202020204" pitchFamily="34" charset="0"/>
                          <a:ea typeface="+mn-ea"/>
                          <a:cs typeface="Arial" panose="020B0604020202020204" pitchFamily="34" charset="0"/>
                        </a:rPr>
                        <a:t>Mentoring of emerging organizations rendering substance abuse services by providing governance oversight, capacity building, implementation and monitoring of aftercare programmes over a period of three years (2024/25, 2025/26 &amp; 2026/27)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R="74930" algn="just">
                        <a:lnSpc>
                          <a:spcPct val="107000"/>
                        </a:lnSpc>
                        <a:spcBef>
                          <a:spcPts val="5"/>
                        </a:spcBef>
                        <a:spcAft>
                          <a:spcPts val="900"/>
                        </a:spcAft>
                        <a:tabLst>
                          <a:tab pos="292100" algn="l"/>
                        </a:tabLst>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9 provinces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AU" sz="2000" dirty="0">
                          <a:effectLst/>
                          <a:latin typeface="Arial" panose="020B0604020202020204" pitchFamily="34" charset="0"/>
                          <a:ea typeface="Calibri" panose="020F0502020204030204" pitchFamily="34" charset="0"/>
                          <a:cs typeface="Times New Roman" panose="02020603050405020304" pitchFamily="18" charset="0"/>
                        </a:rPr>
                        <a:t>Year 1 (2024/25)</a:t>
                      </a:r>
                    </a:p>
                    <a:p>
                      <a:pPr>
                        <a:lnSpc>
                          <a:spcPct val="107000"/>
                        </a:lnSpc>
                        <a:spcBef>
                          <a:spcPts val="600"/>
                        </a:spcBef>
                        <a:spcAft>
                          <a:spcPts val="900"/>
                        </a:spcAft>
                      </a:pPr>
                      <a:r>
                        <a:rPr lang="en-AU" sz="2000" dirty="0">
                          <a:effectLst/>
                          <a:latin typeface="Arial" panose="020B0604020202020204" pitchFamily="34" charset="0"/>
                          <a:ea typeface="Calibri" panose="020F0502020204030204" pitchFamily="34" charset="0"/>
                          <a:cs typeface="Times New Roman" panose="02020603050405020304" pitchFamily="18" charset="0"/>
                        </a:rPr>
                        <a:t>Year 2 ((2025/26)</a:t>
                      </a:r>
                    </a:p>
                    <a:p>
                      <a:pPr>
                        <a:lnSpc>
                          <a:spcPct val="107000"/>
                        </a:lnSpc>
                        <a:spcBef>
                          <a:spcPts val="600"/>
                        </a:spcBef>
                        <a:spcAft>
                          <a:spcPts val="900"/>
                        </a:spcAft>
                      </a:pPr>
                      <a:r>
                        <a:rPr lang="en-AU" sz="2000" dirty="0">
                          <a:effectLst/>
                          <a:latin typeface="Arial" panose="020B0604020202020204" pitchFamily="34" charset="0"/>
                          <a:ea typeface="Calibri" panose="020F0502020204030204" pitchFamily="34" charset="0"/>
                          <a:cs typeface="Times New Roman" panose="02020603050405020304" pitchFamily="18" charset="0"/>
                        </a:rPr>
                        <a:t>Year 3 (2026/27 )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11588929"/>
                  </a:ext>
                </a:extLst>
              </a:tr>
            </a:tbl>
          </a:graphicData>
        </a:graphic>
      </p:graphicFrame>
    </p:spTree>
    <p:extLst>
      <p:ext uri="{BB962C8B-B14F-4D97-AF65-F5344CB8AC3E}">
        <p14:creationId xmlns:p14="http://schemas.microsoft.com/office/powerpoint/2010/main" val="335175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221381" y="192505"/>
            <a:ext cx="9003583" cy="616017"/>
          </a:xfrm>
        </p:spPr>
        <p:txBody>
          <a:bodyPr>
            <a:normAutofit fontScale="90000"/>
          </a:bodyPr>
          <a:lstStyle/>
          <a:p>
            <a:r>
              <a:rPr lang="en-US" b="1" dirty="0">
                <a:latin typeface="Arial" panose="020B0604020202020204" pitchFamily="34" charset="0"/>
                <a:cs typeface="Arial" panose="020B0604020202020204" pitchFamily="34" charset="0"/>
              </a:rPr>
              <a:t> PROVINCIAL TRANSFER BUDGETS</a:t>
            </a:r>
            <a:r>
              <a:rPr lang="en-US" dirty="0"/>
              <a:t> </a:t>
            </a:r>
          </a:p>
        </p:txBody>
      </p:sp>
      <p:graphicFrame>
        <p:nvGraphicFramePr>
          <p:cNvPr id="7" name="Content Placeholder 6">
            <a:extLst>
              <a:ext uri="{FF2B5EF4-FFF2-40B4-BE49-F238E27FC236}">
                <a16:creationId xmlns:a16="http://schemas.microsoft.com/office/drawing/2014/main" id="{05E035C3-5007-440F-A458-183CF114C9A2}"/>
              </a:ext>
            </a:extLst>
          </p:cNvPr>
          <p:cNvGraphicFramePr>
            <a:graphicFrameLocks noGrp="1"/>
          </p:cNvGraphicFramePr>
          <p:nvPr>
            <p:ph idx="1"/>
          </p:nvPr>
        </p:nvGraphicFramePr>
        <p:xfrm>
          <a:off x="471638" y="914400"/>
          <a:ext cx="8547234" cy="4824339"/>
        </p:xfrm>
        <a:graphic>
          <a:graphicData uri="http://schemas.openxmlformats.org/drawingml/2006/table">
            <a:tbl>
              <a:tblPr firstRow="1" firstCol="1" bandRow="1"/>
              <a:tblGrid>
                <a:gridCol w="1326792">
                  <a:extLst>
                    <a:ext uri="{9D8B030D-6E8A-4147-A177-3AD203B41FA5}">
                      <a16:colId xmlns:a16="http://schemas.microsoft.com/office/drawing/2014/main" val="1839025403"/>
                    </a:ext>
                  </a:extLst>
                </a:gridCol>
                <a:gridCol w="3491090">
                  <a:extLst>
                    <a:ext uri="{9D8B030D-6E8A-4147-A177-3AD203B41FA5}">
                      <a16:colId xmlns:a16="http://schemas.microsoft.com/office/drawing/2014/main" val="823201924"/>
                    </a:ext>
                  </a:extLst>
                </a:gridCol>
                <a:gridCol w="3729352">
                  <a:extLst>
                    <a:ext uri="{9D8B030D-6E8A-4147-A177-3AD203B41FA5}">
                      <a16:colId xmlns:a16="http://schemas.microsoft.com/office/drawing/2014/main" val="429781138"/>
                    </a:ext>
                  </a:extLst>
                </a:gridCol>
              </a:tblGrid>
              <a:tr h="426583">
                <a:tc>
                  <a:txBody>
                    <a:bodyPr/>
                    <a:lstStyle/>
                    <a:p>
                      <a:pPr algn="just">
                        <a:lnSpc>
                          <a:spcPct val="107000"/>
                        </a:lnSpc>
                        <a:spcAft>
                          <a:spcPts val="800"/>
                        </a:spcAft>
                      </a:pPr>
                      <a:r>
                        <a:rPr lang="en-ZA" sz="2000" b="1">
                          <a:effectLst/>
                          <a:latin typeface="Arial" panose="020B0604020202020204" pitchFamily="34" charset="0"/>
                          <a:ea typeface="Calibri" panose="020F0502020204030204" pitchFamily="34" charset="0"/>
                          <a:cs typeface="Times New Roman" panose="02020603050405020304" pitchFamily="18" charset="0"/>
                        </a:rPr>
                        <a:t>N</a:t>
                      </a:r>
                      <a:r>
                        <a:rPr lang="en-ZA" sz="2000" b="1" u="sng">
                          <a:effectLst/>
                          <a:latin typeface="Arial" panose="020B0604020202020204" pitchFamily="34" charset="0"/>
                          <a:ea typeface="Calibri" panose="020F0502020204030204" pitchFamily="34" charset="0"/>
                          <a:cs typeface="Times New Roman" panose="02020603050405020304" pitchFamily="18" charset="0"/>
                        </a:rPr>
                        <a:t>o</a:t>
                      </a:r>
                      <a:r>
                        <a:rPr lang="en-ZA" sz="2000" b="1">
                          <a:effectLst/>
                          <a:latin typeface="Arial" panose="020B0604020202020204" pitchFamily="34" charset="0"/>
                          <a:ea typeface="Calibri" panose="020F0502020204030204" pitchFamily="34" charset="0"/>
                          <a:cs typeface="Times New Roman" panose="02020603050405020304" pitchFamily="18" charset="0"/>
                        </a:rPr>
                        <a:t>.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800"/>
                        </a:spcAft>
                      </a:pPr>
                      <a:r>
                        <a:rPr lang="en-ZA" sz="2000" b="1">
                          <a:effectLst/>
                          <a:latin typeface="Arial" panose="020B0604020202020204" pitchFamily="34" charset="0"/>
                          <a:ea typeface="Calibri" panose="020F0502020204030204" pitchFamily="34" charset="0"/>
                          <a:cs typeface="Times New Roman" panose="02020603050405020304" pitchFamily="18" charset="0"/>
                        </a:rPr>
                        <a:t>Province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800"/>
                        </a:spcAft>
                      </a:pPr>
                      <a:r>
                        <a:rPr lang="en-ZA" sz="2000" b="1" dirty="0">
                          <a:effectLst/>
                          <a:latin typeface="Arial" panose="020B0604020202020204" pitchFamily="34" charset="0"/>
                          <a:ea typeface="Calibri" panose="020F0502020204030204" pitchFamily="34" charset="0"/>
                          <a:cs typeface="Times New Roman" panose="02020603050405020304" pitchFamily="18" charset="0"/>
                        </a:rPr>
                        <a:t>Budget (R’000)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140296833"/>
                  </a:ext>
                </a:extLst>
              </a:tr>
              <a:tr h="410918">
                <a:tc>
                  <a:txBody>
                    <a:bodyPr/>
                    <a:lstStyle/>
                    <a:p>
                      <a:pPr marL="342900" lvl="0" indent="-342900" algn="just">
                        <a:lnSpc>
                          <a:spcPct val="107000"/>
                        </a:lnSpc>
                        <a:spcAft>
                          <a:spcPts val="800"/>
                        </a:spcAft>
                        <a:buFont typeface="+mj-lt"/>
                        <a:buAutoNum type="arabicPeriod"/>
                      </a:pPr>
                      <a:r>
                        <a:rPr lang="en-ZA" sz="2800">
                          <a:effectLst/>
                          <a:latin typeface="Arial" panose="020B0604020202020204" pitchFamily="34"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2800">
                          <a:effectLst/>
                          <a:latin typeface="Arial" panose="020B0604020202020204" pitchFamily="34" charset="0"/>
                          <a:ea typeface="Calibri" panose="020F0502020204030204" pitchFamily="34" charset="0"/>
                          <a:cs typeface="Times New Roman" panose="02020603050405020304" pitchFamily="18" charset="0"/>
                        </a:rPr>
                        <a:t>EC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2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336 312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196334"/>
                  </a:ext>
                </a:extLst>
              </a:tr>
              <a:tr h="426583">
                <a:tc>
                  <a:txBody>
                    <a:bodyPr/>
                    <a:lstStyle/>
                    <a:p>
                      <a:pPr marL="0" lvl="0" indent="0" algn="just">
                        <a:lnSpc>
                          <a:spcPct val="107000"/>
                        </a:lnSpc>
                        <a:spcAft>
                          <a:spcPts val="800"/>
                        </a:spcAft>
                        <a:buFont typeface="+mj-lt"/>
                        <a:buNone/>
                      </a:pPr>
                      <a:r>
                        <a:rPr lang="en-ZA" sz="2800" dirty="0">
                          <a:effectLst/>
                          <a:latin typeface="Arial" panose="020B0604020202020204" pitchFamily="34" charset="0"/>
                          <a:ea typeface="Calibri" panose="020F0502020204030204" pitchFamily="34" charset="0"/>
                          <a:cs typeface="Times New Roman" panose="02020603050405020304" pitchFamily="18" charset="0"/>
                        </a:rPr>
                        <a:t>2.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2800" dirty="0">
                          <a:effectLst/>
                          <a:latin typeface="Arial" panose="020B0604020202020204" pitchFamily="34" charset="0"/>
                          <a:ea typeface="Calibri" panose="020F0502020204030204" pitchFamily="34" charset="0"/>
                          <a:cs typeface="Times New Roman" panose="02020603050405020304" pitchFamily="18" charset="0"/>
                        </a:rPr>
                        <a:t>FS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28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312 566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5489381"/>
                  </a:ext>
                </a:extLst>
              </a:tr>
              <a:tr h="410918">
                <a:tc>
                  <a:txBody>
                    <a:bodyPr/>
                    <a:lstStyle/>
                    <a:p>
                      <a:pPr marL="0" lvl="0" indent="0" algn="just">
                        <a:lnSpc>
                          <a:spcPct val="107000"/>
                        </a:lnSpc>
                        <a:spcAft>
                          <a:spcPts val="800"/>
                        </a:spcAft>
                        <a:buFont typeface="+mj-lt"/>
                        <a:buNone/>
                      </a:pPr>
                      <a:r>
                        <a:rPr lang="en-ZA" sz="2800" dirty="0">
                          <a:effectLst/>
                          <a:latin typeface="Arial" panose="020B0604020202020204" pitchFamily="34" charset="0"/>
                          <a:ea typeface="Calibri" panose="020F0502020204030204" pitchFamily="34" charset="0"/>
                          <a:cs typeface="Times New Roman" panose="02020603050405020304" pitchFamily="18" charset="0"/>
                        </a:rPr>
                        <a:t>3.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2800">
                          <a:effectLst/>
                          <a:latin typeface="Arial" panose="020B0604020202020204" pitchFamily="34" charset="0"/>
                          <a:ea typeface="Calibri" panose="020F0502020204030204" pitchFamily="34" charset="0"/>
                          <a:cs typeface="Times New Roman" panose="02020603050405020304" pitchFamily="18" charset="0"/>
                        </a:rPr>
                        <a:t>GP</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28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2 240 870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746523"/>
                  </a:ext>
                </a:extLst>
              </a:tr>
              <a:tr h="426583">
                <a:tc>
                  <a:txBody>
                    <a:bodyPr/>
                    <a:lstStyle/>
                    <a:p>
                      <a:pPr marL="0" lvl="0" indent="0" algn="just">
                        <a:lnSpc>
                          <a:spcPct val="107000"/>
                        </a:lnSpc>
                        <a:spcAft>
                          <a:spcPts val="800"/>
                        </a:spcAft>
                        <a:buFont typeface="+mj-lt"/>
                        <a:buNone/>
                      </a:pPr>
                      <a:r>
                        <a:rPr lang="en-ZA" sz="2800" dirty="0">
                          <a:effectLst/>
                          <a:latin typeface="Arial" panose="020B0604020202020204" pitchFamily="34" charset="0"/>
                          <a:ea typeface="Calibri" panose="020F0502020204030204" pitchFamily="34" charset="0"/>
                          <a:cs typeface="Times New Roman" panose="02020603050405020304" pitchFamily="18" charset="0"/>
                        </a:rPr>
                        <a:t>4.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2800">
                          <a:effectLst/>
                          <a:latin typeface="Arial" panose="020B0604020202020204" pitchFamily="34" charset="0"/>
                          <a:ea typeface="Calibri" panose="020F0502020204030204" pitchFamily="34" charset="0"/>
                          <a:cs typeface="Times New Roman" panose="02020603050405020304" pitchFamily="18" charset="0"/>
                        </a:rPr>
                        <a:t>KZN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28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673 454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129267"/>
                  </a:ext>
                </a:extLst>
              </a:tr>
              <a:tr h="426583">
                <a:tc>
                  <a:txBody>
                    <a:bodyPr/>
                    <a:lstStyle/>
                    <a:p>
                      <a:pPr marL="0" lvl="0" indent="0" algn="just">
                        <a:lnSpc>
                          <a:spcPct val="107000"/>
                        </a:lnSpc>
                        <a:spcAft>
                          <a:spcPts val="800"/>
                        </a:spcAft>
                        <a:buFont typeface="+mj-lt"/>
                        <a:buNone/>
                      </a:pPr>
                      <a:r>
                        <a:rPr lang="en-ZA" sz="2800" dirty="0">
                          <a:effectLst/>
                          <a:latin typeface="Arial" panose="020B0604020202020204" pitchFamily="34" charset="0"/>
                          <a:ea typeface="Calibri" panose="020F0502020204030204" pitchFamily="34" charset="0"/>
                          <a:cs typeface="Times New Roman" panose="02020603050405020304" pitchFamily="18" charset="0"/>
                        </a:rPr>
                        <a:t>5.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2800" dirty="0">
                          <a:effectLst/>
                          <a:latin typeface="Arial" panose="020B0604020202020204" pitchFamily="34" charset="0"/>
                          <a:ea typeface="Calibri" panose="020F0502020204030204" pitchFamily="34" charset="0"/>
                          <a:cs typeface="Times New Roman" panose="02020603050405020304" pitchFamily="18" charset="0"/>
                        </a:rPr>
                        <a:t>LMP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28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264 028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4385552"/>
                  </a:ext>
                </a:extLst>
              </a:tr>
              <a:tr h="410918">
                <a:tc>
                  <a:txBody>
                    <a:bodyPr/>
                    <a:lstStyle/>
                    <a:p>
                      <a:pPr marL="0" lvl="0" indent="0" algn="just">
                        <a:lnSpc>
                          <a:spcPct val="107000"/>
                        </a:lnSpc>
                        <a:spcAft>
                          <a:spcPts val="800"/>
                        </a:spcAft>
                        <a:buFont typeface="+mj-lt"/>
                        <a:buNone/>
                      </a:pPr>
                      <a:r>
                        <a:rPr lang="en-ZA" sz="2800" dirty="0">
                          <a:effectLst/>
                          <a:latin typeface="Arial" panose="020B0604020202020204" pitchFamily="34" charset="0"/>
                          <a:ea typeface="Calibri" panose="020F0502020204030204" pitchFamily="34" charset="0"/>
                          <a:cs typeface="Times New Roman" panose="02020603050405020304" pitchFamily="18" charset="0"/>
                        </a:rPr>
                        <a:t>6.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2800">
                          <a:effectLst/>
                          <a:latin typeface="Arial" panose="020B0604020202020204" pitchFamily="34" charset="0"/>
                          <a:ea typeface="Calibri" panose="020F0502020204030204" pitchFamily="34" charset="0"/>
                          <a:cs typeface="Times New Roman" panose="02020603050405020304" pitchFamily="18" charset="0"/>
                        </a:rPr>
                        <a:t>MPU</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28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394 701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122981"/>
                  </a:ext>
                </a:extLst>
              </a:tr>
              <a:tr h="426583">
                <a:tc>
                  <a:txBody>
                    <a:bodyPr/>
                    <a:lstStyle/>
                    <a:p>
                      <a:pPr marL="0" lvl="0" indent="0" algn="just">
                        <a:lnSpc>
                          <a:spcPct val="107000"/>
                        </a:lnSpc>
                        <a:spcAft>
                          <a:spcPts val="800"/>
                        </a:spcAft>
                        <a:buFont typeface="+mj-lt"/>
                        <a:buNone/>
                      </a:pPr>
                      <a:r>
                        <a:rPr lang="en-ZA" sz="2800" dirty="0">
                          <a:effectLst/>
                          <a:latin typeface="Arial" panose="020B0604020202020204" pitchFamily="34" charset="0"/>
                          <a:ea typeface="Calibri" panose="020F0502020204030204" pitchFamily="34" charset="0"/>
                          <a:cs typeface="Times New Roman" panose="02020603050405020304" pitchFamily="18" charset="0"/>
                        </a:rPr>
                        <a:t>7.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2800">
                          <a:effectLst/>
                          <a:latin typeface="Arial" panose="020B0604020202020204" pitchFamily="34" charset="0"/>
                          <a:ea typeface="Calibri" panose="020F0502020204030204" pitchFamily="34" charset="0"/>
                          <a:cs typeface="Times New Roman" panose="02020603050405020304" pitchFamily="18" charset="0"/>
                        </a:rPr>
                        <a:t>NC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2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182 057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302866"/>
                  </a:ext>
                </a:extLst>
              </a:tr>
              <a:tr h="410918">
                <a:tc>
                  <a:txBody>
                    <a:bodyPr/>
                    <a:lstStyle/>
                    <a:p>
                      <a:pPr marL="0" lvl="0" indent="0" algn="just">
                        <a:lnSpc>
                          <a:spcPct val="107000"/>
                        </a:lnSpc>
                        <a:spcAft>
                          <a:spcPts val="800"/>
                        </a:spcAft>
                        <a:buFont typeface="+mj-lt"/>
                        <a:buNone/>
                      </a:pPr>
                      <a:r>
                        <a:rPr lang="en-ZA" sz="2800" dirty="0">
                          <a:effectLst/>
                          <a:latin typeface="Arial" panose="020B0604020202020204" pitchFamily="34" charset="0"/>
                          <a:ea typeface="Calibri" panose="020F0502020204030204" pitchFamily="34" charset="0"/>
                          <a:cs typeface="Times New Roman" panose="02020603050405020304" pitchFamily="18" charset="0"/>
                        </a:rPr>
                        <a:t>8.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2800">
                          <a:effectLst/>
                          <a:latin typeface="Arial" panose="020B0604020202020204" pitchFamily="34" charset="0"/>
                          <a:ea typeface="Calibri" panose="020F0502020204030204" pitchFamily="34" charset="0"/>
                          <a:cs typeface="Times New Roman" panose="02020603050405020304" pitchFamily="18" charset="0"/>
                        </a:rPr>
                        <a:t>NW</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28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255 345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379668"/>
                  </a:ext>
                </a:extLst>
              </a:tr>
              <a:tr h="426583">
                <a:tc>
                  <a:txBody>
                    <a:bodyPr/>
                    <a:lstStyle/>
                    <a:p>
                      <a:pPr marL="0" lvl="0" indent="0" algn="just">
                        <a:lnSpc>
                          <a:spcPct val="107000"/>
                        </a:lnSpc>
                        <a:spcAft>
                          <a:spcPts val="800"/>
                        </a:spcAft>
                        <a:buFont typeface="+mj-lt"/>
                        <a:buNone/>
                      </a:pPr>
                      <a:r>
                        <a:rPr lang="en-ZA" sz="2800" dirty="0">
                          <a:effectLst/>
                          <a:latin typeface="Arial" panose="020B0604020202020204" pitchFamily="34" charset="0"/>
                          <a:ea typeface="Calibri" panose="020F0502020204030204" pitchFamily="34" charset="0"/>
                          <a:cs typeface="Times New Roman" panose="02020603050405020304" pitchFamily="18" charset="0"/>
                        </a:rPr>
                        <a:t>9.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2800">
                          <a:effectLst/>
                          <a:latin typeface="Arial" panose="020B0604020202020204" pitchFamily="34" charset="0"/>
                          <a:ea typeface="Calibri" panose="020F0502020204030204" pitchFamily="34" charset="0"/>
                          <a:cs typeface="Times New Roman" panose="02020603050405020304" pitchFamily="18" charset="0"/>
                        </a:rPr>
                        <a:t>WC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2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1 010 501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766764"/>
                  </a:ext>
                </a:extLst>
              </a:tr>
              <a:tr h="426583">
                <a:tc gridSpan="2">
                  <a:txBody>
                    <a:bodyPr/>
                    <a:lstStyle/>
                    <a:p>
                      <a:pPr>
                        <a:lnSpc>
                          <a:spcPct val="107000"/>
                        </a:lnSpc>
                        <a:spcAft>
                          <a:spcPts val="800"/>
                        </a:spcAft>
                      </a:pPr>
                      <a:r>
                        <a:rPr lang="en-ZA" sz="3200" b="1" dirty="0">
                          <a:effectLst/>
                          <a:latin typeface="Arial" panose="020B0604020202020204" pitchFamily="34" charset="0"/>
                          <a:ea typeface="Calibri" panose="020F0502020204030204" pitchFamily="34" charset="0"/>
                          <a:cs typeface="Times New Roman" panose="02020603050405020304" pitchFamily="18" charset="0"/>
                        </a:rPr>
                        <a:t>TOTAL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lnSpc>
                          <a:spcPct val="107000"/>
                        </a:lnSpc>
                        <a:spcAft>
                          <a:spcPts val="800"/>
                        </a:spcAft>
                      </a:pPr>
                      <a:r>
                        <a:rPr lang="en-ZA" sz="3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5 669 834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2272784"/>
                  </a:ext>
                </a:extLst>
              </a:tr>
            </a:tbl>
          </a:graphicData>
        </a:graphic>
      </p:graphicFrame>
    </p:spTree>
    <p:extLst>
      <p:ext uri="{BB962C8B-B14F-4D97-AF65-F5344CB8AC3E}">
        <p14:creationId xmlns:p14="http://schemas.microsoft.com/office/powerpoint/2010/main" val="32699582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0" y="76200"/>
            <a:ext cx="9448800" cy="1066800"/>
          </a:xfrm>
        </p:spPr>
        <p:txBody>
          <a:bodyPr/>
          <a:lstStyle/>
          <a:p>
            <a:pPr marL="342900" indent="-342900"/>
            <a:br>
              <a:rPr lang="en-US" altLang="en-US" sz="2800" dirty="0">
                <a:latin typeface="Arial" panose="020B0604020202020204" pitchFamily="34" charset="0"/>
                <a:ea typeface="MS PGothic" panose="020B0600070205080204" pitchFamily="34" charset="-128"/>
              </a:rPr>
            </a:br>
            <a:r>
              <a:rPr lang="en-US" altLang="en-US" sz="3200" b="1" dirty="0">
                <a:latin typeface="Arial" panose="020B0604020202020204" pitchFamily="34" charset="0"/>
                <a:ea typeface="MS PGothic" panose="020B0600070205080204" pitchFamily="34" charset="-128"/>
              </a:rPr>
              <a:t>TARGETED SERVICE BENEFICIARIES </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None/>
              <a:defRPr/>
            </a:pPr>
            <a:r>
              <a:rPr lang="en-US" sz="3200" b="1" dirty="0">
                <a:effectLst/>
                <a:latin typeface="Arial" panose="020B0604020202020204" pitchFamily="34" charset="0"/>
                <a:ea typeface="MS PGothic" panose="020B0600070205080204" pitchFamily="34" charset="-128"/>
                <a:cs typeface="Times New Roman" panose="02020603050405020304" pitchFamily="18" charset="0"/>
              </a:rPr>
              <a:t>Children</a:t>
            </a:r>
          </a:p>
          <a:p>
            <a:pPr marL="0" indent="0">
              <a:buNone/>
              <a:defRPr/>
            </a:pPr>
            <a:r>
              <a:rPr lang="en-US" sz="3200" b="1" dirty="0">
                <a:latin typeface="Arial" panose="020B0604020202020204" pitchFamily="34" charset="0"/>
                <a:ea typeface="MS PGothic" panose="020B0600070205080204" pitchFamily="34" charset="-128"/>
                <a:cs typeface="Times New Roman" panose="02020603050405020304" pitchFamily="18" charset="0"/>
              </a:rPr>
              <a:t>Youth</a:t>
            </a:r>
          </a:p>
          <a:p>
            <a:pPr marL="0" indent="0">
              <a:buNone/>
              <a:defRPr/>
            </a:pPr>
            <a:r>
              <a:rPr lang="en-US" sz="3200" b="1" dirty="0">
                <a:effectLst/>
                <a:latin typeface="Arial" panose="020B0604020202020204" pitchFamily="34" charset="0"/>
                <a:ea typeface="MS PGothic" panose="020B0600070205080204" pitchFamily="34" charset="-128"/>
                <a:cs typeface="Times New Roman" panose="02020603050405020304" pitchFamily="18" charset="0"/>
              </a:rPr>
              <a:t>Adults</a:t>
            </a:r>
          </a:p>
          <a:p>
            <a:pPr marL="0" indent="0">
              <a:buNone/>
              <a:defRPr/>
            </a:pPr>
            <a:r>
              <a:rPr lang="en-US" sz="3200" b="1" dirty="0">
                <a:latin typeface="Arial" panose="020B0604020202020204" pitchFamily="34" charset="0"/>
                <a:ea typeface="MS PGothic" panose="020B0600070205080204" pitchFamily="34" charset="-128"/>
                <a:cs typeface="Times New Roman" panose="02020603050405020304" pitchFamily="18" charset="0"/>
              </a:rPr>
              <a:t>Service Users and families</a:t>
            </a:r>
            <a:endParaRPr lang="en-AU" sz="32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120</a:t>
            </a:fld>
            <a:endParaRPr lang="en-GB" altLang="en-US" sz="1400"/>
          </a:p>
        </p:txBody>
      </p:sp>
    </p:spTree>
    <p:extLst>
      <p:ext uri="{BB962C8B-B14F-4D97-AF65-F5344CB8AC3E}">
        <p14:creationId xmlns:p14="http://schemas.microsoft.com/office/powerpoint/2010/main" val="6679982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4E32-5D7F-41CD-AE21-25D6A5DECA3D}"/>
              </a:ext>
            </a:extLst>
          </p:cNvPr>
          <p:cNvSpPr>
            <a:spLocks noGrp="1"/>
          </p:cNvSpPr>
          <p:nvPr>
            <p:ph type="title"/>
          </p:nvPr>
        </p:nvSpPr>
        <p:spPr>
          <a:xfrm>
            <a:off x="742950" y="609600"/>
            <a:ext cx="8420100" cy="609600"/>
          </a:xfrm>
        </p:spPr>
        <p:txBody>
          <a:bodyPr>
            <a:normAutofit/>
          </a:bodyPr>
          <a:lstStyle/>
          <a:p>
            <a:r>
              <a:rPr lang="en-US" sz="3200" b="1" dirty="0">
                <a:latin typeface="Arial" panose="020B0604020202020204" pitchFamily="34" charset="0"/>
                <a:cs typeface="Arial" panose="020B0604020202020204" pitchFamily="34" charset="0"/>
              </a:rPr>
              <a:t>KEY SERVICE REQUIREMENTS </a:t>
            </a:r>
          </a:p>
        </p:txBody>
      </p:sp>
      <p:sp>
        <p:nvSpPr>
          <p:cNvPr id="3" name="Content Placeholder 2">
            <a:extLst>
              <a:ext uri="{FF2B5EF4-FFF2-40B4-BE49-F238E27FC236}">
                <a16:creationId xmlns:a16="http://schemas.microsoft.com/office/drawing/2014/main" id="{FB720176-4418-4DDD-9199-370884E757AC}"/>
              </a:ext>
            </a:extLst>
          </p:cNvPr>
          <p:cNvSpPr>
            <a:spLocks noGrp="1"/>
          </p:cNvSpPr>
          <p:nvPr>
            <p:ph idx="1"/>
          </p:nvPr>
        </p:nvSpPr>
        <p:spPr>
          <a:xfrm>
            <a:off x="533400" y="1371600"/>
            <a:ext cx="8629650" cy="4724400"/>
          </a:xfrm>
        </p:spPr>
        <p:txBody>
          <a:bodyPr/>
          <a:lstStyle/>
          <a:p>
            <a:pPr marL="0" indent="0">
              <a:buNone/>
            </a:pPr>
            <a:r>
              <a:rPr lang="en-US" sz="3200" dirty="0">
                <a:latin typeface="Arial" panose="020B0604020202020204" pitchFamily="34" charset="0"/>
                <a:cs typeface="Arial" panose="020B0604020202020204" pitchFamily="34" charset="0"/>
              </a:rPr>
              <a:t>Substance Abuse Aftercare </a:t>
            </a:r>
            <a:r>
              <a:rPr lang="en-US" sz="3200" dirty="0" err="1">
                <a:latin typeface="Arial" panose="020B0604020202020204" pitchFamily="34" charset="0"/>
                <a:cs typeface="Arial" panose="020B0604020202020204" pitchFamily="34" charset="0"/>
              </a:rPr>
              <a:t>programme</a:t>
            </a:r>
            <a:r>
              <a:rPr lang="en-US" sz="3200" dirty="0">
                <a:latin typeface="Arial" panose="020B0604020202020204" pitchFamily="34" charset="0"/>
                <a:cs typeface="Arial" panose="020B0604020202020204" pitchFamily="34" charset="0"/>
              </a:rPr>
              <a:t> should be registered with the Department of Social Development in terms of Act 70 of 2008 or relevant authority</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AAFC6FF-673F-4212-A203-5F50CAF08B46}"/>
              </a:ext>
            </a:extLst>
          </p:cNvPr>
          <p:cNvSpPr>
            <a:spLocks noGrp="1"/>
          </p:cNvSpPr>
          <p:nvPr>
            <p:ph type="sldNum" sz="quarter" idx="12"/>
          </p:nvPr>
        </p:nvSpPr>
        <p:spPr/>
        <p:txBody>
          <a:bodyPr/>
          <a:lstStyle/>
          <a:p>
            <a:fld id="{20E4D6EA-599A-4B5C-A49D-F26AD85A05A1}" type="slidenum">
              <a:rPr lang="en-GB" altLang="en-US" smtClean="0"/>
              <a:pPr/>
              <a:t>121</a:t>
            </a:fld>
            <a:endParaRPr lang="en-GB" altLang="en-US"/>
          </a:p>
        </p:txBody>
      </p:sp>
    </p:spTree>
    <p:extLst>
      <p:ext uri="{BB962C8B-B14F-4D97-AF65-F5344CB8AC3E}">
        <p14:creationId xmlns:p14="http://schemas.microsoft.com/office/powerpoint/2010/main" val="238209608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F041-0940-408A-BD2B-D27980DD40F3}"/>
              </a:ext>
            </a:extLst>
          </p:cNvPr>
          <p:cNvSpPr>
            <a:spLocks noGrp="1"/>
          </p:cNvSpPr>
          <p:nvPr>
            <p:ph type="title"/>
          </p:nvPr>
        </p:nvSpPr>
        <p:spPr>
          <a:xfrm>
            <a:off x="681038" y="365127"/>
            <a:ext cx="8543925" cy="720723"/>
          </a:xfrm>
        </p:spPr>
        <p:txBody>
          <a:bodyPr/>
          <a:lstStyle/>
          <a:p>
            <a:r>
              <a:rPr lang="en-US" sz="4000" b="1" dirty="0">
                <a:latin typeface="Arial" panose="020B0604020202020204" pitchFamily="34" charset="0"/>
                <a:cs typeface="Arial" panose="020B0604020202020204" pitchFamily="34" charset="0"/>
              </a:rPr>
              <a:t>TRANSFORMATION</a:t>
            </a:r>
            <a:r>
              <a:rPr lang="en-US"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67170B69-ABCD-437D-B3E1-C73EFA31D6A2}"/>
              </a:ext>
            </a:extLst>
          </p:cNvPr>
          <p:cNvSpPr>
            <a:spLocks noGrp="1"/>
          </p:cNvSpPr>
          <p:nvPr>
            <p:ph idx="1"/>
          </p:nvPr>
        </p:nvSpPr>
        <p:spPr>
          <a:xfrm>
            <a:off x="400050" y="1085850"/>
            <a:ext cx="8824913" cy="5091113"/>
          </a:xfrm>
        </p:spPr>
        <p:txBody>
          <a:bodyPr>
            <a:normAutofit/>
          </a:bodyPr>
          <a:lstStyle/>
          <a:p>
            <a:endParaRPr lang="en-US" sz="20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Marketing of the helpline should target all provinces to maximize utilization by community members</a:t>
            </a:r>
          </a:p>
          <a:p>
            <a:r>
              <a:rPr lang="en-US" sz="3200" dirty="0">
                <a:latin typeface="Arial" panose="020B0604020202020204" pitchFamily="34" charset="0"/>
                <a:cs typeface="Arial" panose="020B0604020202020204" pitchFamily="34" charset="0"/>
              </a:rPr>
              <a:t>Capacity building and mentoring  on aftercare services should target 27 emerging organizations in nine provinces, 3 per province.</a:t>
            </a:r>
          </a:p>
        </p:txBody>
      </p:sp>
    </p:spTree>
    <p:extLst>
      <p:ext uri="{BB962C8B-B14F-4D97-AF65-F5344CB8AC3E}">
        <p14:creationId xmlns:p14="http://schemas.microsoft.com/office/powerpoint/2010/main" val="234254573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3FD6223-19C6-474D-86BE-5483044C5363}"/>
              </a:ext>
            </a:extLst>
          </p:cNvPr>
          <p:cNvSpPr>
            <a:spLocks noGrp="1"/>
          </p:cNvSpPr>
          <p:nvPr>
            <p:ph type="title"/>
          </p:nvPr>
        </p:nvSpPr>
        <p:spPr>
          <a:xfrm>
            <a:off x="914400" y="1409700"/>
            <a:ext cx="8420100" cy="2933700"/>
          </a:xfrm>
        </p:spPr>
        <p:txBody>
          <a:bodyPr>
            <a:normAutofit fontScale="90000"/>
          </a:bodyPr>
          <a:lstStyle/>
          <a:p>
            <a:pPr algn="ctr"/>
            <a:r>
              <a:rPr lang="en-ZA" altLang="en-US" sz="3600" cap="none" dirty="0">
                <a:latin typeface="Arial" panose="020B0604020202020204" pitchFamily="34" charset="0"/>
                <a:ea typeface="ヒラギノ角ゴ Pro W3" pitchFamily="1" charset="-128"/>
                <a:cs typeface="Arial" panose="020B0604020202020204" pitchFamily="34" charset="0"/>
              </a:rPr>
              <a:t>Enquiries: </a:t>
            </a:r>
            <a:r>
              <a:rPr lang="en-ZA" altLang="en-US" sz="3600" dirty="0">
                <a:latin typeface="Arial" panose="020B0604020202020204" pitchFamily="34" charset="0"/>
                <a:ea typeface="ヒラギノ角ゴ Pro W3" pitchFamily="1" charset="-128"/>
                <a:cs typeface="Arial" panose="020B0604020202020204" pitchFamily="34" charset="0"/>
              </a:rPr>
              <a:t>Mr Mogotsi Kalaeamodimo or Ms Faith Namathe</a:t>
            </a:r>
            <a:br>
              <a:rPr lang="en-ZA" altLang="en-US" sz="3600" dirty="0">
                <a:latin typeface="Arial" panose="020B0604020202020204" pitchFamily="34" charset="0"/>
                <a:ea typeface="ヒラギノ角ゴ Pro W3" pitchFamily="1" charset="-128"/>
                <a:cs typeface="Arial" panose="020B0604020202020204" pitchFamily="34" charset="0"/>
              </a:rPr>
            </a:br>
            <a:br>
              <a:rPr lang="en-ZA" altLang="en-US" sz="3600" cap="none" dirty="0">
                <a:latin typeface="Arial" panose="020B0604020202020204" pitchFamily="34" charset="0"/>
                <a:ea typeface="ヒラギノ角ゴ Pro W3" pitchFamily="1" charset="-128"/>
                <a:cs typeface="Arial" panose="020B0604020202020204" pitchFamily="34" charset="0"/>
              </a:rPr>
            </a:br>
            <a:r>
              <a:rPr lang="en-ZA" altLang="en-US" sz="3600" cap="none" dirty="0">
                <a:latin typeface="Arial" panose="020B0604020202020204" pitchFamily="34" charset="0"/>
                <a:ea typeface="ヒラギノ角ゴ Pro W3" pitchFamily="1" charset="-128"/>
                <a:cs typeface="Arial" panose="020B0604020202020204" pitchFamily="34" charset="0"/>
              </a:rPr>
              <a:t>Tel: 082 784 4950 / 066 480 8832</a:t>
            </a:r>
            <a:br>
              <a:rPr lang="en-ZA" altLang="en-US" sz="3600" cap="none" dirty="0">
                <a:latin typeface="Arial" panose="020B0604020202020204" pitchFamily="34" charset="0"/>
                <a:ea typeface="ヒラギノ角ゴ Pro W3" pitchFamily="1" charset="-128"/>
                <a:cs typeface="Arial" panose="020B0604020202020204" pitchFamily="34" charset="0"/>
              </a:rPr>
            </a:br>
            <a:r>
              <a:rPr lang="en-ZA" altLang="en-US" sz="3600" cap="none" dirty="0">
                <a:latin typeface="Arial" panose="020B0604020202020204" pitchFamily="34" charset="0"/>
                <a:ea typeface="ヒラギノ角ゴ Pro W3" pitchFamily="1" charset="-128"/>
                <a:cs typeface="Arial" panose="020B0604020202020204" pitchFamily="34" charset="0"/>
              </a:rPr>
              <a:t>Email: </a:t>
            </a:r>
            <a:r>
              <a:rPr lang="en-ZA" altLang="en-US" sz="3600" cap="none" dirty="0">
                <a:latin typeface="Arial" panose="020B0604020202020204" pitchFamily="34" charset="0"/>
                <a:ea typeface="ヒラギノ角ゴ Pro W3" pitchFamily="1" charset="-128"/>
                <a:cs typeface="Arial" panose="020B0604020202020204" pitchFamily="34" charset="0"/>
                <a:hlinkClick r:id="rId2"/>
              </a:rPr>
              <a:t>mogotsik@dsd.gov.za</a:t>
            </a:r>
            <a:br>
              <a:rPr lang="en-ZA" altLang="en-US" sz="3600" cap="none" dirty="0">
                <a:latin typeface="Arial" panose="020B0604020202020204" pitchFamily="34" charset="0"/>
                <a:ea typeface="ヒラギノ角ゴ Pro W3" pitchFamily="1" charset="-128"/>
                <a:cs typeface="Arial" panose="020B0604020202020204" pitchFamily="34" charset="0"/>
              </a:rPr>
            </a:br>
            <a:r>
              <a:rPr lang="en-ZA" altLang="en-US" sz="3600" cap="none" dirty="0">
                <a:latin typeface="Arial" panose="020B0604020202020204" pitchFamily="34" charset="0"/>
                <a:ea typeface="ヒラギノ角ゴ Pro W3" pitchFamily="1" charset="-128"/>
                <a:cs typeface="Arial" panose="020B0604020202020204" pitchFamily="34" charset="0"/>
              </a:rPr>
              <a:t>faithna@dsd.gov.za</a:t>
            </a:r>
            <a:br>
              <a:rPr lang="en-ZA" altLang="en-US" cap="none" dirty="0">
                <a:ea typeface="ヒラギノ角ゴ Pro W3" pitchFamily="1" charset="-128"/>
              </a:rPr>
            </a:br>
            <a:endParaRPr lang="en-ZA" altLang="en-US" cap="none" dirty="0">
              <a:ea typeface="ヒラギノ角ゴ Pro W3" pitchFamily="1" charset="-128"/>
            </a:endParaRPr>
          </a:p>
        </p:txBody>
      </p:sp>
      <p:sp>
        <p:nvSpPr>
          <p:cNvPr id="12291" name="Text Placeholder 2">
            <a:extLst>
              <a:ext uri="{FF2B5EF4-FFF2-40B4-BE49-F238E27FC236}">
                <a16:creationId xmlns:a16="http://schemas.microsoft.com/office/drawing/2014/main" id="{91FCBDD4-9FE2-4BB2-BD48-5F7AF80A7E77}"/>
              </a:ext>
            </a:extLst>
          </p:cNvPr>
          <p:cNvSpPr>
            <a:spLocks noGrp="1"/>
          </p:cNvSpPr>
          <p:nvPr>
            <p:ph type="body" idx="1"/>
          </p:nvPr>
        </p:nvSpPr>
        <p:spPr>
          <a:xfrm>
            <a:off x="817563" y="76200"/>
            <a:ext cx="8324850" cy="838200"/>
          </a:xfrm>
        </p:spPr>
        <p:txBody>
          <a:bodyPr/>
          <a:lstStyle/>
          <a:p>
            <a:r>
              <a:rPr lang="en-ZA" altLang="en-US" sz="3200" dirty="0">
                <a:ea typeface="ヒラギノ角ゴ Pro W3" pitchFamily="1" charset="-128"/>
              </a:rPr>
              <a:t>		</a:t>
            </a:r>
            <a:endParaRPr lang="en-ZA" altLang="en-US" sz="3600" b="1" dirty="0">
              <a:latin typeface="Arial" panose="020B0604020202020204" pitchFamily="34" charset="0"/>
              <a:ea typeface="ヒラギノ角ゴ Pro W3" pitchFamily="1" charset="-128"/>
              <a:cs typeface="Arial" panose="020B0604020202020204" pitchFamily="34" charset="0"/>
            </a:endParaRPr>
          </a:p>
        </p:txBody>
      </p:sp>
      <p:sp>
        <p:nvSpPr>
          <p:cNvPr id="12292" name="Slide Number Placeholder 3">
            <a:extLst>
              <a:ext uri="{FF2B5EF4-FFF2-40B4-BE49-F238E27FC236}">
                <a16:creationId xmlns:a16="http://schemas.microsoft.com/office/drawing/2014/main" id="{E2FB264A-C4EF-4317-8DE2-2B048AD7D6C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D44495C6-41EF-40A2-9757-D32E3ED2B54F}" type="slidenum">
              <a:rPr lang="en-GB" altLang="en-US" sz="1400"/>
              <a:pPr>
                <a:spcBef>
                  <a:spcPct val="0"/>
                </a:spcBef>
                <a:buFontTx/>
                <a:buNone/>
              </a:pPr>
              <a:t>123</a:t>
            </a:fld>
            <a:endParaRPr lang="en-GB" altLang="en-US" sz="1400"/>
          </a:p>
        </p:txBody>
      </p:sp>
    </p:spTree>
    <p:extLst>
      <p:ext uri="{BB962C8B-B14F-4D97-AF65-F5344CB8AC3E}">
        <p14:creationId xmlns:p14="http://schemas.microsoft.com/office/powerpoint/2010/main" val="14023840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8EA1CB-91DF-4CCA-8F80-0E98B16444B9}"/>
              </a:ext>
            </a:extLst>
          </p:cNvPr>
          <p:cNvSpPr>
            <a:spLocks noGrp="1"/>
          </p:cNvSpPr>
          <p:nvPr>
            <p:ph type="title"/>
          </p:nvPr>
        </p:nvSpPr>
        <p:spPr>
          <a:xfrm>
            <a:off x="681038" y="365127"/>
            <a:ext cx="8543925" cy="5203466"/>
          </a:xfrm>
        </p:spPr>
        <p:txBody>
          <a:bodyPr>
            <a:normAutofit/>
          </a:bodyPr>
          <a:lstStyle/>
          <a:p>
            <a:pPr algn="ctr"/>
            <a:r>
              <a:rPr lang="en-US" sz="6000" b="1" dirty="0">
                <a:effectLst/>
                <a:latin typeface="Arial" panose="020B0604020202020204" pitchFamily="34" charset="0"/>
                <a:ea typeface="Calibri" panose="020F0502020204030204" pitchFamily="34" charset="0"/>
                <a:cs typeface="Times New Roman" panose="02020603050405020304" pitchFamily="18" charset="0"/>
              </a:rPr>
              <a:t>Evaluation and </a:t>
            </a:r>
            <a:br>
              <a:rPr lang="en-US" sz="6000" b="1" dirty="0">
                <a:effectLst/>
                <a:latin typeface="Arial" panose="020B0604020202020204" pitchFamily="34" charset="0"/>
                <a:ea typeface="Calibri" panose="020F0502020204030204" pitchFamily="34" charset="0"/>
                <a:cs typeface="Times New Roman" panose="02020603050405020304" pitchFamily="18" charset="0"/>
              </a:rPr>
            </a:br>
            <a:r>
              <a:rPr lang="en-US" sz="6000" b="1" dirty="0">
                <a:effectLst/>
                <a:latin typeface="Arial" panose="020B0604020202020204" pitchFamily="34" charset="0"/>
                <a:ea typeface="Calibri" panose="020F0502020204030204" pitchFamily="34" charset="0"/>
                <a:cs typeface="Times New Roman" panose="02020603050405020304" pitchFamily="18" charset="0"/>
              </a:rPr>
              <a:t>Application Process</a:t>
            </a:r>
            <a:endParaRPr lang="en-US" sz="6000" b="1" dirty="0"/>
          </a:p>
        </p:txBody>
      </p:sp>
    </p:spTree>
    <p:extLst>
      <p:ext uri="{BB962C8B-B14F-4D97-AF65-F5344CB8AC3E}">
        <p14:creationId xmlns:p14="http://schemas.microsoft.com/office/powerpoint/2010/main" val="369151151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119467" y="681037"/>
            <a:ext cx="9505796" cy="570247"/>
          </a:xfrm>
        </p:spPr>
        <p:txBody>
          <a:bodyPr>
            <a:normAutofit fontScale="90000"/>
          </a:bodyPr>
          <a:lstStyle/>
          <a:p>
            <a:r>
              <a:rPr lang="en-US" sz="36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WILL THE PROPOSAL BE EVALUATED?</a:t>
            </a:r>
            <a:br>
              <a:rPr lang="en-US" sz="44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32E4D9D-5854-42D1-AE3B-E65CB1B4F9E0}"/>
              </a:ext>
            </a:extLst>
          </p:cNvPr>
          <p:cNvSpPr>
            <a:spLocks noGrp="1"/>
          </p:cNvSpPr>
          <p:nvPr>
            <p:ph idx="1"/>
          </p:nvPr>
        </p:nvSpPr>
        <p:spPr>
          <a:xfrm>
            <a:off x="280737" y="1049154"/>
            <a:ext cx="9257899" cy="5127809"/>
          </a:xfrm>
        </p:spPr>
        <p:txBody>
          <a:bodyPr>
            <a:normAutofit/>
          </a:bodyPr>
          <a:lstStyle/>
          <a:p>
            <a:r>
              <a:rPr lang="en-GB" sz="2000" dirty="0">
                <a:effectLst/>
                <a:latin typeface="Arial" panose="020B0604020202020204" pitchFamily="34" charset="0"/>
                <a:ea typeface="Calibri" panose="020F0502020204030204" pitchFamily="34" charset="0"/>
              </a:rPr>
              <a:t>The Department will select and convene an Evaluation Panel that will evaluate the Proposals received in response to this Request</a:t>
            </a:r>
          </a:p>
          <a:p>
            <a:endParaRPr lang="en-GB" sz="1800" b="1" dirty="0">
              <a:latin typeface="Arial" panose="020B0604020202020204" pitchFamily="34" charset="0"/>
              <a:cs typeface="Arial" panose="020B0604020202020204" pitchFamily="34" charset="0"/>
            </a:endParaRPr>
          </a:p>
          <a:p>
            <a:endParaRPr lang="en-GB" sz="1800" b="1" dirty="0">
              <a:latin typeface="Arial" panose="020B0604020202020204" pitchFamily="34" charset="0"/>
              <a:cs typeface="Arial" panose="020B0604020202020204" pitchFamily="34" charset="0"/>
            </a:endParaRPr>
          </a:p>
          <a:p>
            <a:endParaRPr lang="en-GB" sz="18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graphicFrame>
        <p:nvGraphicFramePr>
          <p:cNvPr id="10" name="Object 9">
            <a:extLst>
              <a:ext uri="{FF2B5EF4-FFF2-40B4-BE49-F238E27FC236}">
                <a16:creationId xmlns:a16="http://schemas.microsoft.com/office/drawing/2014/main" id="{47490EA1-24B6-48DE-B082-B6BF8D1E1461}"/>
              </a:ext>
            </a:extLst>
          </p:cNvPr>
          <p:cNvGraphicFramePr>
            <a:graphicFrameLocks noChangeAspect="1"/>
          </p:cNvGraphicFramePr>
          <p:nvPr/>
        </p:nvGraphicFramePr>
        <p:xfrm>
          <a:off x="-269506" y="1777465"/>
          <a:ext cx="10734306" cy="2774215"/>
        </p:xfrm>
        <a:graphic>
          <a:graphicData uri="http://schemas.openxmlformats.org/presentationml/2006/ole">
            <mc:AlternateContent xmlns:mc="http://schemas.openxmlformats.org/markup-compatibility/2006">
              <mc:Choice xmlns:v="urn:schemas-microsoft-com:vml" Requires="v">
                <p:oleObj name="Document" r:id="rId2" imgW="5970891" imgH="1559149" progId="Word.Document.12">
                  <p:embed/>
                </p:oleObj>
              </mc:Choice>
              <mc:Fallback>
                <p:oleObj name="Document" r:id="rId2" imgW="5970891" imgH="1559149" progId="Word.Document.12">
                  <p:embed/>
                  <p:pic>
                    <p:nvPicPr>
                      <p:cNvPr id="10" name="Object 9">
                        <a:extLst>
                          <a:ext uri="{FF2B5EF4-FFF2-40B4-BE49-F238E27FC236}">
                            <a16:creationId xmlns:a16="http://schemas.microsoft.com/office/drawing/2014/main" id="{47490EA1-24B6-48DE-B082-B6BF8D1E1461}"/>
                          </a:ext>
                        </a:extLst>
                      </p:cNvPr>
                      <p:cNvPicPr/>
                      <p:nvPr/>
                    </p:nvPicPr>
                    <p:blipFill>
                      <a:blip r:embed="rId3"/>
                      <a:stretch>
                        <a:fillRect/>
                      </a:stretch>
                    </p:blipFill>
                    <p:spPr>
                      <a:xfrm>
                        <a:off x="-269506" y="1777465"/>
                        <a:ext cx="10734306" cy="2774215"/>
                      </a:xfrm>
                      <a:prstGeom prst="rect">
                        <a:avLst/>
                      </a:prstGeom>
                    </p:spPr>
                  </p:pic>
                </p:oleObj>
              </mc:Fallback>
            </mc:AlternateContent>
          </a:graphicData>
        </a:graphic>
      </p:graphicFrame>
      <p:sp>
        <p:nvSpPr>
          <p:cNvPr id="11" name="Arrow: Up 10">
            <a:extLst>
              <a:ext uri="{FF2B5EF4-FFF2-40B4-BE49-F238E27FC236}">
                <a16:creationId xmlns:a16="http://schemas.microsoft.com/office/drawing/2014/main" id="{D5E3995B-749E-40E1-BA88-9B139700BDC8}"/>
              </a:ext>
            </a:extLst>
          </p:cNvPr>
          <p:cNvSpPr/>
          <p:nvPr/>
        </p:nvSpPr>
        <p:spPr>
          <a:xfrm>
            <a:off x="-401586" y="3749040"/>
            <a:ext cx="4313186" cy="24279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Eligibility &amp; Administrative </a:t>
            </a:r>
          </a:p>
        </p:txBody>
      </p:sp>
    </p:spTree>
    <p:extLst>
      <p:ext uri="{BB962C8B-B14F-4D97-AF65-F5344CB8AC3E}">
        <p14:creationId xmlns:p14="http://schemas.microsoft.com/office/powerpoint/2010/main" val="390329335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119467" y="681037"/>
            <a:ext cx="9505796" cy="570247"/>
          </a:xfrm>
        </p:spPr>
        <p:txBody>
          <a:bodyPr>
            <a:normAutofit fontScale="90000"/>
          </a:bodyPr>
          <a:lstStyle/>
          <a:p>
            <a:r>
              <a:rPr lang="en-US" sz="36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WILL PROPOSAL BE EVALUATED?..</a:t>
            </a:r>
            <a:r>
              <a:rPr lang="en-US" sz="3600" b="1" kern="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a:t>
            </a:r>
            <a:r>
              <a:rPr lang="en-US" sz="36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br>
              <a:rPr lang="en-US" sz="44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32E4D9D-5854-42D1-AE3B-E65CB1B4F9E0}"/>
              </a:ext>
            </a:extLst>
          </p:cNvPr>
          <p:cNvSpPr>
            <a:spLocks noGrp="1"/>
          </p:cNvSpPr>
          <p:nvPr>
            <p:ph idx="1"/>
          </p:nvPr>
        </p:nvSpPr>
        <p:spPr>
          <a:xfrm>
            <a:off x="280737" y="1029903"/>
            <a:ext cx="9257899" cy="5147060"/>
          </a:xfrm>
        </p:spPr>
        <p:txBody>
          <a:bodyPr>
            <a:normAutofit/>
          </a:bodyPr>
          <a:lstStyle/>
          <a:p>
            <a:pPr>
              <a:lnSpc>
                <a:spcPct val="107000"/>
              </a:lnSpc>
              <a:spcBef>
                <a:spcPts val="600"/>
              </a:spcBef>
              <a:spcAft>
                <a:spcPts val="900"/>
              </a:spcAft>
            </a:pPr>
            <a:r>
              <a:rPr lang="en-GB" sz="2400" dirty="0">
                <a:effectLst/>
                <a:latin typeface="Arial" panose="020B0604020202020204" pitchFamily="34" charset="0"/>
                <a:ea typeface="Calibri" panose="020F0502020204030204" pitchFamily="34" charset="0"/>
                <a:cs typeface="Arial" panose="020B0604020202020204" pitchFamily="34" charset="0"/>
              </a:rPr>
              <a:t>The </a:t>
            </a:r>
            <a:r>
              <a:rPr lang="en-GB" sz="2400" b="1" dirty="0">
                <a:effectLst/>
                <a:latin typeface="Arial" panose="020B0604020202020204" pitchFamily="34" charset="0"/>
                <a:ea typeface="Calibri" panose="020F0502020204030204" pitchFamily="34" charset="0"/>
                <a:cs typeface="Arial" panose="020B0604020202020204" pitchFamily="34" charset="0"/>
              </a:rPr>
              <a:t>mandatory compliance review</a:t>
            </a:r>
            <a:r>
              <a:rPr lang="en-GB" sz="2400" dirty="0">
                <a:effectLst/>
                <a:latin typeface="Arial" panose="020B0604020202020204" pitchFamily="34" charset="0"/>
                <a:ea typeface="Calibri" panose="020F0502020204030204" pitchFamily="34" charset="0"/>
                <a:cs typeface="Arial" panose="020B0604020202020204" pitchFamily="34" charset="0"/>
              </a:rPr>
              <a:t> will comprise the following </a:t>
            </a:r>
            <a:r>
              <a:rPr lang="en-GB" sz="2400" u="sng" dirty="0">
                <a:effectLst/>
                <a:latin typeface="Arial" panose="020B0604020202020204" pitchFamily="34" charset="0"/>
                <a:ea typeface="Calibri" panose="020F0502020204030204" pitchFamily="34" charset="0"/>
                <a:cs typeface="Arial" panose="020B0604020202020204" pitchFamily="34" charset="0"/>
              </a:rPr>
              <a:t>two (2) reviews</a:t>
            </a:r>
            <a:r>
              <a:rPr lang="en-GB" sz="2400" dirty="0">
                <a:effectLst/>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600"/>
              </a:spcBef>
              <a:spcAft>
                <a:spcPts val="900"/>
              </a:spcAft>
              <a:buClr>
                <a:srgbClr val="000000"/>
              </a:buClr>
              <a:buFont typeface="Symbol" panose="05050102010706020507" pitchFamily="18" charset="2"/>
              <a:buChar char=""/>
            </a:pPr>
            <a:r>
              <a:rPr lang="en-AU" sz="2400" dirty="0">
                <a:effectLst/>
                <a:latin typeface="Arial" panose="020B0604020202020204" pitchFamily="34" charset="0"/>
                <a:ea typeface="Calibri" panose="020F0502020204030204" pitchFamily="34" charset="0"/>
                <a:cs typeface="Times New Roman" panose="02020603050405020304" pitchFamily="18" charset="0"/>
              </a:rPr>
              <a:t>An</a:t>
            </a:r>
            <a:r>
              <a:rPr lang="en-AU" sz="2400" i="1" dirty="0">
                <a:effectLst/>
                <a:latin typeface="Arial" panose="020B0604020202020204" pitchFamily="34" charset="0"/>
                <a:ea typeface="Calibri" panose="020F0502020204030204" pitchFamily="34" charset="0"/>
                <a:cs typeface="Times New Roman" panose="02020603050405020304" pitchFamily="18" charset="0"/>
              </a:rPr>
              <a:t> </a:t>
            </a:r>
            <a:r>
              <a:rPr lang="en-AU" sz="2400" i="1" u="sng" dirty="0">
                <a:effectLst/>
                <a:latin typeface="Arial" panose="020B0604020202020204" pitchFamily="34" charset="0"/>
                <a:ea typeface="Calibri" panose="020F0502020204030204" pitchFamily="34" charset="0"/>
                <a:cs typeface="Times New Roman" panose="02020603050405020304" pitchFamily="18" charset="0"/>
              </a:rPr>
              <a:t>applicant eligibility review</a:t>
            </a:r>
            <a:r>
              <a:rPr lang="en-AU" sz="2400" dirty="0">
                <a:effectLst/>
                <a:latin typeface="Arial" panose="020B0604020202020204" pitchFamily="34" charset="0"/>
                <a:ea typeface="Calibri" panose="020F0502020204030204" pitchFamily="34" charset="0"/>
                <a:cs typeface="Times New Roman" panose="02020603050405020304" pitchFamily="18" charset="0"/>
              </a:rPr>
              <a:t> to ensure that the NPO submitting the Proposal meets the </a:t>
            </a:r>
            <a:r>
              <a:rPr lang="en-AU" sz="2400" u="sng" dirty="0">
                <a:effectLst/>
                <a:latin typeface="Arial" panose="020B0604020202020204" pitchFamily="34" charset="0"/>
                <a:ea typeface="Calibri" panose="020F0502020204030204" pitchFamily="34" charset="0"/>
                <a:cs typeface="Times New Roman" panose="02020603050405020304" pitchFamily="18" charset="0"/>
              </a:rPr>
              <a:t>eligibility criteria</a:t>
            </a:r>
            <a:r>
              <a:rPr lang="en-AU" sz="2400" dirty="0">
                <a:effectLst/>
                <a:latin typeface="Arial" panose="020B0604020202020204" pitchFamily="34" charset="0"/>
                <a:ea typeface="Calibri" panose="020F0502020204030204" pitchFamily="34" charset="0"/>
                <a:cs typeface="Times New Roman" panose="02020603050405020304" pitchFamily="18" charset="0"/>
              </a:rPr>
              <a:t> to receive funding set out in </a:t>
            </a:r>
            <a:r>
              <a:rPr lang="en-AU" sz="2400" b="1"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Part C – Evaluation Criteria</a:t>
            </a:r>
            <a:r>
              <a:rPr lang="en-AU" sz="2400" dirty="0">
                <a:effectLst/>
                <a:latin typeface="Arial" panose="020B0604020202020204" pitchFamily="34" charset="0"/>
                <a:ea typeface="Calibri" panose="020F0502020204030204" pitchFamily="34" charset="0"/>
                <a:cs typeface="Times New Roman" panose="02020603050405020304" pitchFamily="18" charset="0"/>
              </a:rPr>
              <a:t> (of Service Specifications).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spcBef>
                <a:spcPts val="600"/>
              </a:spcBef>
              <a:spcAft>
                <a:spcPts val="900"/>
              </a:spcAft>
              <a:buClr>
                <a:srgbClr val="000000"/>
              </a:buClr>
              <a:buFont typeface="Symbol" panose="05050102010706020507" pitchFamily="18" charset="2"/>
              <a:buChar char=""/>
            </a:pPr>
            <a:r>
              <a:rPr lang="en-AU" sz="2400" dirty="0">
                <a:effectLst/>
                <a:latin typeface="Arial" panose="020B0604020202020204" pitchFamily="34" charset="0"/>
                <a:ea typeface="Calibri" panose="020F0502020204030204" pitchFamily="34" charset="0"/>
                <a:cs typeface="Times New Roman" panose="02020603050405020304" pitchFamily="18" charset="0"/>
              </a:rPr>
              <a:t>An </a:t>
            </a:r>
            <a:r>
              <a:rPr lang="en-AU" sz="2400" i="1" u="sng" dirty="0">
                <a:effectLst/>
                <a:latin typeface="Arial" panose="020B0604020202020204" pitchFamily="34" charset="0"/>
                <a:ea typeface="Calibri" panose="020F0502020204030204" pitchFamily="34" charset="0"/>
                <a:cs typeface="Times New Roman" panose="02020603050405020304" pitchFamily="18" charset="0"/>
              </a:rPr>
              <a:t>administrative compliance review</a:t>
            </a:r>
            <a:r>
              <a:rPr lang="en-AU" sz="2400" dirty="0">
                <a:effectLst/>
                <a:latin typeface="Arial" panose="020B0604020202020204" pitchFamily="34" charset="0"/>
                <a:ea typeface="Calibri" panose="020F0502020204030204" pitchFamily="34" charset="0"/>
                <a:cs typeface="Times New Roman" panose="02020603050405020304" pitchFamily="18" charset="0"/>
              </a:rPr>
              <a:t> to ensure that the NPO has submitted all the administrative information.</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Bef>
                <a:spcPts val="600"/>
              </a:spcBef>
              <a:spcAft>
                <a:spcPts val="900"/>
              </a:spcAft>
            </a:pPr>
            <a:endParaRPr lang="en-GB" sz="2000" b="1" i="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Bef>
                <a:spcPts val="600"/>
              </a:spcBef>
              <a:spcAft>
                <a:spcPts val="900"/>
              </a:spcAft>
            </a:pPr>
            <a:r>
              <a:rPr lang="en-GB" sz="2000" b="1" i="1" dirty="0">
                <a:effectLst/>
                <a:latin typeface="Arial" panose="020B0604020202020204" pitchFamily="34" charset="0"/>
                <a:ea typeface="Calibri" panose="020F0502020204030204" pitchFamily="34" charset="0"/>
                <a:cs typeface="Arial" panose="020B0604020202020204" pitchFamily="34" charset="0"/>
              </a:rPr>
              <a:t>Compliance with the mandatory compliance requirements will be assessed on a ‘Yes/No’ basis.</a:t>
            </a:r>
            <a:endParaRPr lang="en-US" sz="2000" i="1" dirty="0">
              <a:effectLst/>
              <a:latin typeface="Arial" panose="020B0604020202020204" pitchFamily="34" charset="0"/>
              <a:ea typeface="Calibri" panose="020F0502020204030204" pitchFamily="34" charset="0"/>
              <a:cs typeface="Arial" panose="020B0604020202020204" pitchFamily="34" charset="0"/>
            </a:endParaRPr>
          </a:p>
          <a:p>
            <a:endParaRPr lang="en-GB" sz="1800" b="1" dirty="0">
              <a:latin typeface="Arial" panose="020B0604020202020204" pitchFamily="34" charset="0"/>
              <a:cs typeface="Arial" panose="020B0604020202020204" pitchFamily="34" charset="0"/>
            </a:endParaRPr>
          </a:p>
          <a:p>
            <a:endParaRPr lang="en-GB" sz="1800" b="1" dirty="0">
              <a:latin typeface="Arial" panose="020B0604020202020204" pitchFamily="34" charset="0"/>
              <a:cs typeface="Arial" panose="020B0604020202020204" pitchFamily="34" charset="0"/>
            </a:endParaRPr>
          </a:p>
          <a:p>
            <a:endParaRPr lang="en-GB" sz="18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63302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119467" y="681037"/>
            <a:ext cx="9505796" cy="570247"/>
          </a:xfrm>
        </p:spPr>
        <p:txBody>
          <a:bodyPr>
            <a:normAutofit fontScale="90000"/>
          </a:bodyPr>
          <a:lstStyle/>
          <a:p>
            <a:r>
              <a:rPr lang="en-US" sz="36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WILL PROPOSAL BE EVALUATED?..</a:t>
            </a:r>
            <a:r>
              <a:rPr lang="en-US" sz="3600" b="1" kern="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a:t>
            </a:r>
            <a:r>
              <a:rPr lang="en-US" sz="36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br>
              <a:rPr lang="en-US" sz="44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32E4D9D-5854-42D1-AE3B-E65CB1B4F9E0}"/>
              </a:ext>
            </a:extLst>
          </p:cNvPr>
          <p:cNvSpPr>
            <a:spLocks noGrp="1"/>
          </p:cNvSpPr>
          <p:nvPr>
            <p:ph idx="1"/>
          </p:nvPr>
        </p:nvSpPr>
        <p:spPr>
          <a:xfrm>
            <a:off x="280737" y="1029903"/>
            <a:ext cx="9257899" cy="5147060"/>
          </a:xfrm>
        </p:spPr>
        <p:txBody>
          <a:bodyPr>
            <a:normAutofit fontScale="92500"/>
          </a:bodyPr>
          <a:lstStyle/>
          <a:p>
            <a:pPr>
              <a:lnSpc>
                <a:spcPct val="107000"/>
              </a:lnSpc>
              <a:spcBef>
                <a:spcPts val="600"/>
              </a:spcBef>
              <a:spcAft>
                <a:spcPts val="900"/>
              </a:spcAft>
            </a:pPr>
            <a:r>
              <a:rPr lang="en-GB" sz="2400" dirty="0">
                <a:effectLst/>
                <a:latin typeface="Arial" panose="020B0604020202020204" pitchFamily="34" charset="0"/>
                <a:ea typeface="Calibri" panose="020F0502020204030204" pitchFamily="34" charset="0"/>
                <a:cs typeface="Arial" panose="020B0604020202020204" pitchFamily="34" charset="0"/>
              </a:rPr>
              <a:t>The </a:t>
            </a:r>
            <a:r>
              <a:rPr lang="en-GB" sz="2400" b="1" dirty="0">
                <a:effectLst/>
                <a:latin typeface="Arial" panose="020B0604020202020204" pitchFamily="34" charset="0"/>
                <a:ea typeface="Calibri" panose="020F0502020204030204" pitchFamily="34" charset="0"/>
                <a:cs typeface="Arial" panose="020B0604020202020204" pitchFamily="34" charset="0"/>
              </a:rPr>
              <a:t>mandatory compliance review</a:t>
            </a:r>
            <a:r>
              <a:rPr lang="en-GB" sz="2400" dirty="0">
                <a:effectLst/>
                <a:latin typeface="Arial" panose="020B0604020202020204" pitchFamily="34" charset="0"/>
                <a:ea typeface="Calibri" panose="020F0502020204030204" pitchFamily="34" charset="0"/>
                <a:cs typeface="Arial" panose="020B0604020202020204" pitchFamily="34" charset="0"/>
              </a:rPr>
              <a:t> will comprise the following </a:t>
            </a:r>
            <a:r>
              <a:rPr lang="en-GB" sz="2400" u="sng" dirty="0">
                <a:effectLst/>
                <a:latin typeface="Arial" panose="020B0604020202020204" pitchFamily="34" charset="0"/>
                <a:ea typeface="Calibri" panose="020F0502020204030204" pitchFamily="34" charset="0"/>
                <a:cs typeface="Arial" panose="020B0604020202020204" pitchFamily="34" charset="0"/>
              </a:rPr>
              <a:t>two (2) reviews</a:t>
            </a:r>
            <a:r>
              <a:rPr lang="en-GB" sz="2400" dirty="0">
                <a:effectLst/>
                <a:latin typeface="Arial" panose="020B0604020202020204" pitchFamily="34" charset="0"/>
                <a:ea typeface="Calibri" panose="020F0502020204030204" pitchFamily="34" charset="0"/>
                <a:cs typeface="Arial" panose="020B0604020202020204" pitchFamily="34" charset="0"/>
              </a:rPr>
              <a:t>: 		</a:t>
            </a:r>
            <a:r>
              <a:rPr lang="en-GB" sz="2600" b="1" i="1" u="sng" dirty="0">
                <a:latin typeface="Arial" panose="020B0604020202020204" pitchFamily="34" charset="0"/>
                <a:ea typeface="Calibri" panose="020F0502020204030204" pitchFamily="34" charset="0"/>
                <a:cs typeface="Arial" panose="020B0604020202020204" pitchFamily="34" charset="0"/>
              </a:rPr>
              <a:t>A</a:t>
            </a:r>
            <a:r>
              <a:rPr lang="en-GB" sz="2600" b="1" i="1" u="sng" dirty="0">
                <a:effectLst/>
                <a:latin typeface="Arial" panose="020B0604020202020204" pitchFamily="34" charset="0"/>
                <a:ea typeface="Calibri" panose="020F0502020204030204" pitchFamily="34" charset="0"/>
              </a:rPr>
              <a:t>pplicant eligibility </a:t>
            </a:r>
            <a:endParaRPr lang="en-US" sz="26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600"/>
              </a:spcBef>
              <a:spcAft>
                <a:spcPts val="900"/>
              </a:spcAft>
              <a:buClr>
                <a:srgbClr val="000000"/>
              </a:buClr>
              <a:buFont typeface="Symbol" panose="05050102010706020507" pitchFamily="18" charset="2"/>
              <a:buChar char=""/>
            </a:pPr>
            <a:r>
              <a:rPr lang="en-AU" sz="2400" dirty="0">
                <a:effectLst/>
                <a:latin typeface="Arial" panose="020B0604020202020204" pitchFamily="34" charset="0"/>
                <a:ea typeface="Calibri" panose="020F0502020204030204" pitchFamily="34" charset="0"/>
                <a:cs typeface="Times New Roman" panose="02020603050405020304" pitchFamily="18" charset="0"/>
              </a:rPr>
              <a:t>NPOs must be registered in terms of the Non-Profit Organisations Act, No. 71, 1997 and must be </a:t>
            </a:r>
            <a:r>
              <a:rPr lang="en-US" sz="2400" dirty="0">
                <a:effectLst/>
                <a:latin typeface="Arial" panose="020B0604020202020204" pitchFamily="34" charset="0"/>
                <a:ea typeface="Calibri" panose="020F0502020204030204" pitchFamily="34" charset="0"/>
                <a:cs typeface="Times New Roman" panose="02020603050405020304" pitchFamily="18" charset="0"/>
              </a:rPr>
              <a:t>constituted to operate at a national level</a:t>
            </a:r>
            <a:r>
              <a:rPr lang="en-AU" sz="2400" dirty="0">
                <a:effectLst/>
                <a:latin typeface="Arial" panose="020B0604020202020204" pitchFamily="34" charset="0"/>
                <a:ea typeface="Calibri" panose="020F0502020204030204" pitchFamily="34" charset="0"/>
                <a:cs typeface="Times New Roman" panose="02020603050405020304" pitchFamily="18" charset="0"/>
              </a:rPr>
              <a:t>, and proof of registration and areas where it operates must be included in the Proposal.</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spcBef>
                <a:spcPts val="600"/>
              </a:spcBef>
              <a:spcAft>
                <a:spcPts val="900"/>
              </a:spcAft>
              <a:buClr>
                <a:srgbClr val="000000"/>
              </a:buClr>
              <a:buFont typeface="Symbol" panose="05050102010706020507" pitchFamily="18" charset="2"/>
              <a:buChar char=""/>
            </a:pPr>
            <a:r>
              <a:rPr lang="en-AU" sz="2400" dirty="0">
                <a:effectLst/>
                <a:latin typeface="Arial" panose="020B0604020202020204" pitchFamily="34" charset="0"/>
                <a:ea typeface="Calibri" panose="020F0502020204030204" pitchFamily="34" charset="0"/>
                <a:cs typeface="Times New Roman" panose="02020603050405020304" pitchFamily="18" charset="0"/>
              </a:rPr>
              <a:t>Companies must be registered in terms of the Companies Act, No. 71 of 2008. This registration must be current, and proof of the validity of the registration must be included in the Proposal </a:t>
            </a:r>
            <a:r>
              <a:rPr lang="en-AU" sz="2400" i="1" dirty="0">
                <a:effectLst/>
                <a:latin typeface="Arial" panose="020B0604020202020204" pitchFamily="34" charset="0"/>
                <a:ea typeface="Calibri" panose="020F0502020204030204" pitchFamily="34" charset="0"/>
                <a:cs typeface="Times New Roman" panose="02020603050405020304" pitchFamily="18" charset="0"/>
              </a:rPr>
              <a:t>(where applicable)</a:t>
            </a:r>
            <a:r>
              <a:rPr lang="en-AU" sz="2400" dirty="0">
                <a:effectLst/>
                <a:latin typeface="Arial" panose="020B0604020202020204" pitchFamily="34" charset="0"/>
                <a:ea typeface="Calibri" panose="020F0502020204030204" pitchFamily="34" charset="0"/>
                <a:cs typeface="Times New Roman" panose="02020603050405020304" pitchFamily="18" charset="0"/>
              </a:rPr>
              <a:t>.</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spcBef>
                <a:spcPts val="600"/>
              </a:spcBef>
              <a:spcAft>
                <a:spcPts val="900"/>
              </a:spcAft>
              <a:buClr>
                <a:srgbClr val="000000"/>
              </a:buClr>
              <a:buFont typeface="Symbol" panose="05050102010706020507" pitchFamily="18" charset="2"/>
              <a:buChar char=""/>
            </a:pPr>
            <a:r>
              <a:rPr lang="en-AU" sz="2400" dirty="0">
                <a:effectLst/>
                <a:latin typeface="Arial" panose="020B0604020202020204" pitchFamily="34" charset="0"/>
                <a:ea typeface="Calibri" panose="020F0502020204030204" pitchFamily="34" charset="0"/>
                <a:cs typeface="Times New Roman" panose="02020603050405020304" pitchFamily="18" charset="0"/>
              </a:rPr>
              <a:t>The NPO or entity must be registered or have at least a conditional registration in the case where it is providing or planning to provide services where registration is a legislative requirement (for example, services set out in the Children’s Act, 2005. </a:t>
            </a:r>
            <a:endParaRPr lang="en-GB" sz="1800" b="1" dirty="0">
              <a:latin typeface="Arial" panose="020B0604020202020204" pitchFamily="34" charset="0"/>
              <a:cs typeface="Arial" panose="020B0604020202020204" pitchFamily="34" charset="0"/>
            </a:endParaRPr>
          </a:p>
          <a:p>
            <a:endParaRPr lang="en-GB" sz="1800" b="1" dirty="0">
              <a:latin typeface="Arial" panose="020B0604020202020204" pitchFamily="34" charset="0"/>
              <a:cs typeface="Arial" panose="020B0604020202020204" pitchFamily="34" charset="0"/>
            </a:endParaRPr>
          </a:p>
          <a:p>
            <a:endParaRPr lang="en-GB" sz="18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672264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119467" y="681037"/>
            <a:ext cx="9505796" cy="570247"/>
          </a:xfrm>
        </p:spPr>
        <p:txBody>
          <a:bodyPr>
            <a:normAutofit fontScale="90000"/>
          </a:bodyPr>
          <a:lstStyle/>
          <a:p>
            <a:r>
              <a:rPr lang="en-US" sz="36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WILL PROPOSAL BE EVALUATED?..</a:t>
            </a:r>
            <a:r>
              <a:rPr lang="en-US" sz="3600" b="1" kern="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a:t>
            </a:r>
            <a:r>
              <a:rPr lang="en-US" sz="36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br>
              <a:rPr lang="en-US" sz="44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32E4D9D-5854-42D1-AE3B-E65CB1B4F9E0}"/>
              </a:ext>
            </a:extLst>
          </p:cNvPr>
          <p:cNvSpPr>
            <a:spLocks noGrp="1"/>
          </p:cNvSpPr>
          <p:nvPr>
            <p:ph idx="1"/>
          </p:nvPr>
        </p:nvSpPr>
        <p:spPr>
          <a:xfrm>
            <a:off x="280737" y="1029903"/>
            <a:ext cx="9344526" cy="5147060"/>
          </a:xfrm>
        </p:spPr>
        <p:txBody>
          <a:bodyPr>
            <a:normAutofit/>
          </a:bodyPr>
          <a:lstStyle/>
          <a:p>
            <a:pPr>
              <a:lnSpc>
                <a:spcPct val="107000"/>
              </a:lnSpc>
              <a:spcBef>
                <a:spcPts val="600"/>
              </a:spcBef>
              <a:spcAft>
                <a:spcPts val="900"/>
              </a:spcAft>
            </a:pPr>
            <a:r>
              <a:rPr lang="en-GB" sz="2400" dirty="0">
                <a:effectLst/>
                <a:latin typeface="Arial" panose="020B0604020202020204" pitchFamily="34" charset="0"/>
                <a:ea typeface="Calibri" panose="020F0502020204030204" pitchFamily="34" charset="0"/>
                <a:cs typeface="Arial" panose="020B0604020202020204" pitchFamily="34" charset="0"/>
              </a:rPr>
              <a:t>The </a:t>
            </a:r>
            <a:r>
              <a:rPr lang="en-GB" sz="2400" b="1" dirty="0">
                <a:effectLst/>
                <a:latin typeface="Arial" panose="020B0604020202020204" pitchFamily="34" charset="0"/>
                <a:ea typeface="Calibri" panose="020F0502020204030204" pitchFamily="34" charset="0"/>
                <a:cs typeface="Arial" panose="020B0604020202020204" pitchFamily="34" charset="0"/>
              </a:rPr>
              <a:t>mandatory compliance review</a:t>
            </a:r>
            <a:r>
              <a:rPr lang="en-GB" sz="2400" dirty="0">
                <a:effectLst/>
                <a:latin typeface="Arial" panose="020B0604020202020204" pitchFamily="34" charset="0"/>
                <a:ea typeface="Calibri" panose="020F0502020204030204" pitchFamily="34" charset="0"/>
                <a:cs typeface="Arial" panose="020B0604020202020204" pitchFamily="34" charset="0"/>
              </a:rPr>
              <a:t> will comprise the following </a:t>
            </a:r>
            <a:r>
              <a:rPr lang="en-GB" sz="2400" u="sng" dirty="0">
                <a:effectLst/>
                <a:latin typeface="Arial" panose="020B0604020202020204" pitchFamily="34" charset="0"/>
                <a:ea typeface="Calibri" panose="020F0502020204030204" pitchFamily="34" charset="0"/>
                <a:cs typeface="Arial" panose="020B0604020202020204" pitchFamily="34" charset="0"/>
              </a:rPr>
              <a:t>two (2) reviews</a:t>
            </a:r>
            <a:r>
              <a:rPr lang="en-GB" sz="2400" dirty="0">
                <a:effectLst/>
                <a:latin typeface="Arial" panose="020B0604020202020204" pitchFamily="34" charset="0"/>
                <a:ea typeface="Calibri" panose="020F0502020204030204" pitchFamily="34" charset="0"/>
                <a:cs typeface="Arial" panose="020B0604020202020204" pitchFamily="34" charset="0"/>
              </a:rPr>
              <a:t>: 	</a:t>
            </a:r>
          </a:p>
          <a:p>
            <a:pPr marL="0" indent="0" algn="ctr">
              <a:lnSpc>
                <a:spcPct val="107000"/>
              </a:lnSpc>
              <a:spcBef>
                <a:spcPts val="600"/>
              </a:spcBef>
              <a:spcAft>
                <a:spcPts val="900"/>
              </a:spcAft>
              <a:buNone/>
            </a:pPr>
            <a:r>
              <a:rPr lang="en-GB" sz="2600" b="1" i="1" u="sng" dirty="0">
                <a:effectLst/>
                <a:latin typeface="Arial" panose="020B0604020202020204" pitchFamily="34" charset="0"/>
                <a:ea typeface="Calibri" panose="020F0502020204030204" pitchFamily="34" charset="0"/>
                <a:cs typeface="Arial" panose="020B0604020202020204" pitchFamily="34" charset="0"/>
              </a:rPr>
              <a:t>Admi</a:t>
            </a:r>
            <a:r>
              <a:rPr lang="en-GB" sz="2600" b="1" i="1" u="sng" dirty="0">
                <a:latin typeface="Arial" panose="020B0604020202020204" pitchFamily="34" charset="0"/>
                <a:ea typeface="Calibri" panose="020F0502020204030204" pitchFamily="34" charset="0"/>
                <a:cs typeface="Arial" panose="020B0604020202020204" pitchFamily="34" charset="0"/>
              </a:rPr>
              <a:t>nistrative</a:t>
            </a:r>
            <a:r>
              <a:rPr lang="en-GB" sz="2600" b="1" i="1" u="sng" dirty="0">
                <a:effectLst/>
                <a:latin typeface="Arial" panose="020B0604020202020204" pitchFamily="34" charset="0"/>
                <a:ea typeface="Calibri" panose="020F0502020204030204" pitchFamily="34" charset="0"/>
              </a:rPr>
              <a:t> Compliance </a:t>
            </a:r>
          </a:p>
          <a:p>
            <a:pPr>
              <a:lnSpc>
                <a:spcPct val="107000"/>
              </a:lnSpc>
              <a:spcBef>
                <a:spcPts val="600"/>
              </a:spcBef>
              <a:spcAft>
                <a:spcPts val="900"/>
              </a:spcAft>
            </a:pPr>
            <a:r>
              <a:rPr lang="en-GB" sz="2400" dirty="0">
                <a:effectLst/>
                <a:latin typeface="Arial" panose="020B0604020202020204" pitchFamily="34" charset="0"/>
                <a:ea typeface="Calibri" panose="020F0502020204030204" pitchFamily="34" charset="0"/>
              </a:rPr>
              <a:t>Funding applications must include the entity’s financial information in respect of the previous financial year.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600"/>
              </a:spcBef>
              <a:spcAft>
                <a:spcPts val="900"/>
              </a:spcAft>
            </a:pPr>
            <a:r>
              <a:rPr lang="en-GB" sz="2400" dirty="0">
                <a:effectLst/>
                <a:latin typeface="Arial" panose="020B0604020202020204" pitchFamily="34" charset="0"/>
                <a:ea typeface="Calibri" panose="020F0502020204030204" pitchFamily="34" charset="0"/>
                <a:cs typeface="Arial" panose="020B0604020202020204" pitchFamily="34" charset="0"/>
              </a:rPr>
              <a:t>The official Standard Application Form – with Parts A, B and C completed and signed accordingly.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r>
              <a:rPr lang="en-GB" sz="2400" dirty="0">
                <a:effectLst/>
                <a:latin typeface="Arial" panose="020B0604020202020204" pitchFamily="34" charset="0"/>
                <a:ea typeface="Calibri" panose="020F0502020204030204" pitchFamily="34" charset="0"/>
              </a:rPr>
              <a:t>Any additional supporting documentation required in the Standard Application Form.</a:t>
            </a:r>
            <a:endParaRPr lang="en-GB" sz="2400" b="1" dirty="0">
              <a:latin typeface="Arial" panose="020B0604020202020204" pitchFamily="34" charset="0"/>
              <a:cs typeface="Arial" panose="020B0604020202020204" pitchFamily="34" charset="0"/>
            </a:endParaRPr>
          </a:p>
          <a:p>
            <a:endParaRPr lang="en-GB" sz="18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686778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119467" y="681037"/>
            <a:ext cx="9505796" cy="570247"/>
          </a:xfrm>
        </p:spPr>
        <p:txBody>
          <a:bodyPr>
            <a:normAutofit fontScale="90000"/>
          </a:bodyPr>
          <a:lstStyle/>
          <a:p>
            <a:r>
              <a:rPr lang="en-US" sz="31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WILL THE PROPOSAL BE EVALUATED?..</a:t>
            </a:r>
            <a:r>
              <a:rPr lang="en-US" sz="3100" b="1" kern="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a:t>
            </a:r>
            <a:r>
              <a:rPr lang="en-US" sz="31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br>
              <a:rPr lang="en-US" sz="44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32E4D9D-5854-42D1-AE3B-E65CB1B4F9E0}"/>
              </a:ext>
            </a:extLst>
          </p:cNvPr>
          <p:cNvSpPr>
            <a:spLocks noGrp="1"/>
          </p:cNvSpPr>
          <p:nvPr>
            <p:ph idx="1"/>
          </p:nvPr>
        </p:nvSpPr>
        <p:spPr>
          <a:xfrm>
            <a:off x="280737" y="1049154"/>
            <a:ext cx="9257899" cy="5127809"/>
          </a:xfrm>
        </p:spPr>
        <p:txBody>
          <a:bodyPr>
            <a:normAutofit/>
          </a:bodyPr>
          <a:lstStyle/>
          <a:p>
            <a:endParaRPr lang="en-GB" sz="1800" b="1" dirty="0">
              <a:latin typeface="Arial" panose="020B0604020202020204" pitchFamily="34" charset="0"/>
              <a:cs typeface="Arial" panose="020B0604020202020204" pitchFamily="34" charset="0"/>
            </a:endParaRPr>
          </a:p>
          <a:p>
            <a:endParaRPr lang="en-GB" sz="1800" b="1" dirty="0">
              <a:latin typeface="Arial" panose="020B0604020202020204" pitchFamily="34" charset="0"/>
              <a:cs typeface="Arial" panose="020B0604020202020204" pitchFamily="34" charset="0"/>
            </a:endParaRPr>
          </a:p>
          <a:p>
            <a:endParaRPr lang="en-GB" sz="18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graphicFrame>
        <p:nvGraphicFramePr>
          <p:cNvPr id="10" name="Object 9">
            <a:extLst>
              <a:ext uri="{FF2B5EF4-FFF2-40B4-BE49-F238E27FC236}">
                <a16:creationId xmlns:a16="http://schemas.microsoft.com/office/drawing/2014/main" id="{47490EA1-24B6-48DE-B082-B6BF8D1E1461}"/>
              </a:ext>
            </a:extLst>
          </p:cNvPr>
          <p:cNvGraphicFramePr>
            <a:graphicFrameLocks noChangeAspect="1"/>
          </p:cNvGraphicFramePr>
          <p:nvPr/>
        </p:nvGraphicFramePr>
        <p:xfrm>
          <a:off x="-269507" y="1049155"/>
          <a:ext cx="10635915" cy="2659028"/>
        </p:xfrm>
        <a:graphic>
          <a:graphicData uri="http://schemas.openxmlformats.org/presentationml/2006/ole">
            <mc:AlternateContent xmlns:mc="http://schemas.openxmlformats.org/markup-compatibility/2006">
              <mc:Choice xmlns:v="urn:schemas-microsoft-com:vml" Requires="v">
                <p:oleObj name="Document" r:id="rId2" imgW="5970891" imgH="1559149" progId="Word.Document.12">
                  <p:embed/>
                </p:oleObj>
              </mc:Choice>
              <mc:Fallback>
                <p:oleObj name="Document" r:id="rId2" imgW="5970891" imgH="1559149" progId="Word.Document.12">
                  <p:embed/>
                  <p:pic>
                    <p:nvPicPr>
                      <p:cNvPr id="10" name="Object 9">
                        <a:extLst>
                          <a:ext uri="{FF2B5EF4-FFF2-40B4-BE49-F238E27FC236}">
                            <a16:creationId xmlns:a16="http://schemas.microsoft.com/office/drawing/2014/main" id="{47490EA1-24B6-48DE-B082-B6BF8D1E1461}"/>
                          </a:ext>
                        </a:extLst>
                      </p:cNvPr>
                      <p:cNvPicPr/>
                      <p:nvPr/>
                    </p:nvPicPr>
                    <p:blipFill>
                      <a:blip r:embed="rId3"/>
                      <a:stretch>
                        <a:fillRect/>
                      </a:stretch>
                    </p:blipFill>
                    <p:spPr>
                      <a:xfrm>
                        <a:off x="-269507" y="1049155"/>
                        <a:ext cx="10635915" cy="2659028"/>
                      </a:xfrm>
                      <a:prstGeom prst="rect">
                        <a:avLst/>
                      </a:prstGeom>
                    </p:spPr>
                  </p:pic>
                </p:oleObj>
              </mc:Fallback>
            </mc:AlternateContent>
          </a:graphicData>
        </a:graphic>
      </p:graphicFrame>
      <p:sp>
        <p:nvSpPr>
          <p:cNvPr id="11" name="Arrow: Up 10">
            <a:extLst>
              <a:ext uri="{FF2B5EF4-FFF2-40B4-BE49-F238E27FC236}">
                <a16:creationId xmlns:a16="http://schemas.microsoft.com/office/drawing/2014/main" id="{D5E3995B-749E-40E1-BA88-9B139700BDC8}"/>
              </a:ext>
            </a:extLst>
          </p:cNvPr>
          <p:cNvSpPr/>
          <p:nvPr/>
        </p:nvSpPr>
        <p:spPr>
          <a:xfrm>
            <a:off x="2265680" y="3048000"/>
            <a:ext cx="5405120" cy="2582779"/>
          </a:xfrm>
          <a:prstGeom prs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Capacity / technical skills / track record / response to specs</a:t>
            </a:r>
          </a:p>
        </p:txBody>
      </p:sp>
    </p:spTree>
    <p:extLst>
      <p:ext uri="{BB962C8B-B14F-4D97-AF65-F5344CB8AC3E}">
        <p14:creationId xmlns:p14="http://schemas.microsoft.com/office/powerpoint/2010/main" val="331167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221381" y="192505"/>
            <a:ext cx="9003583" cy="616017"/>
          </a:xfrm>
        </p:spPr>
        <p:txBody>
          <a:bodyPr>
            <a:normAutofit fontScale="90000"/>
          </a:bodyPr>
          <a:lstStyle/>
          <a:p>
            <a:r>
              <a:rPr lang="en-US" b="1" dirty="0">
                <a:latin typeface="Arial" panose="020B0604020202020204" pitchFamily="34" charset="0"/>
                <a:cs typeface="Arial" panose="020B0604020202020204" pitchFamily="34" charset="0"/>
              </a:rPr>
              <a:t> </a:t>
            </a:r>
            <a:endParaRPr lang="en-US" dirty="0"/>
          </a:p>
        </p:txBody>
      </p:sp>
      <p:sp>
        <p:nvSpPr>
          <p:cNvPr id="4" name="Content Placeholder 3">
            <a:extLst>
              <a:ext uri="{FF2B5EF4-FFF2-40B4-BE49-F238E27FC236}">
                <a16:creationId xmlns:a16="http://schemas.microsoft.com/office/drawing/2014/main" id="{40A452B8-8BC0-4F59-B96C-48AF712FF154}"/>
              </a:ext>
            </a:extLst>
          </p:cNvPr>
          <p:cNvSpPr>
            <a:spLocks noGrp="1"/>
          </p:cNvSpPr>
          <p:nvPr>
            <p:ph idx="1"/>
          </p:nvPr>
        </p:nvSpPr>
        <p:spPr>
          <a:xfrm>
            <a:off x="681038" y="808522"/>
            <a:ext cx="8543925" cy="4581625"/>
          </a:xfrm>
        </p:spPr>
        <p:txBody>
          <a:bodyPr anchor="ctr">
            <a:normAutofit/>
          </a:bodyPr>
          <a:lstStyle/>
          <a:p>
            <a:pPr marL="0" indent="0" algn="ctr">
              <a:buNone/>
            </a:pPr>
            <a:r>
              <a:rPr lang="en-US" sz="8000" b="1" dirty="0">
                <a:latin typeface="Arial" panose="020B0604020202020204" pitchFamily="34" charset="0"/>
                <a:cs typeface="Arial" panose="020B0604020202020204" pitchFamily="34" charset="0"/>
              </a:rPr>
              <a:t>NAT-DSD TRANSFERS </a:t>
            </a:r>
          </a:p>
        </p:txBody>
      </p:sp>
    </p:spTree>
    <p:extLst>
      <p:ext uri="{BB962C8B-B14F-4D97-AF65-F5344CB8AC3E}">
        <p14:creationId xmlns:p14="http://schemas.microsoft.com/office/powerpoint/2010/main" val="395061357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119467" y="681037"/>
            <a:ext cx="9505796" cy="570247"/>
          </a:xfrm>
        </p:spPr>
        <p:txBody>
          <a:bodyPr>
            <a:normAutofit fontScale="90000"/>
          </a:bodyPr>
          <a:lstStyle/>
          <a:p>
            <a:r>
              <a:rPr lang="en-US" sz="36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WILL PROPOSAL BE EVALUATED?..</a:t>
            </a:r>
            <a:r>
              <a:rPr lang="en-US" sz="3600" b="1" kern="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a:t>
            </a:r>
            <a:r>
              <a:rPr lang="en-US" sz="36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br>
              <a:rPr lang="en-US" sz="44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32E4D9D-5854-42D1-AE3B-E65CB1B4F9E0}"/>
              </a:ext>
            </a:extLst>
          </p:cNvPr>
          <p:cNvSpPr>
            <a:spLocks noGrp="1"/>
          </p:cNvSpPr>
          <p:nvPr>
            <p:ph idx="1"/>
          </p:nvPr>
        </p:nvSpPr>
        <p:spPr>
          <a:xfrm>
            <a:off x="280737" y="1029903"/>
            <a:ext cx="9344526" cy="5147060"/>
          </a:xfrm>
        </p:spPr>
        <p:txBody>
          <a:bodyPr>
            <a:normAutofit/>
          </a:bodyPr>
          <a:lstStyle/>
          <a:p>
            <a:pPr marL="0" indent="0">
              <a:lnSpc>
                <a:spcPct val="107000"/>
              </a:lnSpc>
              <a:spcBef>
                <a:spcPts val="600"/>
              </a:spcBef>
              <a:spcAft>
                <a:spcPts val="900"/>
              </a:spcAft>
              <a:buNone/>
            </a:pPr>
            <a:r>
              <a:rPr lang="en-GB" sz="2400" b="1" dirty="0">
                <a:effectLst/>
                <a:latin typeface="Arial" panose="020B0604020202020204" pitchFamily="34" charset="0"/>
                <a:ea typeface="Calibri" panose="020F0502020204030204" pitchFamily="34" charset="0"/>
                <a:cs typeface="Arial" panose="020B0604020202020204" pitchFamily="34" charset="0"/>
              </a:rPr>
              <a:t>The </a:t>
            </a:r>
            <a:r>
              <a:rPr lang="en-GB" sz="2400" b="1" i="1" u="sng" dirty="0">
                <a:effectLst/>
                <a:latin typeface="Arial" panose="020B0604020202020204" pitchFamily="34" charset="0"/>
                <a:ea typeface="Calibri" panose="020F0502020204030204" pitchFamily="34" charset="0"/>
                <a:cs typeface="Arial" panose="020B0604020202020204" pitchFamily="34" charset="0"/>
              </a:rPr>
              <a:t>technical review</a:t>
            </a:r>
            <a:r>
              <a:rPr lang="en-GB" sz="2400" b="1" dirty="0">
                <a:effectLst/>
                <a:latin typeface="Arial" panose="020B0604020202020204" pitchFamily="34" charset="0"/>
                <a:ea typeface="Calibri" panose="020F0502020204030204" pitchFamily="34" charset="0"/>
                <a:cs typeface="Arial" panose="020B0604020202020204" pitchFamily="34" charset="0"/>
              </a:rPr>
              <a:t> will comprise the following:</a:t>
            </a:r>
          </a:p>
          <a:p>
            <a:pPr>
              <a:lnSpc>
                <a:spcPct val="107000"/>
              </a:lnSpc>
              <a:spcBef>
                <a:spcPts val="600"/>
              </a:spcBef>
              <a:spcAft>
                <a:spcPts val="900"/>
              </a:spcAft>
            </a:pPr>
            <a:r>
              <a:rPr lang="en-GB" sz="2400" dirty="0">
                <a:effectLst/>
                <a:latin typeface="Arial" panose="020B0604020202020204" pitchFamily="34" charset="0"/>
                <a:ea typeface="Calibri" panose="020F0502020204030204" pitchFamily="34" charset="0"/>
                <a:cs typeface="Arial" panose="020B0604020202020204" pitchFamily="34" charset="0"/>
              </a:rPr>
              <a:t>Organisational, administrative capacity. </a:t>
            </a:r>
          </a:p>
          <a:p>
            <a:pPr>
              <a:lnSpc>
                <a:spcPct val="107000"/>
              </a:lnSpc>
              <a:spcBef>
                <a:spcPts val="600"/>
              </a:spcBef>
              <a:spcAft>
                <a:spcPts val="900"/>
              </a:spcAft>
            </a:pPr>
            <a:r>
              <a:rPr lang="en-GB" sz="2400" dirty="0">
                <a:effectLst/>
                <a:latin typeface="Arial" panose="020B0604020202020204" pitchFamily="34" charset="0"/>
                <a:ea typeface="Calibri" panose="020F0502020204030204" pitchFamily="34" charset="0"/>
                <a:cs typeface="Arial" panose="020B0604020202020204" pitchFamily="34" charset="0"/>
              </a:rPr>
              <a:t>Technical skills and experience.</a:t>
            </a:r>
            <a:endParaRPr lang="en-GB"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600"/>
              </a:spcBef>
              <a:spcAft>
                <a:spcPts val="900"/>
              </a:spcAft>
            </a:pPr>
            <a:r>
              <a:rPr lang="en-US" sz="2400" dirty="0">
                <a:effectLst/>
                <a:latin typeface="Arial" panose="020B0604020202020204" pitchFamily="34" charset="0"/>
                <a:ea typeface="Calibri" panose="020F0502020204030204" pitchFamily="34" charset="0"/>
                <a:cs typeface="Arial" panose="020B0604020202020204" pitchFamily="34" charset="0"/>
              </a:rPr>
              <a:t>Proven track record of rendering the required services.</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600"/>
              </a:spcBef>
              <a:spcAft>
                <a:spcPts val="900"/>
              </a:spcAft>
            </a:pPr>
            <a:r>
              <a:rPr lang="en-US" sz="2400" dirty="0">
                <a:effectLst/>
                <a:latin typeface="Arial" panose="020B0604020202020204" pitchFamily="34" charset="0"/>
                <a:ea typeface="Calibri" panose="020F0502020204030204" pitchFamily="34" charset="0"/>
                <a:cs typeface="Arial" panose="020B0604020202020204" pitchFamily="34" charset="0"/>
              </a:rPr>
              <a:t>Responsiveness of the proposal to the requirements of the Service Specification.</a:t>
            </a:r>
            <a:r>
              <a:rPr lang="en-GB" sz="2400" dirty="0">
                <a:effectLst/>
                <a:latin typeface="Arial" panose="020B0604020202020204" pitchFamily="34" charset="0"/>
                <a:ea typeface="Calibri" panose="020F0502020204030204" pitchFamily="34" charset="0"/>
                <a:cs typeface="Arial" panose="020B0604020202020204" pitchFamily="34" charset="0"/>
              </a:rPr>
              <a:t>	</a:t>
            </a:r>
          </a:p>
          <a:p>
            <a:endParaRPr lang="en-GB" sz="18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419006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119467" y="681037"/>
            <a:ext cx="9505796" cy="570247"/>
          </a:xfrm>
        </p:spPr>
        <p:txBody>
          <a:bodyPr>
            <a:normAutofit fontScale="90000"/>
          </a:bodyPr>
          <a:lstStyle/>
          <a:p>
            <a:r>
              <a:rPr lang="en-US" sz="36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WILL THE PROPOSAL BE EVALUATED?</a:t>
            </a:r>
            <a:br>
              <a:rPr lang="en-US" sz="44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32E4D9D-5854-42D1-AE3B-E65CB1B4F9E0}"/>
              </a:ext>
            </a:extLst>
          </p:cNvPr>
          <p:cNvSpPr>
            <a:spLocks noGrp="1"/>
          </p:cNvSpPr>
          <p:nvPr>
            <p:ph idx="1"/>
          </p:nvPr>
        </p:nvSpPr>
        <p:spPr>
          <a:xfrm>
            <a:off x="280737" y="1049154"/>
            <a:ext cx="9257899" cy="5127809"/>
          </a:xfrm>
        </p:spPr>
        <p:txBody>
          <a:bodyPr>
            <a:normAutofit/>
          </a:bodyPr>
          <a:lstStyle/>
          <a:p>
            <a:endParaRPr lang="en-GB" sz="1800" b="1" dirty="0">
              <a:latin typeface="Arial" panose="020B0604020202020204" pitchFamily="34" charset="0"/>
              <a:cs typeface="Arial" panose="020B0604020202020204" pitchFamily="34" charset="0"/>
            </a:endParaRPr>
          </a:p>
          <a:p>
            <a:endParaRPr lang="en-GB" sz="1800" b="1" dirty="0">
              <a:latin typeface="Arial" panose="020B0604020202020204" pitchFamily="34" charset="0"/>
              <a:cs typeface="Arial" panose="020B0604020202020204" pitchFamily="34" charset="0"/>
            </a:endParaRPr>
          </a:p>
          <a:p>
            <a:endParaRPr lang="en-GB" sz="18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graphicFrame>
        <p:nvGraphicFramePr>
          <p:cNvPr id="10" name="Object 9">
            <a:extLst>
              <a:ext uri="{FF2B5EF4-FFF2-40B4-BE49-F238E27FC236}">
                <a16:creationId xmlns:a16="http://schemas.microsoft.com/office/drawing/2014/main" id="{47490EA1-24B6-48DE-B082-B6BF8D1E1461}"/>
              </a:ext>
            </a:extLst>
          </p:cNvPr>
          <p:cNvGraphicFramePr>
            <a:graphicFrameLocks noChangeAspect="1"/>
          </p:cNvGraphicFramePr>
          <p:nvPr/>
        </p:nvGraphicFramePr>
        <p:xfrm>
          <a:off x="255824" y="1251284"/>
          <a:ext cx="9650176" cy="3058478"/>
        </p:xfrm>
        <a:graphic>
          <a:graphicData uri="http://schemas.openxmlformats.org/presentationml/2006/ole">
            <mc:AlternateContent xmlns:mc="http://schemas.openxmlformats.org/markup-compatibility/2006">
              <mc:Choice xmlns:v="urn:schemas-microsoft-com:vml" Requires="v">
                <p:oleObj name="Document" r:id="rId2" imgW="5970891" imgH="1559149" progId="Word.Document.12">
                  <p:embed/>
                </p:oleObj>
              </mc:Choice>
              <mc:Fallback>
                <p:oleObj name="Document" r:id="rId2" imgW="5970891" imgH="1559149" progId="Word.Document.12">
                  <p:embed/>
                  <p:pic>
                    <p:nvPicPr>
                      <p:cNvPr id="10" name="Object 9">
                        <a:extLst>
                          <a:ext uri="{FF2B5EF4-FFF2-40B4-BE49-F238E27FC236}">
                            <a16:creationId xmlns:a16="http://schemas.microsoft.com/office/drawing/2014/main" id="{47490EA1-24B6-48DE-B082-B6BF8D1E1461}"/>
                          </a:ext>
                        </a:extLst>
                      </p:cNvPr>
                      <p:cNvPicPr/>
                      <p:nvPr/>
                    </p:nvPicPr>
                    <p:blipFill>
                      <a:blip r:embed="rId3"/>
                      <a:stretch>
                        <a:fillRect/>
                      </a:stretch>
                    </p:blipFill>
                    <p:spPr>
                      <a:xfrm>
                        <a:off x="255824" y="1251284"/>
                        <a:ext cx="9650176" cy="3058478"/>
                      </a:xfrm>
                      <a:prstGeom prst="rect">
                        <a:avLst/>
                      </a:prstGeom>
                    </p:spPr>
                  </p:pic>
                </p:oleObj>
              </mc:Fallback>
            </mc:AlternateContent>
          </a:graphicData>
        </a:graphic>
      </p:graphicFrame>
      <p:sp>
        <p:nvSpPr>
          <p:cNvPr id="11" name="Arrow: Up 10">
            <a:extLst>
              <a:ext uri="{FF2B5EF4-FFF2-40B4-BE49-F238E27FC236}">
                <a16:creationId xmlns:a16="http://schemas.microsoft.com/office/drawing/2014/main" id="{D5E3995B-749E-40E1-BA88-9B139700BDC8}"/>
              </a:ext>
            </a:extLst>
          </p:cNvPr>
          <p:cNvSpPr/>
          <p:nvPr/>
        </p:nvSpPr>
        <p:spPr>
          <a:xfrm>
            <a:off x="5140960" y="3429000"/>
            <a:ext cx="5181600" cy="2379846"/>
          </a:xfrm>
          <a:prstGeom prst="up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financial management and internal control systems in place / value for money </a:t>
            </a:r>
            <a:endParaRPr lang="en-US" dirty="0">
              <a:solidFill>
                <a:schemeClr val="tx1"/>
              </a:solidFill>
            </a:endParaRPr>
          </a:p>
        </p:txBody>
      </p:sp>
    </p:spTree>
    <p:extLst>
      <p:ext uri="{BB962C8B-B14F-4D97-AF65-F5344CB8AC3E}">
        <p14:creationId xmlns:p14="http://schemas.microsoft.com/office/powerpoint/2010/main" val="406093503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119467" y="681037"/>
            <a:ext cx="9505796" cy="570247"/>
          </a:xfrm>
        </p:spPr>
        <p:txBody>
          <a:bodyPr>
            <a:normAutofit fontScale="90000"/>
          </a:bodyPr>
          <a:lstStyle/>
          <a:p>
            <a:r>
              <a:rPr lang="en-US" sz="36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WILL PROPOSAL BE EVALUATED?..</a:t>
            </a:r>
            <a:r>
              <a:rPr lang="en-US" sz="3600" b="1" kern="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a:t>
            </a:r>
            <a:r>
              <a:rPr lang="en-US" sz="36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br>
              <a:rPr lang="en-US" sz="44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32E4D9D-5854-42D1-AE3B-E65CB1B4F9E0}"/>
              </a:ext>
            </a:extLst>
          </p:cNvPr>
          <p:cNvSpPr>
            <a:spLocks noGrp="1"/>
          </p:cNvSpPr>
          <p:nvPr>
            <p:ph idx="1"/>
          </p:nvPr>
        </p:nvSpPr>
        <p:spPr>
          <a:xfrm>
            <a:off x="280737" y="1029903"/>
            <a:ext cx="9344526" cy="5147060"/>
          </a:xfrm>
        </p:spPr>
        <p:txBody>
          <a:bodyPr>
            <a:normAutofit/>
          </a:bodyPr>
          <a:lstStyle/>
          <a:p>
            <a:pPr marL="0" indent="0">
              <a:lnSpc>
                <a:spcPct val="107000"/>
              </a:lnSpc>
              <a:spcBef>
                <a:spcPts val="600"/>
              </a:spcBef>
              <a:spcAft>
                <a:spcPts val="900"/>
              </a:spcAft>
              <a:buNone/>
            </a:pPr>
            <a:endParaRPr lang="en-GB" sz="2400" b="1"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600"/>
              </a:spcBef>
              <a:spcAft>
                <a:spcPts val="900"/>
              </a:spcAft>
              <a:buNone/>
            </a:pPr>
            <a:r>
              <a:rPr lang="en-GB" sz="2400" b="1" dirty="0">
                <a:effectLst/>
                <a:latin typeface="Arial" panose="020B0604020202020204" pitchFamily="34" charset="0"/>
                <a:ea typeface="Calibri" panose="020F0502020204030204" pitchFamily="34" charset="0"/>
                <a:cs typeface="Arial" panose="020B0604020202020204" pitchFamily="34" charset="0"/>
              </a:rPr>
              <a:t>The </a:t>
            </a:r>
            <a:r>
              <a:rPr lang="en-GB" sz="2400" b="1" i="1" u="sng" dirty="0">
                <a:latin typeface="Arial" panose="020B0604020202020204" pitchFamily="34" charset="0"/>
                <a:ea typeface="Calibri" panose="020F0502020204030204" pitchFamily="34" charset="0"/>
                <a:cs typeface="Arial" panose="020B0604020202020204" pitchFamily="34" charset="0"/>
              </a:rPr>
              <a:t>financial </a:t>
            </a:r>
            <a:r>
              <a:rPr lang="en-GB" sz="2400" b="1" i="1" u="sng" dirty="0">
                <a:effectLst/>
                <a:latin typeface="Arial" panose="020B0604020202020204" pitchFamily="34" charset="0"/>
                <a:ea typeface="Calibri" panose="020F0502020204030204" pitchFamily="34" charset="0"/>
                <a:cs typeface="Arial" panose="020B0604020202020204" pitchFamily="34" charset="0"/>
              </a:rPr>
              <a:t>review</a:t>
            </a:r>
            <a:r>
              <a:rPr lang="en-GB" sz="2400" b="1" dirty="0">
                <a:effectLst/>
                <a:latin typeface="Arial" panose="020B0604020202020204" pitchFamily="34" charset="0"/>
                <a:ea typeface="Calibri" panose="020F0502020204030204" pitchFamily="34" charset="0"/>
                <a:cs typeface="Arial" panose="020B0604020202020204" pitchFamily="34" charset="0"/>
              </a:rPr>
              <a:t> will comprise the following:</a:t>
            </a:r>
          </a:p>
          <a:p>
            <a:pPr>
              <a:lnSpc>
                <a:spcPct val="107000"/>
              </a:lnSpc>
              <a:spcBef>
                <a:spcPts val="600"/>
              </a:spcBef>
              <a:spcAft>
                <a:spcPts val="900"/>
              </a:spcAft>
            </a:pPr>
            <a:r>
              <a:rPr lang="en-US" sz="2400" dirty="0">
                <a:effectLst/>
                <a:latin typeface="Arial" panose="020B0604020202020204" pitchFamily="34" charset="0"/>
                <a:ea typeface="Calibri" panose="020F0502020204030204" pitchFamily="34" charset="0"/>
                <a:cs typeface="Arial" panose="020B0604020202020204" pitchFamily="34" charset="0"/>
              </a:rPr>
              <a:t>Does the NPO have the necessary financial management and internal control systems in place to manage the transfer funding? </a:t>
            </a:r>
          </a:p>
          <a:p>
            <a:pPr>
              <a:lnSpc>
                <a:spcPct val="107000"/>
              </a:lnSpc>
              <a:spcBef>
                <a:spcPts val="600"/>
              </a:spcBef>
              <a:spcAft>
                <a:spcPts val="900"/>
              </a:spcAft>
            </a:pPr>
            <a:r>
              <a:rPr lang="en-US" sz="2400" dirty="0">
                <a:effectLst/>
                <a:latin typeface="Arial" panose="020B0604020202020204" pitchFamily="34" charset="0"/>
                <a:ea typeface="Calibri" panose="020F0502020204030204" pitchFamily="34" charset="0"/>
                <a:cs typeface="Arial" panose="020B0604020202020204" pitchFamily="34" charset="0"/>
              </a:rPr>
              <a:t>The extent to which the services proposed in the Proposal will deliver value for money:</a:t>
            </a:r>
          </a:p>
          <a:p>
            <a:pPr lvl="1">
              <a:lnSpc>
                <a:spcPct val="107000"/>
              </a:lnSpc>
              <a:spcBef>
                <a:spcPts val="600"/>
              </a:spcBef>
              <a:spcAft>
                <a:spcPts val="900"/>
              </a:spcAft>
            </a:pPr>
            <a:r>
              <a:rPr lang="en-US" i="1" dirty="0">
                <a:effectLst/>
                <a:latin typeface="Arial" panose="020B0604020202020204" pitchFamily="34" charset="0"/>
                <a:ea typeface="Calibri" panose="020F0502020204030204" pitchFamily="34" charset="0"/>
                <a:cs typeface="Arial" panose="020B0604020202020204" pitchFamily="34" charset="0"/>
              </a:rPr>
              <a:t>Do the expected results justify the proposed costs? </a:t>
            </a:r>
          </a:p>
          <a:p>
            <a:pPr lvl="1">
              <a:lnSpc>
                <a:spcPct val="107000"/>
              </a:lnSpc>
              <a:spcBef>
                <a:spcPts val="600"/>
              </a:spcBef>
              <a:spcAft>
                <a:spcPts val="900"/>
              </a:spcAft>
            </a:pPr>
            <a:r>
              <a:rPr lang="en-US" i="1" dirty="0">
                <a:effectLst/>
                <a:latin typeface="Arial" panose="020B0604020202020204" pitchFamily="34" charset="0"/>
                <a:ea typeface="Calibri" panose="020F0502020204030204" pitchFamily="34" charset="0"/>
                <a:cs typeface="Arial" panose="020B0604020202020204" pitchFamily="34" charset="0"/>
              </a:rPr>
              <a:t>Could the same services be provided at a lower cost?</a:t>
            </a:r>
          </a:p>
          <a:p>
            <a:pPr marL="0" indent="0">
              <a:lnSpc>
                <a:spcPct val="107000"/>
              </a:lnSpc>
              <a:spcBef>
                <a:spcPts val="600"/>
              </a:spcBef>
              <a:spcAft>
                <a:spcPts val="900"/>
              </a:spcAft>
              <a:buNone/>
            </a:pPr>
            <a:r>
              <a:rPr lang="en-GB" sz="2400" dirty="0">
                <a:effectLst/>
                <a:latin typeface="Arial" panose="020B0604020202020204" pitchFamily="34" charset="0"/>
                <a:ea typeface="Calibri" panose="020F0502020204030204" pitchFamily="34" charset="0"/>
                <a:cs typeface="Arial" panose="020B0604020202020204" pitchFamily="34" charset="0"/>
              </a:rPr>
              <a:t>	</a:t>
            </a:r>
          </a:p>
          <a:p>
            <a:endParaRPr lang="en-GB" sz="18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57859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35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352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2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55F805E-E041-51FC-E592-1A502FBF0F78}"/>
              </a:ext>
            </a:extLst>
          </p:cNvPr>
          <p:cNvSpPr>
            <a:spLocks noGrp="1"/>
          </p:cNvSpPr>
          <p:nvPr>
            <p:ph type="title"/>
          </p:nvPr>
        </p:nvSpPr>
        <p:spPr>
          <a:xfrm>
            <a:off x="718344" y="228600"/>
            <a:ext cx="8407398" cy="455861"/>
          </a:xfrm>
        </p:spPr>
        <p:txBody>
          <a:bodyPr>
            <a:normAutofit/>
          </a:bodyPr>
          <a:lstStyle/>
          <a:p>
            <a:pPr defTabSz="887151"/>
            <a:br>
              <a:rPr lang="en-GB" sz="490" b="1" kern="1200">
                <a:solidFill>
                  <a:schemeClr val="tx1"/>
                </a:solidFill>
                <a:latin typeface="+mj-lt"/>
                <a:ea typeface="+mj-ea"/>
                <a:cs typeface="+mj-cs"/>
              </a:rPr>
            </a:br>
            <a:endParaRPr lang="en-ZA" sz="500" b="1"/>
          </a:p>
        </p:txBody>
      </p:sp>
      <p:sp>
        <p:nvSpPr>
          <p:cNvPr id="4" name="Rectangle 3">
            <a:extLst>
              <a:ext uri="{FF2B5EF4-FFF2-40B4-BE49-F238E27FC236}">
                <a16:creationId xmlns:a16="http://schemas.microsoft.com/office/drawing/2014/main" id="{B215317E-DBD4-39DE-851B-68E7EEB27A07}"/>
              </a:ext>
            </a:extLst>
          </p:cNvPr>
          <p:cNvSpPr/>
          <p:nvPr/>
        </p:nvSpPr>
        <p:spPr>
          <a:xfrm>
            <a:off x="2371969" y="1798410"/>
            <a:ext cx="4853840" cy="1323001"/>
          </a:xfrm>
          <a:prstGeom prst="rect">
            <a:avLst/>
          </a:prstGeom>
          <a:noFill/>
        </p:spPr>
        <p:txBody>
          <a:bodyPr wrap="square" lIns="74295" tIns="37148" rIns="74295" bIns="37148">
            <a:spAutoFit/>
          </a:bodyPr>
          <a:lstStyle/>
          <a:p>
            <a:pPr algn="ctr" defTabSz="720811">
              <a:spcAft>
                <a:spcPts val="588"/>
              </a:spcAft>
            </a:pPr>
            <a:r>
              <a:rPr lang="en-US" sz="8000" b="1" kern="1200" dirty="0">
                <a:ln w="0"/>
                <a:solidFill>
                  <a:srgbClr val="4472C4">
                    <a:lumMod val="75000"/>
                  </a:srgbClr>
                </a:solidFill>
                <a:effectLst>
                  <a:outerShdw blurRad="38100" dist="19050" dir="2700000" algn="tl" rotWithShape="0">
                    <a:prstClr val="black">
                      <a:alpha val="40000"/>
                    </a:prstClr>
                  </a:outerShdw>
                </a:effectLst>
                <a:latin typeface="Calibri" panose="020F0502020204030204"/>
                <a:ea typeface="+mn-ea"/>
                <a:cs typeface="+mn-cs"/>
              </a:rPr>
              <a:t>CAPACITY</a:t>
            </a:r>
            <a:endParaRPr lang="en-US" sz="8000" b="1" dirty="0">
              <a:ln w="0"/>
              <a:solidFill>
                <a:srgbClr val="4472C4">
                  <a:lumMod val="75000"/>
                </a:srgbClr>
              </a:solidFill>
              <a:effectLst>
                <a:outerShdw blurRad="38100" dist="19050" dir="2700000" algn="tl" rotWithShape="0">
                  <a:prstClr val="black">
                    <a:alpha val="40000"/>
                  </a:prstClr>
                </a:outerShdw>
              </a:effectLst>
              <a:latin typeface="Calibri" panose="020F0502020204030204"/>
            </a:endParaRPr>
          </a:p>
        </p:txBody>
      </p:sp>
      <p:sp>
        <p:nvSpPr>
          <p:cNvPr id="5" name="Rectangle 4">
            <a:extLst>
              <a:ext uri="{FF2B5EF4-FFF2-40B4-BE49-F238E27FC236}">
                <a16:creationId xmlns:a16="http://schemas.microsoft.com/office/drawing/2014/main" id="{3FF9A1FF-18E0-9ED4-FD67-D4571EB24E48}"/>
              </a:ext>
            </a:extLst>
          </p:cNvPr>
          <p:cNvSpPr/>
          <p:nvPr/>
        </p:nvSpPr>
        <p:spPr>
          <a:xfrm>
            <a:off x="3611872" y="380870"/>
            <a:ext cx="1680527" cy="884323"/>
          </a:xfrm>
          <a:prstGeom prst="rect">
            <a:avLst/>
          </a:prstGeom>
          <a:noFill/>
        </p:spPr>
        <p:txBody>
          <a:bodyPr wrap="square" lIns="74295" tIns="37148" rIns="74295" bIns="37148">
            <a:spAutoFit/>
          </a:bodyPr>
          <a:lstStyle/>
          <a:p>
            <a:pPr algn="ctr" defTabSz="720811">
              <a:spcAft>
                <a:spcPts val="588"/>
              </a:spcAft>
            </a:pPr>
            <a:r>
              <a:rPr lang="en-US" sz="5203" b="1" kern="1200" dirty="0" err="1">
                <a:ln w="22225">
                  <a:solidFill>
                    <a:srgbClr val="ED7D31"/>
                  </a:solidFill>
                  <a:prstDash val="solid"/>
                </a:ln>
                <a:solidFill>
                  <a:srgbClr val="ED7D31">
                    <a:lumMod val="40000"/>
                    <a:lumOff val="60000"/>
                  </a:srgbClr>
                </a:solidFill>
                <a:latin typeface="Calibri" panose="020F0502020204030204"/>
                <a:ea typeface="+mn-ea"/>
                <a:cs typeface="+mn-cs"/>
              </a:rPr>
              <a:t>sIZe</a:t>
            </a:r>
            <a:endParaRPr lang="en-US" sz="5363" b="1" dirty="0">
              <a:ln w="22225">
                <a:solidFill>
                  <a:srgbClr val="ED7D31"/>
                </a:solidFill>
                <a:prstDash val="solid"/>
              </a:ln>
              <a:solidFill>
                <a:srgbClr val="ED7D31">
                  <a:lumMod val="40000"/>
                  <a:lumOff val="60000"/>
                </a:srgbClr>
              </a:solidFill>
              <a:latin typeface="Calibri" panose="020F0502020204030204"/>
            </a:endParaRPr>
          </a:p>
        </p:txBody>
      </p:sp>
      <p:sp>
        <p:nvSpPr>
          <p:cNvPr id="6" name="Rectangle 5">
            <a:extLst>
              <a:ext uri="{FF2B5EF4-FFF2-40B4-BE49-F238E27FC236}">
                <a16:creationId xmlns:a16="http://schemas.microsoft.com/office/drawing/2014/main" id="{AF0E547F-76CF-5C80-033B-1DE737CBA7CA}"/>
              </a:ext>
            </a:extLst>
          </p:cNvPr>
          <p:cNvSpPr/>
          <p:nvPr/>
        </p:nvSpPr>
        <p:spPr>
          <a:xfrm>
            <a:off x="5054461" y="3061333"/>
            <a:ext cx="2350278" cy="736947"/>
          </a:xfrm>
          <a:prstGeom prst="rect">
            <a:avLst/>
          </a:prstGeom>
          <a:noFill/>
        </p:spPr>
        <p:txBody>
          <a:bodyPr wrap="none" lIns="74295" tIns="37148" rIns="74295" bIns="37148">
            <a:spAutoFit/>
          </a:bodyPr>
          <a:lstStyle/>
          <a:p>
            <a:pPr algn="ctr" defTabSz="720811">
              <a:spcAft>
                <a:spcPts val="588"/>
              </a:spcAft>
            </a:pPr>
            <a:r>
              <a:rPr lang="en-US" sz="4257" b="1" kern="1200"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Calibri" panose="020F0502020204030204"/>
                <a:ea typeface="+mn-ea"/>
                <a:cs typeface="+mn-cs"/>
              </a:rPr>
              <a:t>resources</a:t>
            </a:r>
            <a:endParaRPr lang="en-US" sz="4388" b="1"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Calibri" panose="020F0502020204030204"/>
            </a:endParaRPr>
          </a:p>
        </p:txBody>
      </p:sp>
      <p:sp>
        <p:nvSpPr>
          <p:cNvPr id="7" name="Rectangle 6">
            <a:extLst>
              <a:ext uri="{FF2B5EF4-FFF2-40B4-BE49-F238E27FC236}">
                <a16:creationId xmlns:a16="http://schemas.microsoft.com/office/drawing/2014/main" id="{B698E62A-F473-1B44-8C30-5B0EBFF8490A}"/>
              </a:ext>
            </a:extLst>
          </p:cNvPr>
          <p:cNvSpPr/>
          <p:nvPr/>
        </p:nvSpPr>
        <p:spPr>
          <a:xfrm>
            <a:off x="5293301" y="475682"/>
            <a:ext cx="3569020" cy="736947"/>
          </a:xfrm>
          <a:prstGeom prst="rect">
            <a:avLst/>
          </a:prstGeom>
          <a:noFill/>
        </p:spPr>
        <p:txBody>
          <a:bodyPr wrap="square" lIns="74295" tIns="37148" rIns="74295" bIns="37148">
            <a:spAutoFit/>
          </a:bodyPr>
          <a:lstStyle/>
          <a:p>
            <a:pPr algn="ctr" defTabSz="720811">
              <a:spcAft>
                <a:spcPts val="588"/>
              </a:spcAft>
            </a:pPr>
            <a:r>
              <a:rPr lang="en-US" sz="4257" b="1" kern="120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Calibri" panose="020F0502020204030204"/>
                <a:ea typeface="+mn-ea"/>
                <a:cs typeface="+mn-cs"/>
              </a:rPr>
              <a:t>experience</a:t>
            </a:r>
            <a:endParaRPr lang="en-US" sz="4388"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Calibri" panose="020F0502020204030204"/>
            </a:endParaRPr>
          </a:p>
        </p:txBody>
      </p:sp>
      <p:sp>
        <p:nvSpPr>
          <p:cNvPr id="9" name="Rectangle 8">
            <a:extLst>
              <a:ext uri="{FF2B5EF4-FFF2-40B4-BE49-F238E27FC236}">
                <a16:creationId xmlns:a16="http://schemas.microsoft.com/office/drawing/2014/main" id="{ED5E9643-9313-DB66-DE9C-916CF10A265B}"/>
              </a:ext>
            </a:extLst>
          </p:cNvPr>
          <p:cNvSpPr/>
          <p:nvPr/>
        </p:nvSpPr>
        <p:spPr>
          <a:xfrm rot="16200000">
            <a:off x="953912" y="891390"/>
            <a:ext cx="1529033" cy="813685"/>
          </a:xfrm>
          <a:prstGeom prst="rect">
            <a:avLst/>
          </a:prstGeom>
          <a:noFill/>
        </p:spPr>
        <p:txBody>
          <a:bodyPr wrap="square" lIns="74295" tIns="37148" rIns="74295" bIns="37148">
            <a:spAutoFit/>
          </a:bodyPr>
          <a:lstStyle/>
          <a:p>
            <a:pPr algn="ctr" defTabSz="720811">
              <a:spcAft>
                <a:spcPts val="588"/>
              </a:spcAft>
            </a:pPr>
            <a:r>
              <a:rPr lang="en-US" sz="4800" b="1" kern="120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latin typeface="Calibri" panose="020F0502020204030204"/>
                <a:ea typeface="+mn-ea"/>
                <a:cs typeface="+mn-cs"/>
              </a:rPr>
              <a:t>skills</a:t>
            </a:r>
            <a:endParaRPr lang="en-US" sz="48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latin typeface="Calibri" panose="020F0502020204030204"/>
            </a:endParaRPr>
          </a:p>
        </p:txBody>
      </p:sp>
      <p:sp>
        <p:nvSpPr>
          <p:cNvPr id="10" name="Rectangle 9">
            <a:extLst>
              <a:ext uri="{FF2B5EF4-FFF2-40B4-BE49-F238E27FC236}">
                <a16:creationId xmlns:a16="http://schemas.microsoft.com/office/drawing/2014/main" id="{D10B3734-C3A3-3FC7-ADB7-11804B0DA6AC}"/>
              </a:ext>
            </a:extLst>
          </p:cNvPr>
          <p:cNvSpPr/>
          <p:nvPr/>
        </p:nvSpPr>
        <p:spPr>
          <a:xfrm rot="5400000">
            <a:off x="604609" y="3062220"/>
            <a:ext cx="2453672" cy="614069"/>
          </a:xfrm>
          <a:prstGeom prst="rect">
            <a:avLst/>
          </a:prstGeom>
          <a:noFill/>
        </p:spPr>
        <p:txBody>
          <a:bodyPr wrap="square" lIns="74295" tIns="37148" rIns="74295" bIns="37148">
            <a:spAutoFit/>
          </a:bodyPr>
          <a:lstStyle/>
          <a:p>
            <a:pPr algn="ctr" defTabSz="720811">
              <a:spcAft>
                <a:spcPts val="588"/>
              </a:spcAft>
            </a:pPr>
            <a:r>
              <a:rPr lang="en-US" sz="3468" b="1" kern="120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latin typeface="Calibri" panose="020F0502020204030204"/>
                <a:ea typeface="+mn-ea"/>
                <a:cs typeface="+mn-cs"/>
              </a:rPr>
              <a:t>support</a:t>
            </a:r>
            <a:endParaRPr lang="en-US" sz="3575" b="1"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latin typeface="Calibri" panose="020F0502020204030204"/>
            </a:endParaRPr>
          </a:p>
        </p:txBody>
      </p:sp>
      <p:sp>
        <p:nvSpPr>
          <p:cNvPr id="11" name="Rectangle 10">
            <a:extLst>
              <a:ext uri="{FF2B5EF4-FFF2-40B4-BE49-F238E27FC236}">
                <a16:creationId xmlns:a16="http://schemas.microsoft.com/office/drawing/2014/main" id="{BFE90028-13CB-D05A-CC40-794E4CEA0C37}"/>
              </a:ext>
            </a:extLst>
          </p:cNvPr>
          <p:cNvSpPr/>
          <p:nvPr/>
        </p:nvSpPr>
        <p:spPr>
          <a:xfrm>
            <a:off x="3925503" y="4159637"/>
            <a:ext cx="3537838" cy="1379225"/>
          </a:xfrm>
          <a:prstGeom prst="rect">
            <a:avLst/>
          </a:prstGeom>
          <a:noFill/>
        </p:spPr>
        <p:txBody>
          <a:bodyPr wrap="square" lIns="74295" tIns="37148" rIns="74295" bIns="37148">
            <a:spAutoFit/>
          </a:bodyPr>
          <a:lstStyle/>
          <a:p>
            <a:pPr algn="ctr" defTabSz="720811">
              <a:spcAft>
                <a:spcPts val="588"/>
              </a:spcAft>
            </a:pPr>
            <a:r>
              <a:rPr lang="en-US" sz="4400" b="1" kern="1200" dirty="0">
                <a:ln w="22225">
                  <a:solidFill>
                    <a:srgbClr val="00B050"/>
                  </a:solidFill>
                  <a:prstDash val="solid"/>
                </a:ln>
                <a:solidFill>
                  <a:srgbClr val="70AD47">
                    <a:lumMod val="50000"/>
                  </a:srgbClr>
                </a:solidFill>
                <a:latin typeface="Calibri" panose="020F0502020204030204"/>
                <a:ea typeface="+mn-ea"/>
                <a:cs typeface="+mn-cs"/>
              </a:rPr>
              <a:t>Qualifications</a:t>
            </a:r>
            <a:endParaRPr lang="en-US" sz="4400" b="1" kern="1200" dirty="0">
              <a:ln w="12700">
                <a:solidFill>
                  <a:srgbClr val="FFC000">
                    <a:lumMod val="60000"/>
                    <a:lumOff val="40000"/>
                  </a:srgbClr>
                </a:solidFill>
                <a:prstDash val="solid"/>
              </a:ln>
              <a:solidFill>
                <a:srgbClr val="44546A">
                  <a:lumMod val="50000"/>
                </a:srgbClr>
              </a:solidFill>
              <a:effectLst>
                <a:outerShdw dist="38100" dir="2640000" algn="bl" rotWithShape="0">
                  <a:srgbClr val="44546A">
                    <a:lumMod val="75000"/>
                  </a:srgbClr>
                </a:outerShdw>
              </a:effectLst>
              <a:latin typeface="Calibri" panose="020F0502020204030204"/>
              <a:ea typeface="+mn-ea"/>
              <a:cs typeface="+mn-cs"/>
            </a:endParaRPr>
          </a:p>
          <a:p>
            <a:pPr algn="ctr" defTabSz="742950">
              <a:spcAft>
                <a:spcPts val="600"/>
              </a:spcAft>
            </a:pPr>
            <a:endParaRPr lang="en-US" sz="3575" b="1" dirty="0">
              <a:ln w="22225">
                <a:solidFill>
                  <a:srgbClr val="00B050"/>
                </a:solidFill>
                <a:prstDash val="solid"/>
              </a:ln>
              <a:solidFill>
                <a:srgbClr val="70AD47">
                  <a:lumMod val="50000"/>
                </a:srgbClr>
              </a:solidFill>
              <a:latin typeface="Calibri" panose="020F0502020204030204"/>
            </a:endParaRPr>
          </a:p>
        </p:txBody>
      </p:sp>
      <p:sp>
        <p:nvSpPr>
          <p:cNvPr id="12" name="Rectangle 11">
            <a:extLst>
              <a:ext uri="{FF2B5EF4-FFF2-40B4-BE49-F238E27FC236}">
                <a16:creationId xmlns:a16="http://schemas.microsoft.com/office/drawing/2014/main" id="{C3850023-CBAA-CF5A-9F4B-DA9AEBBBD271}"/>
              </a:ext>
            </a:extLst>
          </p:cNvPr>
          <p:cNvSpPr/>
          <p:nvPr/>
        </p:nvSpPr>
        <p:spPr>
          <a:xfrm>
            <a:off x="2186016" y="3266571"/>
            <a:ext cx="2049982" cy="736947"/>
          </a:xfrm>
          <a:prstGeom prst="rect">
            <a:avLst/>
          </a:prstGeom>
          <a:noFill/>
        </p:spPr>
        <p:txBody>
          <a:bodyPr wrap="none" lIns="74295" tIns="37148" rIns="74295" bIns="37148">
            <a:spAutoFit/>
          </a:bodyPr>
          <a:lstStyle/>
          <a:p>
            <a:pPr algn="ctr" defTabSz="720811">
              <a:spcAft>
                <a:spcPts val="588"/>
              </a:spcAft>
            </a:pPr>
            <a:r>
              <a:rPr lang="en-US" sz="4257" b="1" kern="1200" dirty="0">
                <a:ln w="12700">
                  <a:solidFill>
                    <a:srgbClr val="ED7D31">
                      <a:lumMod val="50000"/>
                    </a:srgbClr>
                  </a:solidFill>
                  <a:prstDash val="solid"/>
                </a:ln>
                <a:solidFill>
                  <a:srgbClr val="FFC000"/>
                </a:solidFill>
                <a:effectLst>
                  <a:outerShdw dist="38100" dir="2640000" algn="bl" rotWithShape="0">
                    <a:srgbClr val="44546A">
                      <a:lumMod val="75000"/>
                    </a:srgbClr>
                  </a:outerShdw>
                </a:effectLst>
                <a:latin typeface="Calibri" panose="020F0502020204030204"/>
                <a:ea typeface="+mn-ea"/>
                <a:cs typeface="+mn-cs"/>
              </a:rPr>
              <a:t>facilities</a:t>
            </a:r>
            <a:endParaRPr lang="en-US" sz="4388" b="1" dirty="0">
              <a:ln w="12700">
                <a:solidFill>
                  <a:srgbClr val="ED7D31">
                    <a:lumMod val="50000"/>
                  </a:srgbClr>
                </a:solidFill>
                <a:prstDash val="solid"/>
              </a:ln>
              <a:solidFill>
                <a:srgbClr val="FFC000"/>
              </a:solidFill>
              <a:effectLst>
                <a:outerShdw dist="38100" dir="2640000" algn="bl" rotWithShape="0">
                  <a:srgbClr val="44546A">
                    <a:lumMod val="75000"/>
                  </a:srgbClr>
                </a:outerShdw>
              </a:effectLst>
              <a:latin typeface="Calibri" panose="020F0502020204030204"/>
            </a:endParaRPr>
          </a:p>
        </p:txBody>
      </p:sp>
      <p:sp>
        <p:nvSpPr>
          <p:cNvPr id="13" name="Rectangle 12">
            <a:extLst>
              <a:ext uri="{FF2B5EF4-FFF2-40B4-BE49-F238E27FC236}">
                <a16:creationId xmlns:a16="http://schemas.microsoft.com/office/drawing/2014/main" id="{8BA058E8-52AF-5720-D37A-684F7DF598C9}"/>
              </a:ext>
            </a:extLst>
          </p:cNvPr>
          <p:cNvSpPr/>
          <p:nvPr/>
        </p:nvSpPr>
        <p:spPr>
          <a:xfrm>
            <a:off x="7404739" y="3964123"/>
            <a:ext cx="925712" cy="957948"/>
          </a:xfrm>
          <a:prstGeom prst="rect">
            <a:avLst/>
          </a:prstGeom>
          <a:noFill/>
        </p:spPr>
        <p:txBody>
          <a:bodyPr wrap="square" lIns="74295" tIns="37148" rIns="74295" bIns="37148">
            <a:spAutoFit/>
          </a:bodyPr>
          <a:lstStyle/>
          <a:p>
            <a:pPr algn="ctr" defTabSz="720811">
              <a:spcAft>
                <a:spcPts val="588"/>
              </a:spcAft>
            </a:pPr>
            <a:r>
              <a:rPr lang="en-US" sz="5676" b="1" kern="1200" dirty="0">
                <a:ln w="12700">
                  <a:solidFill>
                    <a:srgbClr val="FFC000">
                      <a:lumMod val="60000"/>
                      <a:lumOff val="40000"/>
                    </a:srgbClr>
                  </a:solidFill>
                  <a:prstDash val="solid"/>
                </a:ln>
                <a:solidFill>
                  <a:srgbClr val="44546A">
                    <a:lumMod val="50000"/>
                  </a:srgbClr>
                </a:solidFill>
                <a:effectLst>
                  <a:outerShdw dist="38100" dir="2640000" algn="bl" rotWithShape="0">
                    <a:srgbClr val="44546A">
                      <a:lumMod val="75000"/>
                    </a:srgbClr>
                  </a:outerShdw>
                </a:effectLst>
                <a:latin typeface="Calibri" panose="020F0502020204030204"/>
                <a:ea typeface="+mn-ea"/>
                <a:cs typeface="+mn-cs"/>
              </a:rPr>
              <a:t>$</a:t>
            </a:r>
            <a:endParaRPr lang="en-US" sz="5850" b="1" dirty="0">
              <a:ln w="12700">
                <a:solidFill>
                  <a:srgbClr val="FFC000">
                    <a:lumMod val="60000"/>
                    <a:lumOff val="40000"/>
                  </a:srgbClr>
                </a:solidFill>
                <a:prstDash val="solid"/>
              </a:ln>
              <a:solidFill>
                <a:srgbClr val="44546A">
                  <a:lumMod val="50000"/>
                </a:srgbClr>
              </a:solidFill>
              <a:effectLst>
                <a:outerShdw dist="38100" dir="2640000" algn="bl" rotWithShape="0">
                  <a:srgbClr val="44546A">
                    <a:lumMod val="75000"/>
                  </a:srgbClr>
                </a:outerShdw>
              </a:effectLst>
              <a:latin typeface="Calibri" panose="020F0502020204030204"/>
            </a:endParaRPr>
          </a:p>
        </p:txBody>
      </p:sp>
      <p:sp>
        <p:nvSpPr>
          <p:cNvPr id="14" name="Rectangle 13">
            <a:extLst>
              <a:ext uri="{FF2B5EF4-FFF2-40B4-BE49-F238E27FC236}">
                <a16:creationId xmlns:a16="http://schemas.microsoft.com/office/drawing/2014/main" id="{339DE6B5-FF0E-4E67-854C-B3C7BA1F9868}"/>
              </a:ext>
            </a:extLst>
          </p:cNvPr>
          <p:cNvSpPr/>
          <p:nvPr/>
        </p:nvSpPr>
        <p:spPr>
          <a:xfrm>
            <a:off x="2004429" y="1120722"/>
            <a:ext cx="3689993" cy="690575"/>
          </a:xfrm>
          <a:prstGeom prst="rect">
            <a:avLst/>
          </a:prstGeom>
          <a:solidFill>
            <a:schemeClr val="bg1"/>
          </a:solidFill>
        </p:spPr>
        <p:txBody>
          <a:bodyPr wrap="square" lIns="74295" tIns="37148" rIns="74295" bIns="37148">
            <a:spAutoFit/>
          </a:bodyPr>
          <a:lstStyle/>
          <a:p>
            <a:pPr algn="ctr" defTabSz="720811">
              <a:spcAft>
                <a:spcPts val="588"/>
              </a:spcAft>
            </a:pPr>
            <a:r>
              <a:rPr lang="en-US" sz="4000" b="1" kern="1200" dirty="0">
                <a:ln w="12700">
                  <a:solidFill>
                    <a:srgbClr val="ED7D31">
                      <a:lumMod val="50000"/>
                    </a:srgbClr>
                  </a:solidFill>
                  <a:prstDash val="solid"/>
                </a:ln>
                <a:solidFill>
                  <a:srgbClr val="A5A5A5">
                    <a:lumMod val="60000"/>
                    <a:lumOff val="40000"/>
                  </a:srgbClr>
                </a:solidFill>
                <a:effectLst>
                  <a:outerShdw dist="38100" dir="2640000" algn="bl" rotWithShape="0">
                    <a:srgbClr val="44546A">
                      <a:lumMod val="75000"/>
                    </a:srgbClr>
                  </a:outerShdw>
                </a:effectLst>
                <a:latin typeface="Calibri" panose="020F0502020204030204"/>
                <a:ea typeface="+mn-ea"/>
                <a:cs typeface="+mn-cs"/>
              </a:rPr>
              <a:t>transformation</a:t>
            </a:r>
            <a:endParaRPr lang="en-US" sz="4000" b="1" dirty="0">
              <a:ln w="12700">
                <a:solidFill>
                  <a:srgbClr val="ED7D31">
                    <a:lumMod val="50000"/>
                  </a:srgbClr>
                </a:solidFill>
                <a:prstDash val="solid"/>
              </a:ln>
              <a:solidFill>
                <a:srgbClr val="A5A5A5">
                  <a:lumMod val="60000"/>
                  <a:lumOff val="40000"/>
                </a:srgbClr>
              </a:solidFill>
              <a:effectLst>
                <a:outerShdw dist="38100" dir="2640000" algn="bl" rotWithShape="0">
                  <a:srgbClr val="44546A">
                    <a:lumMod val="75000"/>
                  </a:srgbClr>
                </a:outerShdw>
              </a:effectLst>
              <a:latin typeface="Calibri" panose="020F0502020204030204"/>
            </a:endParaRPr>
          </a:p>
        </p:txBody>
      </p:sp>
      <p:pic>
        <p:nvPicPr>
          <p:cNvPr id="8" name="Graphic 7" descr="Graduation cap with solid fill">
            <a:extLst>
              <a:ext uri="{FF2B5EF4-FFF2-40B4-BE49-F238E27FC236}">
                <a16:creationId xmlns:a16="http://schemas.microsoft.com/office/drawing/2014/main" id="{FD003A9E-BDBD-4239-913D-B908F163AE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65166" y="4094706"/>
            <a:ext cx="895047" cy="957948"/>
          </a:xfrm>
          <a:prstGeom prst="rect">
            <a:avLst/>
          </a:prstGeom>
        </p:spPr>
      </p:pic>
      <p:sp>
        <p:nvSpPr>
          <p:cNvPr id="15" name="Rectangle 14">
            <a:extLst>
              <a:ext uri="{FF2B5EF4-FFF2-40B4-BE49-F238E27FC236}">
                <a16:creationId xmlns:a16="http://schemas.microsoft.com/office/drawing/2014/main" id="{8FA89BFE-EBF8-4FC3-A4C0-CE02AC1613CB}"/>
              </a:ext>
            </a:extLst>
          </p:cNvPr>
          <p:cNvSpPr/>
          <p:nvPr/>
        </p:nvSpPr>
        <p:spPr>
          <a:xfrm rot="16200000">
            <a:off x="6842045" y="2321283"/>
            <a:ext cx="2864310" cy="752130"/>
          </a:xfrm>
          <a:prstGeom prst="rect">
            <a:avLst/>
          </a:prstGeom>
          <a:noFill/>
        </p:spPr>
        <p:txBody>
          <a:bodyPr wrap="none" lIns="74295" tIns="37148" rIns="74295" bIns="37148">
            <a:spAutoFit/>
          </a:bodyPr>
          <a:lstStyle/>
          <a:p>
            <a:pPr algn="ctr" defTabSz="720811">
              <a:spcAft>
                <a:spcPts val="588"/>
              </a:spcAft>
            </a:pPr>
            <a:r>
              <a:rPr lang="en-US" sz="4400" b="1" kern="1200" dirty="0">
                <a:ln w="12700" cmpd="sng">
                  <a:solidFill>
                    <a:srgbClr val="FFC000"/>
                  </a:solidFill>
                  <a:prstDash val="solid"/>
                </a:ln>
                <a:solidFill>
                  <a:srgbClr val="FFC000">
                    <a:lumMod val="75000"/>
                  </a:srgbClr>
                </a:solidFill>
                <a:latin typeface="Calibri" panose="020F0502020204030204"/>
                <a:ea typeface="+mn-ea"/>
                <a:cs typeface="+mn-cs"/>
              </a:rPr>
              <a:t>governance</a:t>
            </a:r>
            <a:endParaRPr lang="en-US" sz="4400" b="1" dirty="0">
              <a:ln w="12700" cmpd="sng">
                <a:solidFill>
                  <a:srgbClr val="FFC000"/>
                </a:solidFill>
                <a:prstDash val="solid"/>
              </a:ln>
              <a:solidFill>
                <a:srgbClr val="FFC000">
                  <a:lumMod val="75000"/>
                </a:srgbClr>
              </a:solidFill>
              <a:latin typeface="Calibri" panose="020F0502020204030204"/>
            </a:endParaRPr>
          </a:p>
        </p:txBody>
      </p:sp>
    </p:spTree>
    <p:extLst>
      <p:ext uri="{BB962C8B-B14F-4D97-AF65-F5344CB8AC3E}">
        <p14:creationId xmlns:p14="http://schemas.microsoft.com/office/powerpoint/2010/main" val="25776158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44D44-E304-4C7B-AF70-62305B685ECA}"/>
              </a:ext>
            </a:extLst>
          </p:cNvPr>
          <p:cNvSpPr>
            <a:spLocks noGrp="1"/>
          </p:cNvSpPr>
          <p:nvPr>
            <p:ph type="title"/>
          </p:nvPr>
        </p:nvSpPr>
        <p:spPr>
          <a:xfrm>
            <a:off x="192936" y="1329971"/>
            <a:ext cx="4122314" cy="3736540"/>
          </a:xfrm>
          <a:solidFill>
            <a:schemeClr val="accent1">
              <a:lumMod val="20000"/>
              <a:lumOff val="80000"/>
            </a:schemeClr>
          </a:solidFill>
        </p:spPr>
        <p:txBody>
          <a:bodyPr vert="horz" lIns="91440" tIns="45720" rIns="91440" bIns="45720" rtlCol="0" anchor="ctr">
            <a:normAutofit/>
          </a:bodyPr>
          <a:lstStyle/>
          <a:p>
            <a:r>
              <a:rPr lang="en-US" sz="4100" b="1" dirty="0"/>
              <a:t>Structure of the Application Form </a:t>
            </a:r>
          </a:p>
        </p:txBody>
      </p:sp>
      <p:pic>
        <p:nvPicPr>
          <p:cNvPr id="7" name="Graphic 6" descr="Signature with solid fill">
            <a:extLst>
              <a:ext uri="{FF2B5EF4-FFF2-40B4-BE49-F238E27FC236}">
                <a16:creationId xmlns:a16="http://schemas.microsoft.com/office/drawing/2014/main" id="{1C51605E-69D6-491F-9E46-D3CD5DA8D6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08932" y="2575269"/>
            <a:ext cx="2748915" cy="2748915"/>
          </a:xfrm>
          <a:prstGeom prst="rect">
            <a:avLst/>
          </a:prstGeom>
        </p:spPr>
      </p:pic>
      <p:pic>
        <p:nvPicPr>
          <p:cNvPr id="5" name="Graphic 4" descr="Clipboard outline">
            <a:extLst>
              <a:ext uri="{FF2B5EF4-FFF2-40B4-BE49-F238E27FC236}">
                <a16:creationId xmlns:a16="http://schemas.microsoft.com/office/drawing/2014/main" id="{4FD68906-F1C7-41F1-AFF3-DA513991FB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60690" y="461551"/>
            <a:ext cx="5168579" cy="5168579"/>
          </a:xfrm>
          <a:prstGeom prst="rect">
            <a:avLst/>
          </a:prstGeom>
        </p:spPr>
      </p:pic>
    </p:spTree>
    <p:extLst>
      <p:ext uri="{BB962C8B-B14F-4D97-AF65-F5344CB8AC3E}">
        <p14:creationId xmlns:p14="http://schemas.microsoft.com/office/powerpoint/2010/main" val="100898993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280737" y="221382"/>
            <a:ext cx="9344526" cy="567890"/>
          </a:xfrm>
        </p:spPr>
        <p:txBody>
          <a:bodyPr>
            <a:normAutofit fontScale="90000"/>
          </a:bodyPr>
          <a:lstStyle/>
          <a:p>
            <a:br>
              <a:rPr lang="en-US" sz="44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40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STRUCTURE OF APPLICATION FORM </a:t>
            </a:r>
            <a:endParaRPr lang="en-US" sz="4000" dirty="0"/>
          </a:p>
        </p:txBody>
      </p:sp>
      <p:sp>
        <p:nvSpPr>
          <p:cNvPr id="7" name="Content Placeholder 6">
            <a:extLst>
              <a:ext uri="{FF2B5EF4-FFF2-40B4-BE49-F238E27FC236}">
                <a16:creationId xmlns:a16="http://schemas.microsoft.com/office/drawing/2014/main" id="{E2B74C6A-2861-424A-A07C-99307C885F48}"/>
              </a:ext>
            </a:extLst>
          </p:cNvPr>
          <p:cNvSpPr>
            <a:spLocks noGrp="1"/>
          </p:cNvSpPr>
          <p:nvPr>
            <p:ph idx="1"/>
          </p:nvPr>
        </p:nvSpPr>
        <p:spPr>
          <a:xfrm>
            <a:off x="182880" y="1029903"/>
            <a:ext cx="9042083" cy="5147060"/>
          </a:xfrm>
        </p:spPr>
        <p:txBody>
          <a:bodyPr/>
          <a:lstStyle/>
          <a:p>
            <a:pPr marL="0" indent="0">
              <a:buNone/>
            </a:pPr>
            <a:r>
              <a:rPr lang="en-US" dirty="0">
                <a:latin typeface="Arial" panose="020B0604020202020204" pitchFamily="34" charset="0"/>
                <a:cs typeface="Arial" panose="020B0604020202020204" pitchFamily="34" charset="0"/>
              </a:rPr>
              <a:t>.</a:t>
            </a:r>
          </a:p>
        </p:txBody>
      </p:sp>
      <p:graphicFrame>
        <p:nvGraphicFramePr>
          <p:cNvPr id="8" name="Table 7">
            <a:extLst>
              <a:ext uri="{FF2B5EF4-FFF2-40B4-BE49-F238E27FC236}">
                <a16:creationId xmlns:a16="http://schemas.microsoft.com/office/drawing/2014/main" id="{FA580071-4F03-408A-8E5D-7303B819B817}"/>
              </a:ext>
            </a:extLst>
          </p:cNvPr>
          <p:cNvGraphicFramePr>
            <a:graphicFrameLocks noGrp="1"/>
          </p:cNvGraphicFramePr>
          <p:nvPr/>
        </p:nvGraphicFramePr>
        <p:xfrm>
          <a:off x="182881" y="1114525"/>
          <a:ext cx="8249919" cy="4600475"/>
        </p:xfrm>
        <a:graphic>
          <a:graphicData uri="http://schemas.openxmlformats.org/drawingml/2006/table">
            <a:tbl>
              <a:tblPr firstRow="1" firstCol="1" bandRow="1"/>
              <a:tblGrid>
                <a:gridCol w="1209039">
                  <a:extLst>
                    <a:ext uri="{9D8B030D-6E8A-4147-A177-3AD203B41FA5}">
                      <a16:colId xmlns:a16="http://schemas.microsoft.com/office/drawing/2014/main" val="989411100"/>
                    </a:ext>
                  </a:extLst>
                </a:gridCol>
                <a:gridCol w="2621280">
                  <a:extLst>
                    <a:ext uri="{9D8B030D-6E8A-4147-A177-3AD203B41FA5}">
                      <a16:colId xmlns:a16="http://schemas.microsoft.com/office/drawing/2014/main" val="741990406"/>
                    </a:ext>
                  </a:extLst>
                </a:gridCol>
                <a:gridCol w="4419600">
                  <a:extLst>
                    <a:ext uri="{9D8B030D-6E8A-4147-A177-3AD203B41FA5}">
                      <a16:colId xmlns:a16="http://schemas.microsoft.com/office/drawing/2014/main" val="3156850303"/>
                    </a:ext>
                  </a:extLst>
                </a:gridCol>
              </a:tblGrid>
              <a:tr h="500915">
                <a:tc>
                  <a:txBody>
                    <a:bodyPr/>
                    <a:lstStyle/>
                    <a:p>
                      <a:pPr>
                        <a:lnSpc>
                          <a:spcPct val="100000"/>
                        </a:lnSpc>
                      </a:pPr>
                      <a:r>
                        <a:rPr lang="en-US" sz="2400" b="1" kern="1200" dirty="0">
                          <a:solidFill>
                            <a:schemeClr val="tx1"/>
                          </a:solidFill>
                          <a:effectLst/>
                          <a:latin typeface="Arial" panose="020B0604020202020204" pitchFamily="34" charset="0"/>
                          <a:ea typeface="+mn-ea"/>
                          <a:cs typeface="Arial" panose="020B0604020202020204" pitchFamily="34" charset="0"/>
                        </a:rPr>
                        <a:t>Part A</a:t>
                      </a: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US" sz="2400" b="0" kern="1200" dirty="0">
                          <a:solidFill>
                            <a:schemeClr val="tx1"/>
                          </a:solidFill>
                          <a:effectLst/>
                          <a:latin typeface="Arial" panose="020B0604020202020204" pitchFamily="34" charset="0"/>
                          <a:ea typeface="+mn-ea"/>
                          <a:cs typeface="Arial" panose="020B0604020202020204" pitchFamily="34" charset="0"/>
                        </a:rPr>
                        <a:t>Proposal Details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a:lnSpc>
                          <a:spcPct val="100000"/>
                        </a:lnSpc>
                        <a:spcBef>
                          <a:spcPts val="600"/>
                        </a:spcBef>
                        <a:spcAft>
                          <a:spcPts val="900"/>
                        </a:spcAft>
                      </a:pPr>
                      <a:r>
                        <a:rPr lang="en-US" sz="2400" b="0" dirty="0">
                          <a:effectLst/>
                          <a:latin typeface="Arial" panose="020B0604020202020204" pitchFamily="34" charset="0"/>
                          <a:ea typeface="Calibri" panose="020F0502020204030204" pitchFamily="34" charset="0"/>
                          <a:cs typeface="Arial" panose="020B0604020202020204" pitchFamily="34" charset="0"/>
                        </a:rPr>
                        <a:t>Checklist </a:t>
                      </a: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2588920190"/>
                  </a:ext>
                </a:extLst>
              </a:tr>
              <a:tr h="1568918">
                <a:tc>
                  <a:txBody>
                    <a:bodyPr/>
                    <a:lstStyle/>
                    <a:p>
                      <a:pPr>
                        <a:lnSpc>
                          <a:spcPct val="100000"/>
                        </a:lnSpc>
                        <a:spcBef>
                          <a:spcPts val="600"/>
                        </a:spcBef>
                        <a:spcAft>
                          <a:spcPts val="900"/>
                        </a:spcAft>
                      </a:pPr>
                      <a:r>
                        <a:rPr lang="en-US" sz="2400" b="1" dirty="0">
                          <a:effectLst/>
                          <a:latin typeface="Arial" panose="020B0604020202020204" pitchFamily="34" charset="0"/>
                          <a:ea typeface="Calibri" panose="020F0502020204030204" pitchFamily="34" charset="0"/>
                          <a:cs typeface="Arial" panose="020B0604020202020204" pitchFamily="34" charset="0"/>
                        </a:rPr>
                        <a:t>Part B</a:t>
                      </a: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0000"/>
                        </a:lnSpc>
                        <a:spcBef>
                          <a:spcPts val="0"/>
                        </a:spcBef>
                      </a:pPr>
                      <a:r>
                        <a:rPr lang="en-US" sz="2400" b="0" kern="1200" dirty="0">
                          <a:solidFill>
                            <a:schemeClr val="tx1"/>
                          </a:solidFill>
                          <a:effectLst/>
                          <a:latin typeface="Arial" panose="020B0604020202020204" pitchFamily="34" charset="0"/>
                          <a:ea typeface="+mn-ea"/>
                          <a:cs typeface="Arial" panose="020B0604020202020204" pitchFamily="34" charset="0"/>
                        </a:rPr>
                        <a:t>NPO Details</a:t>
                      </a:r>
                    </a:p>
                    <a:p>
                      <a:pPr>
                        <a:lnSpc>
                          <a:spcPct val="100000"/>
                        </a:lnSpc>
                        <a:spcBef>
                          <a:spcPts val="0"/>
                        </a:spcBef>
                      </a:pP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a:lnSpc>
                          <a:spcPct val="100000"/>
                        </a:lnSpc>
                        <a:spcBef>
                          <a:spcPts val="0"/>
                        </a:spcBef>
                        <a:spcAft>
                          <a:spcPts val="0"/>
                        </a:spcAft>
                      </a:pPr>
                      <a:r>
                        <a:rPr lang="en-US" sz="2400" b="0" dirty="0">
                          <a:effectLst/>
                          <a:latin typeface="Arial" panose="020B0604020202020204" pitchFamily="34" charset="0"/>
                          <a:ea typeface="Calibri" panose="020F0502020204030204" pitchFamily="34" charset="0"/>
                          <a:cs typeface="Arial" panose="020B0604020202020204" pitchFamily="34" charset="0"/>
                        </a:rPr>
                        <a:t>Registration </a:t>
                      </a:r>
                    </a:p>
                    <a:p>
                      <a:pPr>
                        <a:lnSpc>
                          <a:spcPct val="100000"/>
                        </a:lnSpc>
                        <a:spcBef>
                          <a:spcPts val="0"/>
                        </a:spcBef>
                        <a:spcAft>
                          <a:spcPts val="0"/>
                        </a:spcAft>
                      </a:pPr>
                      <a:r>
                        <a:rPr lang="en-US" sz="2400" b="0" dirty="0">
                          <a:effectLst/>
                          <a:latin typeface="Arial" panose="020B0604020202020204" pitchFamily="34" charset="0"/>
                          <a:ea typeface="Calibri" panose="020F0502020204030204" pitchFamily="34" charset="0"/>
                          <a:cs typeface="Arial" panose="020B0604020202020204" pitchFamily="34" charset="0"/>
                        </a:rPr>
                        <a:t>Contact details </a:t>
                      </a:r>
                    </a:p>
                    <a:p>
                      <a:pPr>
                        <a:lnSpc>
                          <a:spcPct val="100000"/>
                        </a:lnSpc>
                        <a:spcBef>
                          <a:spcPts val="0"/>
                        </a:spcBef>
                        <a:spcAft>
                          <a:spcPts val="0"/>
                        </a:spcAft>
                      </a:pPr>
                      <a:r>
                        <a:rPr lang="en-US" sz="2400" b="0" dirty="0">
                          <a:effectLst/>
                          <a:latin typeface="Arial" panose="020B0604020202020204" pitchFamily="34" charset="0"/>
                          <a:ea typeface="Calibri" panose="020F0502020204030204" pitchFamily="34" charset="0"/>
                          <a:cs typeface="Arial" panose="020B0604020202020204" pitchFamily="34" charset="0"/>
                        </a:rPr>
                        <a:t>Authorized signatory </a:t>
                      </a:r>
                    </a:p>
                    <a:p>
                      <a:pPr>
                        <a:lnSpc>
                          <a:spcPct val="100000"/>
                        </a:lnSpc>
                        <a:spcBef>
                          <a:spcPts val="0"/>
                        </a:spcBef>
                        <a:spcAft>
                          <a:spcPts val="0"/>
                        </a:spcAft>
                      </a:pPr>
                      <a:r>
                        <a:rPr lang="en-US" sz="2400" b="0" dirty="0">
                          <a:effectLst/>
                          <a:latin typeface="Arial" panose="020B0604020202020204" pitchFamily="34" charset="0"/>
                          <a:ea typeface="Calibri" panose="020F0502020204030204" pitchFamily="34" charset="0"/>
                          <a:cs typeface="Arial" panose="020B0604020202020204" pitchFamily="34" charset="0"/>
                        </a:rPr>
                        <a:t>Governance related info</a:t>
                      </a:r>
                    </a:p>
                    <a:p>
                      <a:pPr>
                        <a:lnSpc>
                          <a:spcPct val="100000"/>
                        </a:lnSpc>
                        <a:spcBef>
                          <a:spcPts val="0"/>
                        </a:spcBef>
                        <a:spcAft>
                          <a:spcPts val="0"/>
                        </a:spcAft>
                      </a:pPr>
                      <a:r>
                        <a:rPr lang="en-US" sz="2400" b="0" dirty="0">
                          <a:effectLst/>
                          <a:latin typeface="Arial" panose="020B0604020202020204" pitchFamily="34" charset="0"/>
                          <a:ea typeface="Calibri" panose="020F0502020204030204" pitchFamily="34" charset="0"/>
                          <a:cs typeface="Arial" panose="020B0604020202020204" pitchFamily="34" charset="0"/>
                        </a:rPr>
                        <a:t>Declaration </a:t>
                      </a: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2671381683"/>
                  </a:ext>
                </a:extLst>
              </a:tr>
              <a:tr h="551790">
                <a:tc>
                  <a:txBody>
                    <a:bodyPr/>
                    <a:lstStyle/>
                    <a:p>
                      <a:pPr>
                        <a:lnSpc>
                          <a:spcPct val="100000"/>
                        </a:lnSpc>
                      </a:pPr>
                      <a:r>
                        <a:rPr lang="en-US" sz="2400" b="1" kern="1200" dirty="0">
                          <a:solidFill>
                            <a:schemeClr val="tx1"/>
                          </a:solidFill>
                          <a:effectLst/>
                          <a:latin typeface="Arial" panose="020B0604020202020204" pitchFamily="34" charset="0"/>
                          <a:ea typeface="+mn-ea"/>
                          <a:cs typeface="Arial" panose="020B0604020202020204" pitchFamily="34" charset="0"/>
                        </a:rPr>
                        <a:t>Part C</a:t>
                      </a:r>
                    </a:p>
                    <a:p>
                      <a:pPr>
                        <a:lnSpc>
                          <a:spcPct val="100000"/>
                        </a:lnSpc>
                        <a:spcBef>
                          <a:spcPts val="600"/>
                        </a:spcBef>
                        <a:spcAft>
                          <a:spcPts val="900"/>
                        </a:spcAft>
                      </a:pP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US" sz="2400" b="0" kern="1200" dirty="0">
                          <a:solidFill>
                            <a:schemeClr val="tx1"/>
                          </a:solidFill>
                          <a:effectLst/>
                          <a:latin typeface="Arial" panose="020B0604020202020204" pitchFamily="34" charset="0"/>
                          <a:ea typeface="+mn-ea"/>
                          <a:cs typeface="Arial" panose="020B0604020202020204" pitchFamily="34" charset="0"/>
                        </a:rPr>
                        <a:t>Plan for Project, Programme or Other Intervention</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40000"/>
                        <a:lumOff val="60000"/>
                      </a:schemeClr>
                    </a:solidFill>
                  </a:tcPr>
                </a:tc>
                <a:tc>
                  <a:txBody>
                    <a:bodyPr/>
                    <a:lstStyle/>
                    <a:p>
                      <a:pPr>
                        <a:lnSpc>
                          <a:spcPct val="100000"/>
                        </a:lnSpc>
                        <a:spcBef>
                          <a:spcPts val="0"/>
                        </a:spcBef>
                        <a:spcAft>
                          <a:spcPts val="0"/>
                        </a:spcAft>
                      </a:pPr>
                      <a:r>
                        <a:rPr lang="en-US" sz="2400" b="0" dirty="0">
                          <a:effectLst/>
                          <a:latin typeface="Arial" panose="020B0604020202020204" pitchFamily="34" charset="0"/>
                          <a:ea typeface="Calibri" panose="020F0502020204030204" pitchFamily="34" charset="0"/>
                          <a:cs typeface="Arial" panose="020B0604020202020204" pitchFamily="34" charset="0"/>
                        </a:rPr>
                        <a:t>Respond to the </a:t>
                      </a:r>
                    </a:p>
                    <a:p>
                      <a:pPr>
                        <a:lnSpc>
                          <a:spcPct val="100000"/>
                        </a:lnSpc>
                        <a:spcBef>
                          <a:spcPts val="0"/>
                        </a:spcBef>
                        <a:spcAft>
                          <a:spcPts val="0"/>
                        </a:spcAft>
                      </a:pPr>
                      <a:r>
                        <a:rPr lang="en-US" sz="2400" b="0" dirty="0">
                          <a:effectLst/>
                          <a:latin typeface="Arial" panose="020B0604020202020204" pitchFamily="34" charset="0"/>
                          <a:ea typeface="Calibri" panose="020F0502020204030204" pitchFamily="34" charset="0"/>
                          <a:cs typeface="Arial" panose="020B0604020202020204" pitchFamily="34" charset="0"/>
                        </a:rPr>
                        <a:t>specifications</a:t>
                      </a:r>
                      <a:endParaRPr lang="en-US" sz="2400" b="0" i="1"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600"/>
                        </a:spcBef>
                        <a:spcAft>
                          <a:spcPts val="900"/>
                        </a:spcAft>
                      </a:pPr>
                      <a:endParaRPr lang="en-US" sz="2400" b="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6383019"/>
                  </a:ext>
                </a:extLst>
              </a:tr>
              <a:tr h="929019">
                <a:tc>
                  <a:txBody>
                    <a:bodyPr/>
                    <a:lstStyle/>
                    <a:p>
                      <a:pPr>
                        <a:lnSpc>
                          <a:spcPct val="100000"/>
                        </a:lnSpc>
                      </a:pPr>
                      <a:r>
                        <a:rPr lang="en-US" sz="2400" b="1" kern="1200" dirty="0">
                          <a:solidFill>
                            <a:schemeClr val="tx1"/>
                          </a:solidFill>
                          <a:effectLst/>
                          <a:latin typeface="Arial" panose="020B0604020202020204" pitchFamily="34" charset="0"/>
                          <a:ea typeface="+mn-ea"/>
                          <a:cs typeface="Arial" panose="020B0604020202020204" pitchFamily="34" charset="0"/>
                        </a:rPr>
                        <a:t>Part D</a:t>
                      </a:r>
                    </a:p>
                    <a:p>
                      <a:pPr>
                        <a:lnSpc>
                          <a:spcPct val="100000"/>
                        </a:lnSpc>
                        <a:spcBef>
                          <a:spcPts val="600"/>
                        </a:spcBef>
                        <a:spcAft>
                          <a:spcPts val="900"/>
                        </a:spcAft>
                      </a:pP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US" sz="2400" b="0" kern="1200" dirty="0">
                          <a:solidFill>
                            <a:schemeClr val="tx1"/>
                          </a:solidFill>
                          <a:effectLst/>
                          <a:latin typeface="Arial" panose="020B0604020202020204" pitchFamily="34" charset="0"/>
                          <a:ea typeface="+mn-ea"/>
                          <a:cs typeface="Arial" panose="020B0604020202020204" pitchFamily="34" charset="0"/>
                        </a:rPr>
                        <a:t>Forms and Declarations</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indent="-342900">
                        <a:lnSpc>
                          <a:spcPct val="100000"/>
                        </a:lnSpc>
                        <a:spcBef>
                          <a:spcPts val="0"/>
                        </a:spcBef>
                        <a:spcAft>
                          <a:spcPts val="0"/>
                        </a:spcAft>
                        <a:buFont typeface="Arial" panose="020B0604020202020204" pitchFamily="34" charset="0"/>
                        <a:buChar char="•"/>
                      </a:pPr>
                      <a:r>
                        <a:rPr lang="en-GB" sz="2400" dirty="0">
                          <a:effectLst/>
                          <a:latin typeface="Arial" panose="020B0604020202020204" pitchFamily="34" charset="0"/>
                          <a:ea typeface="Calibri" panose="020F0502020204030204" pitchFamily="34" charset="0"/>
                        </a:rPr>
                        <a:t>Section 38(1)(j) of the (PFMA)</a:t>
                      </a:r>
                    </a:p>
                    <a:p>
                      <a:pPr marL="342900" indent="-342900">
                        <a:lnSpc>
                          <a:spcPct val="100000"/>
                        </a:lnSpc>
                        <a:spcBef>
                          <a:spcPts val="0"/>
                        </a:spcBef>
                        <a:spcAft>
                          <a:spcPts val="0"/>
                        </a:spcAft>
                        <a:buFont typeface="Arial" panose="020B0604020202020204" pitchFamily="34" charset="0"/>
                        <a:buChar char="•"/>
                      </a:pPr>
                      <a:r>
                        <a:rPr lang="en-GB" sz="2400" b="0" dirty="0">
                          <a:effectLst/>
                          <a:latin typeface="Arial" panose="020B0604020202020204" pitchFamily="34" charset="0"/>
                          <a:ea typeface="Calibri" panose="020F0502020204030204" pitchFamily="34" charset="0"/>
                          <a:cs typeface="Arial" panose="020B0604020202020204" pitchFamily="34" charset="0"/>
                        </a:rPr>
                        <a:t>Bank Details etc </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58258191"/>
                  </a:ext>
                </a:extLst>
              </a:tr>
            </a:tbl>
          </a:graphicData>
        </a:graphic>
      </p:graphicFrame>
      <p:sp>
        <p:nvSpPr>
          <p:cNvPr id="5" name="Cloud 4">
            <a:extLst>
              <a:ext uri="{FF2B5EF4-FFF2-40B4-BE49-F238E27FC236}">
                <a16:creationId xmlns:a16="http://schemas.microsoft.com/office/drawing/2014/main" id="{94BF09AC-FD59-4820-B0DD-F3CCFCBA4418}"/>
              </a:ext>
            </a:extLst>
          </p:cNvPr>
          <p:cNvSpPr/>
          <p:nvPr/>
        </p:nvSpPr>
        <p:spPr>
          <a:xfrm>
            <a:off x="7439793" y="3017520"/>
            <a:ext cx="2781167" cy="168869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1" dirty="0">
              <a:effectLst/>
              <a:latin typeface="Arial" panose="020B0604020202020204" pitchFamily="34" charset="0"/>
              <a:ea typeface="Calibri" panose="020F0502020204030204" pitchFamily="34" charset="0"/>
              <a:cs typeface="Arial" panose="020B0604020202020204" pitchFamily="34" charset="0"/>
            </a:endParaRPr>
          </a:p>
          <a:p>
            <a:pPr algn="ctr"/>
            <a:r>
              <a:rPr lang="en-US" b="0" i="1" dirty="0">
                <a:effectLst/>
                <a:latin typeface="Arial" panose="020B0604020202020204" pitchFamily="34" charset="0"/>
                <a:ea typeface="Calibri" panose="020F0502020204030204" pitchFamily="34" charset="0"/>
                <a:cs typeface="Arial" panose="020B0604020202020204" pitchFamily="34" charset="0"/>
              </a:rPr>
              <a:t>Complete each per service- if applying for more than one service</a:t>
            </a:r>
            <a:endParaRPr lang="en-US" dirty="0"/>
          </a:p>
          <a:p>
            <a:pPr algn="ctr"/>
            <a:endParaRPr lang="en-US" dirty="0"/>
          </a:p>
        </p:txBody>
      </p:sp>
    </p:spTree>
    <p:extLst>
      <p:ext uri="{BB962C8B-B14F-4D97-AF65-F5344CB8AC3E}">
        <p14:creationId xmlns:p14="http://schemas.microsoft.com/office/powerpoint/2010/main" val="243899242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C0F3EC-9496-4851-9C84-8D1403926D4F}"/>
              </a:ext>
            </a:extLst>
          </p:cNvPr>
          <p:cNvSpPr>
            <a:spLocks noGrp="1"/>
          </p:cNvSpPr>
          <p:nvPr>
            <p:ph type="title"/>
          </p:nvPr>
        </p:nvSpPr>
        <p:spPr>
          <a:xfrm>
            <a:off x="764698" y="1967266"/>
            <a:ext cx="2135982" cy="2547257"/>
          </a:xfrm>
          <a:solidFill>
            <a:schemeClr val="accent2">
              <a:lumMod val="75000"/>
            </a:schemeClr>
          </a:solidFill>
        </p:spPr>
        <p:txBody>
          <a:bodyPr vert="horz" lIns="91440" tIns="45720" rIns="91440" bIns="45720" rtlCol="0" anchor="ctr">
            <a:normAutofit/>
          </a:bodyPr>
          <a:lstStyle/>
          <a:p>
            <a:pPr algn="ctr"/>
            <a:r>
              <a:rPr lang="en-US" sz="3200" b="1" kern="1200" dirty="0">
                <a:solidFill>
                  <a:srgbClr val="FFFFFF"/>
                </a:solidFill>
                <a:latin typeface="+mj-lt"/>
                <a:ea typeface="+mj-ea"/>
                <a:cs typeface="+mj-cs"/>
              </a:rPr>
              <a:t>WHO TO ASK ?</a:t>
            </a:r>
          </a:p>
        </p:txBody>
      </p:sp>
      <p:pic>
        <p:nvPicPr>
          <p:cNvPr id="3" name="Graphic 2" descr="Help with solid fill">
            <a:extLst>
              <a:ext uri="{FF2B5EF4-FFF2-40B4-BE49-F238E27FC236}">
                <a16:creationId xmlns:a16="http://schemas.microsoft.com/office/drawing/2014/main" id="{D6F6D9B0-A48D-4676-84C9-4DE84A641B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81569" y="673176"/>
            <a:ext cx="5509319" cy="5509319"/>
          </a:xfrm>
          <a:prstGeom prst="rect">
            <a:avLst/>
          </a:prstGeom>
        </p:spPr>
      </p:pic>
    </p:spTree>
    <p:extLst>
      <p:ext uri="{BB962C8B-B14F-4D97-AF65-F5344CB8AC3E}">
        <p14:creationId xmlns:p14="http://schemas.microsoft.com/office/powerpoint/2010/main" val="396967398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280737" y="577516"/>
            <a:ext cx="9344526" cy="452387"/>
          </a:xfrm>
        </p:spPr>
        <p:txBody>
          <a:bodyPr>
            <a:normAutofit fontScale="90000"/>
          </a:bodyPr>
          <a:lstStyle/>
          <a:p>
            <a:r>
              <a:rPr lang="en-US" sz="31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GENERAL ENQUIRIES – WHO TO CONTACT? </a:t>
            </a:r>
            <a:br>
              <a:rPr lang="en-US" sz="44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endParaRPr lang="en-US" dirty="0"/>
          </a:p>
        </p:txBody>
      </p:sp>
      <p:graphicFrame>
        <p:nvGraphicFramePr>
          <p:cNvPr id="4" name="Content Placeholder 3">
            <a:extLst>
              <a:ext uri="{FF2B5EF4-FFF2-40B4-BE49-F238E27FC236}">
                <a16:creationId xmlns:a16="http://schemas.microsoft.com/office/drawing/2014/main" id="{8AF49FDB-26A8-4233-B839-286740F5020A}"/>
              </a:ext>
            </a:extLst>
          </p:cNvPr>
          <p:cNvGraphicFramePr>
            <a:graphicFrameLocks noGrp="1"/>
          </p:cNvGraphicFramePr>
          <p:nvPr>
            <p:ph idx="1"/>
          </p:nvPr>
        </p:nvGraphicFramePr>
        <p:xfrm>
          <a:off x="423512" y="1135781"/>
          <a:ext cx="8845616" cy="4534200"/>
        </p:xfrm>
        <a:graphic>
          <a:graphicData uri="http://schemas.openxmlformats.org/drawingml/2006/table">
            <a:tbl>
              <a:tblPr firstRow="1" firstCol="1" bandRow="1"/>
              <a:tblGrid>
                <a:gridCol w="3850105">
                  <a:extLst>
                    <a:ext uri="{9D8B030D-6E8A-4147-A177-3AD203B41FA5}">
                      <a16:colId xmlns:a16="http://schemas.microsoft.com/office/drawing/2014/main" val="4035576152"/>
                    </a:ext>
                  </a:extLst>
                </a:gridCol>
                <a:gridCol w="4995511">
                  <a:extLst>
                    <a:ext uri="{9D8B030D-6E8A-4147-A177-3AD203B41FA5}">
                      <a16:colId xmlns:a16="http://schemas.microsoft.com/office/drawing/2014/main" val="3787748221"/>
                    </a:ext>
                  </a:extLst>
                </a:gridCol>
              </a:tblGrid>
              <a:tr h="644742">
                <a:tc>
                  <a:txBody>
                    <a:bodyPr/>
                    <a:lstStyle/>
                    <a:p>
                      <a:pPr>
                        <a:lnSpc>
                          <a:spcPct val="107000"/>
                        </a:lnSpc>
                        <a:spcBef>
                          <a:spcPts val="600"/>
                        </a:spcBef>
                        <a:spcAft>
                          <a:spcPts val="900"/>
                        </a:spcAft>
                      </a:pPr>
                      <a:r>
                        <a:rPr lang="en-AU" sz="2800" b="1" dirty="0">
                          <a:effectLst/>
                          <a:latin typeface="Arial" panose="020B0604020202020204" pitchFamily="34" charset="0"/>
                          <a:ea typeface="Calibri" panose="020F0502020204030204" pitchFamily="34" charset="0"/>
                          <a:cs typeface="Times New Roman" panose="02020603050405020304" pitchFamily="18" charset="0"/>
                        </a:rPr>
                        <a:t>Name and Surname</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AU" sz="2800" dirty="0">
                          <a:effectLst/>
                          <a:latin typeface="Arial" panose="020B0604020202020204" pitchFamily="34" charset="0"/>
                          <a:ea typeface="Calibri" panose="020F0502020204030204" pitchFamily="34" charset="0"/>
                          <a:cs typeface="Times New Roman" panose="02020603050405020304" pitchFamily="18" charset="0"/>
                        </a:rPr>
                        <a:t>Ms Nondumiso Makalima </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9614613"/>
                  </a:ext>
                </a:extLst>
              </a:tr>
              <a:tr h="521140">
                <a:tc>
                  <a:txBody>
                    <a:bodyPr/>
                    <a:lstStyle/>
                    <a:p>
                      <a:pPr>
                        <a:lnSpc>
                          <a:spcPct val="107000"/>
                        </a:lnSpc>
                        <a:spcBef>
                          <a:spcPts val="600"/>
                        </a:spcBef>
                        <a:spcAft>
                          <a:spcPts val="900"/>
                        </a:spcAft>
                      </a:pPr>
                      <a:r>
                        <a:rPr lang="en-AU" sz="2800" b="1" dirty="0">
                          <a:effectLst/>
                          <a:latin typeface="Arial" panose="020B0604020202020204" pitchFamily="34" charset="0"/>
                          <a:ea typeface="Calibri" panose="020F0502020204030204" pitchFamily="34" charset="0"/>
                          <a:cs typeface="Times New Roman" panose="02020603050405020304" pitchFamily="18" charset="0"/>
                        </a:rPr>
                        <a:t>Department/Unit</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AU" sz="2800" dirty="0">
                          <a:effectLst/>
                          <a:latin typeface="Arial" panose="020B0604020202020204" pitchFamily="34" charset="0"/>
                          <a:ea typeface="Calibri" panose="020F0502020204030204" pitchFamily="34" charset="0"/>
                          <a:cs typeface="Times New Roman" panose="02020603050405020304" pitchFamily="18" charset="0"/>
                        </a:rPr>
                        <a:t>NPO Funding Coordination </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39519995"/>
                  </a:ext>
                </a:extLst>
              </a:tr>
              <a:tr h="521140">
                <a:tc>
                  <a:txBody>
                    <a:bodyPr/>
                    <a:lstStyle/>
                    <a:p>
                      <a:pPr>
                        <a:lnSpc>
                          <a:spcPct val="107000"/>
                        </a:lnSpc>
                        <a:spcBef>
                          <a:spcPts val="600"/>
                        </a:spcBef>
                        <a:spcAft>
                          <a:spcPts val="900"/>
                        </a:spcAft>
                      </a:pPr>
                      <a:r>
                        <a:rPr lang="en-AU" sz="2800" b="1" dirty="0">
                          <a:effectLst/>
                          <a:latin typeface="Arial" panose="020B0604020202020204" pitchFamily="34" charset="0"/>
                          <a:ea typeface="Calibri" panose="020F0502020204030204" pitchFamily="34" charset="0"/>
                          <a:cs typeface="Times New Roman" panose="02020603050405020304" pitchFamily="18" charset="0"/>
                        </a:rPr>
                        <a:t>Telephone number</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AU" sz="2800" dirty="0">
                          <a:effectLst/>
                          <a:latin typeface="Arial" panose="020B0604020202020204" pitchFamily="34" charset="0"/>
                          <a:ea typeface="Calibri" panose="020F0502020204030204" pitchFamily="34" charset="0"/>
                          <a:cs typeface="Times New Roman" panose="02020603050405020304" pitchFamily="18" charset="0"/>
                        </a:rPr>
                        <a:t>012-312-7024</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96177577"/>
                  </a:ext>
                </a:extLst>
              </a:tr>
              <a:tr h="521140">
                <a:tc>
                  <a:txBody>
                    <a:bodyPr/>
                    <a:lstStyle/>
                    <a:p>
                      <a:pPr>
                        <a:lnSpc>
                          <a:spcPct val="107000"/>
                        </a:lnSpc>
                        <a:spcBef>
                          <a:spcPts val="600"/>
                        </a:spcBef>
                        <a:spcAft>
                          <a:spcPts val="900"/>
                        </a:spcAft>
                      </a:pPr>
                      <a:r>
                        <a:rPr lang="en-AU" sz="2800" b="1" dirty="0">
                          <a:effectLst/>
                          <a:latin typeface="Arial" panose="020B0604020202020204" pitchFamily="34" charset="0"/>
                          <a:ea typeface="Calibri" panose="020F0502020204030204" pitchFamily="34" charset="0"/>
                          <a:cs typeface="Times New Roman" panose="02020603050405020304" pitchFamily="18" charset="0"/>
                        </a:rPr>
                        <a:t>Cellular number</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AU" sz="2800" dirty="0">
                          <a:effectLst/>
                          <a:latin typeface="Arial" panose="020B0604020202020204" pitchFamily="34" charset="0"/>
                          <a:ea typeface="Calibri" panose="020F0502020204030204" pitchFamily="34" charset="0"/>
                          <a:cs typeface="Times New Roman" panose="02020603050405020304" pitchFamily="18" charset="0"/>
                        </a:rPr>
                        <a:t>066-480-9579</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93318271"/>
                  </a:ext>
                </a:extLst>
              </a:tr>
              <a:tr h="521140">
                <a:tc>
                  <a:txBody>
                    <a:bodyPr/>
                    <a:lstStyle/>
                    <a:p>
                      <a:pPr>
                        <a:lnSpc>
                          <a:spcPct val="107000"/>
                        </a:lnSpc>
                        <a:spcBef>
                          <a:spcPts val="600"/>
                        </a:spcBef>
                        <a:spcAft>
                          <a:spcPts val="900"/>
                        </a:spcAft>
                      </a:pPr>
                      <a:r>
                        <a:rPr lang="en-AU" sz="2800" b="1" dirty="0">
                          <a:effectLst/>
                          <a:latin typeface="Arial" panose="020B0604020202020204" pitchFamily="34" charset="0"/>
                          <a:ea typeface="Calibri" panose="020F0502020204030204" pitchFamily="34" charset="0"/>
                          <a:cs typeface="Times New Roman" panose="02020603050405020304" pitchFamily="18" charset="0"/>
                        </a:rPr>
                        <a:t>E-mail address</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AU" sz="2800" dirty="0">
                          <a:effectLst/>
                          <a:latin typeface="Arial" panose="020B0604020202020204" pitchFamily="34" charset="0"/>
                          <a:ea typeface="Calibri" panose="020F0502020204030204" pitchFamily="34" charset="0"/>
                          <a:cs typeface="Times New Roman" panose="02020603050405020304" pitchFamily="18" charset="0"/>
                          <a:hlinkClick r:id="rId2"/>
                        </a:rPr>
                        <a:t>NondumisoM@dsd.gov.za</a:t>
                      </a:r>
                      <a:endParaRPr lang="en-AU" sz="2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900"/>
                        </a:spcAft>
                      </a:pPr>
                      <a:endParaRPr lang="en-AU"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15157313"/>
                  </a:ext>
                </a:extLst>
              </a:tr>
              <a:tr h="1255555">
                <a:tc>
                  <a:txBody>
                    <a:bodyPr/>
                    <a:lstStyle/>
                    <a:p>
                      <a:pPr>
                        <a:lnSpc>
                          <a:spcPct val="107000"/>
                        </a:lnSpc>
                        <a:spcBef>
                          <a:spcPts val="600"/>
                        </a:spcBef>
                        <a:spcAft>
                          <a:spcPts val="900"/>
                        </a:spcAft>
                      </a:pPr>
                      <a:r>
                        <a:rPr lang="en-AU" sz="2800" b="1" dirty="0">
                          <a:effectLst/>
                          <a:latin typeface="Arial" panose="020B0604020202020204" pitchFamily="34" charset="0"/>
                          <a:ea typeface="Calibri" panose="020F0502020204030204" pitchFamily="34" charset="0"/>
                          <a:cs typeface="Times New Roman" panose="02020603050405020304" pitchFamily="18" charset="0"/>
                        </a:rPr>
                        <a:t>Alternative Email for Enquiries ONLY</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AU" sz="2800" dirty="0">
                          <a:effectLst/>
                          <a:latin typeface="Arial" panose="020B0604020202020204" pitchFamily="34" charset="0"/>
                          <a:ea typeface="Calibri" panose="020F0502020204030204" pitchFamily="34" charset="0"/>
                          <a:cs typeface="Times New Roman" panose="02020603050405020304" pitchFamily="18" charset="0"/>
                          <a:hlinkClick r:id="rId3"/>
                        </a:rPr>
                        <a:t>NPOFunding@dsd.gov.za</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130013"/>
                  </a:ext>
                </a:extLst>
              </a:tr>
            </a:tbl>
          </a:graphicData>
        </a:graphic>
      </p:graphicFrame>
    </p:spTree>
    <p:extLst>
      <p:ext uri="{BB962C8B-B14F-4D97-AF65-F5344CB8AC3E}">
        <p14:creationId xmlns:p14="http://schemas.microsoft.com/office/powerpoint/2010/main" val="165625636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280737" y="577516"/>
            <a:ext cx="9344526" cy="452387"/>
          </a:xfrm>
        </p:spPr>
        <p:txBody>
          <a:bodyPr>
            <a:normAutofit fontScale="90000"/>
          </a:bodyPr>
          <a:lstStyle/>
          <a:p>
            <a:r>
              <a:rPr lang="en-US" sz="31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a:t>
            </a:r>
            <a:r>
              <a:rPr lang="en-US" sz="3100" b="1" kern="0" dirty="0">
                <a:solidFill>
                  <a:srgbClr val="000000"/>
                </a:solidFill>
                <a:latin typeface="Arial" panose="020B0604020202020204" pitchFamily="34" charset="0"/>
                <a:ea typeface="Calibri" panose="020F0502020204030204" pitchFamily="34" charset="0"/>
                <a:cs typeface="Times New Roman" panose="02020603050405020304" pitchFamily="18" charset="0"/>
              </a:rPr>
              <a:t>TECHNICAL</a:t>
            </a:r>
            <a:r>
              <a:rPr lang="en-US" sz="31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ENQUIRIES – WHO TO CONTACT? </a:t>
            </a:r>
            <a:br>
              <a:rPr lang="en-US" sz="44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endParaRPr lang="en-US" dirty="0"/>
          </a:p>
        </p:txBody>
      </p:sp>
      <p:graphicFrame>
        <p:nvGraphicFramePr>
          <p:cNvPr id="4" name="Content Placeholder 3">
            <a:extLst>
              <a:ext uri="{FF2B5EF4-FFF2-40B4-BE49-F238E27FC236}">
                <a16:creationId xmlns:a16="http://schemas.microsoft.com/office/drawing/2014/main" id="{8AF49FDB-26A8-4233-B839-286740F5020A}"/>
              </a:ext>
            </a:extLst>
          </p:cNvPr>
          <p:cNvGraphicFramePr>
            <a:graphicFrameLocks noGrp="1"/>
          </p:cNvGraphicFramePr>
          <p:nvPr>
            <p:ph idx="1"/>
          </p:nvPr>
        </p:nvGraphicFramePr>
        <p:xfrm>
          <a:off x="423512" y="837398"/>
          <a:ext cx="8845616" cy="5173111"/>
        </p:xfrm>
        <a:graphic>
          <a:graphicData uri="http://schemas.openxmlformats.org/drawingml/2006/table">
            <a:tbl>
              <a:tblPr firstRow="1" firstCol="1" bandRow="1"/>
              <a:tblGrid>
                <a:gridCol w="3166711">
                  <a:extLst>
                    <a:ext uri="{9D8B030D-6E8A-4147-A177-3AD203B41FA5}">
                      <a16:colId xmlns:a16="http://schemas.microsoft.com/office/drawing/2014/main" val="4035576152"/>
                    </a:ext>
                  </a:extLst>
                </a:gridCol>
                <a:gridCol w="2579571">
                  <a:extLst>
                    <a:ext uri="{9D8B030D-6E8A-4147-A177-3AD203B41FA5}">
                      <a16:colId xmlns:a16="http://schemas.microsoft.com/office/drawing/2014/main" val="3608206321"/>
                    </a:ext>
                  </a:extLst>
                </a:gridCol>
                <a:gridCol w="3099334">
                  <a:extLst>
                    <a:ext uri="{9D8B030D-6E8A-4147-A177-3AD203B41FA5}">
                      <a16:colId xmlns:a16="http://schemas.microsoft.com/office/drawing/2014/main" val="3787748221"/>
                    </a:ext>
                  </a:extLst>
                </a:gridCol>
              </a:tblGrid>
              <a:tr h="533912">
                <a:tc>
                  <a:txBody>
                    <a:bodyPr/>
                    <a:lstStyle/>
                    <a:p>
                      <a:pPr>
                        <a:lnSpc>
                          <a:spcPct val="107000"/>
                        </a:lnSpc>
                        <a:spcBef>
                          <a:spcPts val="600"/>
                        </a:spcBef>
                        <a:spcAft>
                          <a:spcPts val="900"/>
                        </a:spcAft>
                      </a:pPr>
                      <a:r>
                        <a:rPr lang="en-GB"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Technical / Programme Specific Enquiries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50000"/>
                        </a:lnSpc>
                      </a:pPr>
                      <a:r>
                        <a:rPr lang="en-US" sz="1800" b="1">
                          <a:solidFill>
                            <a:srgbClr val="000000"/>
                          </a:solidFill>
                          <a:effectLst/>
                          <a:latin typeface="Arial" panose="020B0604020202020204" pitchFamily="34" charset="0"/>
                          <a:ea typeface="Calibri" panose="020F0502020204030204" pitchFamily="34" charset="0"/>
                          <a:cs typeface="Arial" panose="020B0604020202020204" pitchFamily="34" charset="0"/>
                        </a:rPr>
                        <a:t>Contact Person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GB" sz="1800" b="1">
                          <a:solidFill>
                            <a:srgbClr val="000000"/>
                          </a:solidFill>
                          <a:effectLst/>
                          <a:latin typeface="Arial" panose="020B0604020202020204" pitchFamily="34" charset="0"/>
                          <a:ea typeface="Calibri" panose="020F0502020204030204" pitchFamily="34" charset="0"/>
                          <a:cs typeface="Arial" panose="020B0604020202020204" pitchFamily="34" charset="0"/>
                        </a:rPr>
                        <a:t>Email Address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9614613"/>
                  </a:ext>
                </a:extLst>
              </a:tr>
              <a:tr h="526659">
                <a:tc>
                  <a:txBody>
                    <a:bodyPr/>
                    <a:lstStyle/>
                    <a:p>
                      <a:pPr>
                        <a:lnSpc>
                          <a:spcPct val="107000"/>
                        </a:lnSpc>
                        <a:spcBef>
                          <a:spcPts val="600"/>
                        </a:spcBef>
                        <a:spcAft>
                          <a:spcPts val="90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SP2.2: Services to Older Persons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50000"/>
                        </a:lnSpc>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Ms</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 Keetse </a:t>
                      </a:r>
                      <a:r>
                        <a:rPr lang="en-AU"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GB" sz="1800" u="sng">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GailK@dsd.gov.za</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67002497"/>
                  </a:ext>
                </a:extLst>
              </a:tr>
              <a:tr h="533912">
                <a:tc>
                  <a:txBody>
                    <a:bodyPr/>
                    <a:lstStyle/>
                    <a:p>
                      <a:pPr>
                        <a:lnSpc>
                          <a:spcPct val="107000"/>
                        </a:lnSpc>
                        <a:spcBef>
                          <a:spcPts val="600"/>
                        </a:spcBef>
                        <a:spcAft>
                          <a:spcPts val="90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SP2.3: Services to Persons with Disabilities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Ms M. Molamu</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GB" sz="1800" u="sng">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ManthipiMR@dsd.gov.za</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79574371"/>
                  </a:ext>
                </a:extLst>
              </a:tr>
              <a:tr h="533912">
                <a:tc>
                  <a:txBody>
                    <a:bodyPr/>
                    <a:lstStyle/>
                    <a:p>
                      <a:pPr>
                        <a:lnSpc>
                          <a:spcPct val="107000"/>
                        </a:lnSpc>
                        <a:spcBef>
                          <a:spcPts val="600"/>
                        </a:spcBef>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SP3.2: Care and Services to Families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Ms S. Mosuwe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GB" sz="1800" u="sng">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SarahMa@dsd.gov.za</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8440228"/>
                  </a:ext>
                </a:extLst>
              </a:tr>
              <a:tr h="256876">
                <a:tc rowSpan="2">
                  <a:txBody>
                    <a:bodyPr/>
                    <a:lstStyle/>
                    <a:p>
                      <a:pPr>
                        <a:lnSpc>
                          <a:spcPct val="107000"/>
                        </a:lnSpc>
                        <a:spcBef>
                          <a:spcPts val="600"/>
                        </a:spcBef>
                        <a:spcAft>
                          <a:spcPts val="900"/>
                        </a:spcAft>
                      </a:pPr>
                      <a:r>
                        <a:rPr lang="en-GB" sz="1800">
                          <a:effectLst/>
                          <a:latin typeface="Arial" panose="020B0604020202020204" pitchFamily="34" charset="0"/>
                          <a:ea typeface="Calibri" panose="020F0502020204030204" pitchFamily="34" charset="0"/>
                          <a:cs typeface="Arial" panose="020B0604020202020204" pitchFamily="34" charset="0"/>
                        </a:rPr>
                        <a:t>SP3.3: Child Care and Protection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Mr N. Matsomane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GB" sz="1800" u="sng">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NkataneM@dsd.gov.za</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13559697"/>
                  </a:ext>
                </a:extLst>
              </a:tr>
              <a:tr h="277036">
                <a:tc vMerge="1">
                  <a:txBody>
                    <a:bodyPr/>
                    <a:lstStyle/>
                    <a:p>
                      <a:endParaRPr lang="en-US"/>
                    </a:p>
                  </a:txBody>
                  <a:tcP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Ms E. Tsatsi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GB" sz="1800" u="sng">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EvelynT@dsd.gov.za</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39519995"/>
                  </a:ext>
                </a:extLst>
              </a:tr>
              <a:tr h="533912">
                <a:tc>
                  <a:txBody>
                    <a:bodyPr/>
                    <a:lstStyle/>
                    <a:p>
                      <a:pPr>
                        <a:lnSpc>
                          <a:spcPct val="107000"/>
                        </a:lnSpc>
                        <a:spcBef>
                          <a:spcPts val="600"/>
                        </a:spcBef>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SP3.6: Community-Based Care Services for Children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Mr L. Magqibelo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GB" sz="1800" u="sng">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LungileM@dsd.gov.za</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96177577"/>
                  </a:ext>
                </a:extLst>
              </a:tr>
              <a:tr h="533912">
                <a:tc>
                  <a:txBody>
                    <a:bodyPr/>
                    <a:lstStyle/>
                    <a:p>
                      <a:pPr>
                        <a:lnSpc>
                          <a:spcPct val="107000"/>
                        </a:lnSpc>
                        <a:spcBef>
                          <a:spcPts val="600"/>
                        </a:spcBef>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SP4.2: Crime Prevention and Support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Mr M. Legote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GB" sz="1800" u="sng">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8"/>
                        </a:rPr>
                        <a:t>ModimokwaneL@dsd.gov.za</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93318271"/>
                  </a:ext>
                </a:extLst>
              </a:tr>
              <a:tr h="259593">
                <a:tc>
                  <a:txBody>
                    <a:bodyPr/>
                    <a:lstStyle/>
                    <a:p>
                      <a:pPr>
                        <a:lnSpc>
                          <a:spcPct val="107000"/>
                        </a:lnSpc>
                        <a:spcBef>
                          <a:spcPts val="600"/>
                        </a:spcBef>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SP4.3: Victim Empowerment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Ms G. Itumeleng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GB"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9"/>
                        </a:rPr>
                        <a:t>GogiI@dsd.gov.za</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15157313"/>
                  </a:ext>
                </a:extLst>
              </a:tr>
              <a:tr h="940832">
                <a:tc>
                  <a:txBody>
                    <a:bodyPr/>
                    <a:lstStyle/>
                    <a:p>
                      <a:pPr>
                        <a:lnSpc>
                          <a:spcPct val="107000"/>
                        </a:lnSpc>
                        <a:spcBef>
                          <a:spcPts val="600"/>
                        </a:spcBef>
                        <a:spcAft>
                          <a:spcPts val="90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SP4.4</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Substance Abuse, Prevention and Rehabilitation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Ms F. Namathe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GB"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0"/>
                        </a:rPr>
                        <a:t>FaithNa@dsd.gov.za</a:t>
                      </a: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130013"/>
                  </a:ext>
                </a:extLst>
              </a:tr>
            </a:tbl>
          </a:graphicData>
        </a:graphic>
      </p:graphicFrame>
    </p:spTree>
    <p:extLst>
      <p:ext uri="{BB962C8B-B14F-4D97-AF65-F5344CB8AC3E}">
        <p14:creationId xmlns:p14="http://schemas.microsoft.com/office/powerpoint/2010/main" val="26421572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FEA05-9D0F-4433-A44E-2F69EBC1CE00}"/>
              </a:ext>
            </a:extLst>
          </p:cNvPr>
          <p:cNvSpPr>
            <a:spLocks noGrp="1"/>
          </p:cNvSpPr>
          <p:nvPr>
            <p:ph type="title"/>
          </p:nvPr>
        </p:nvSpPr>
        <p:spPr>
          <a:xfrm>
            <a:off x="582905" y="1967266"/>
            <a:ext cx="2560345" cy="2547257"/>
          </a:xfrm>
          <a:solidFill>
            <a:schemeClr val="tx1"/>
          </a:solidFill>
        </p:spPr>
        <p:txBody>
          <a:bodyPr anchor="ctr">
            <a:normAutofit fontScale="90000"/>
          </a:bodyPr>
          <a:lstStyle/>
          <a:p>
            <a:pPr algn="ctr"/>
            <a:r>
              <a:rPr lang="en-US" sz="4800" b="1" dirty="0">
                <a:solidFill>
                  <a:schemeClr val="accent5">
                    <a:lumMod val="75000"/>
                  </a:schemeClr>
                </a:solidFill>
              </a:rPr>
              <a:t>HOW TO PACKAGE AND SUBMIT ?</a:t>
            </a:r>
            <a:endParaRPr lang="en-US" sz="3200" b="1" dirty="0">
              <a:solidFill>
                <a:schemeClr val="accent5">
                  <a:lumMod val="75000"/>
                </a:schemeClr>
              </a:solidFill>
            </a:endParaRPr>
          </a:p>
        </p:txBody>
      </p:sp>
      <p:pic>
        <p:nvPicPr>
          <p:cNvPr id="3" name="Graphic 2" descr="Email with solid fill">
            <a:extLst>
              <a:ext uri="{FF2B5EF4-FFF2-40B4-BE49-F238E27FC236}">
                <a16:creationId xmlns:a16="http://schemas.microsoft.com/office/drawing/2014/main" id="{F54B4B0D-AC97-4DD8-97C3-A87EB08F2C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81569" y="673176"/>
            <a:ext cx="5509319" cy="5509319"/>
          </a:xfrm>
          <a:prstGeom prst="rect">
            <a:avLst/>
          </a:prstGeom>
        </p:spPr>
      </p:pic>
    </p:spTree>
    <p:extLst>
      <p:ext uri="{BB962C8B-B14F-4D97-AF65-F5344CB8AC3E}">
        <p14:creationId xmlns:p14="http://schemas.microsoft.com/office/powerpoint/2010/main" val="983093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221381" y="192505"/>
            <a:ext cx="9003583" cy="616017"/>
          </a:xfrm>
        </p:spPr>
        <p:txBody>
          <a:bodyPr>
            <a:normAutofit fontScale="90000"/>
          </a:bodyPr>
          <a:lstStyle/>
          <a:p>
            <a:pPr algn="ctr"/>
            <a:r>
              <a:rPr lang="en-US" b="1" dirty="0">
                <a:latin typeface="Arial" panose="020B0604020202020204" pitchFamily="34" charset="0"/>
                <a:cs typeface="Arial" panose="020B0604020202020204" pitchFamily="34" charset="0"/>
              </a:rPr>
              <a:t> </a:t>
            </a:r>
            <a:r>
              <a:rPr lang="en-US" sz="3100" b="1" dirty="0">
                <a:latin typeface="Arial" panose="020B0604020202020204" pitchFamily="34" charset="0"/>
                <a:cs typeface="Arial" panose="020B0604020202020204" pitchFamily="34" charset="0"/>
              </a:rPr>
              <a:t>NDSD </a:t>
            </a:r>
            <a:br>
              <a:rPr lang="en-US" sz="3100" b="1"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TRANSFER BUDGETS</a:t>
            </a:r>
            <a:r>
              <a:rPr lang="en-US" sz="3100" dirty="0"/>
              <a:t> </a:t>
            </a:r>
          </a:p>
        </p:txBody>
      </p:sp>
      <p:graphicFrame>
        <p:nvGraphicFramePr>
          <p:cNvPr id="7" name="Content Placeholder 6">
            <a:extLst>
              <a:ext uri="{FF2B5EF4-FFF2-40B4-BE49-F238E27FC236}">
                <a16:creationId xmlns:a16="http://schemas.microsoft.com/office/drawing/2014/main" id="{05E035C3-5007-440F-A458-183CF114C9A2}"/>
              </a:ext>
            </a:extLst>
          </p:cNvPr>
          <p:cNvGraphicFramePr>
            <a:graphicFrameLocks noGrp="1"/>
          </p:cNvGraphicFramePr>
          <p:nvPr>
            <p:ph idx="1"/>
          </p:nvPr>
        </p:nvGraphicFramePr>
        <p:xfrm>
          <a:off x="95250" y="1068404"/>
          <a:ext cx="9715498" cy="4518134"/>
        </p:xfrm>
        <a:graphic>
          <a:graphicData uri="http://schemas.openxmlformats.org/drawingml/2006/table">
            <a:tbl>
              <a:tblPr firstRow="1" firstCol="1" bandRow="1"/>
              <a:tblGrid>
                <a:gridCol w="1971675">
                  <a:extLst>
                    <a:ext uri="{9D8B030D-6E8A-4147-A177-3AD203B41FA5}">
                      <a16:colId xmlns:a16="http://schemas.microsoft.com/office/drawing/2014/main" val="1839025403"/>
                    </a:ext>
                  </a:extLst>
                </a:gridCol>
                <a:gridCol w="1457325">
                  <a:extLst>
                    <a:ext uri="{9D8B030D-6E8A-4147-A177-3AD203B41FA5}">
                      <a16:colId xmlns:a16="http://schemas.microsoft.com/office/drawing/2014/main" val="823201924"/>
                    </a:ext>
                  </a:extLst>
                </a:gridCol>
                <a:gridCol w="1495425">
                  <a:extLst>
                    <a:ext uri="{9D8B030D-6E8A-4147-A177-3AD203B41FA5}">
                      <a16:colId xmlns:a16="http://schemas.microsoft.com/office/drawing/2014/main" val="429781138"/>
                    </a:ext>
                  </a:extLst>
                </a:gridCol>
                <a:gridCol w="1524000">
                  <a:extLst>
                    <a:ext uri="{9D8B030D-6E8A-4147-A177-3AD203B41FA5}">
                      <a16:colId xmlns:a16="http://schemas.microsoft.com/office/drawing/2014/main" val="4011610355"/>
                    </a:ext>
                  </a:extLst>
                </a:gridCol>
                <a:gridCol w="1605063">
                  <a:extLst>
                    <a:ext uri="{9D8B030D-6E8A-4147-A177-3AD203B41FA5}">
                      <a16:colId xmlns:a16="http://schemas.microsoft.com/office/drawing/2014/main" val="1677373957"/>
                    </a:ext>
                  </a:extLst>
                </a:gridCol>
                <a:gridCol w="1662010">
                  <a:extLst>
                    <a:ext uri="{9D8B030D-6E8A-4147-A177-3AD203B41FA5}">
                      <a16:colId xmlns:a16="http://schemas.microsoft.com/office/drawing/2014/main" val="2156421876"/>
                    </a:ext>
                  </a:extLst>
                </a:gridCol>
              </a:tblGrid>
              <a:tr h="839451">
                <a:tc>
                  <a:txBody>
                    <a:bodyPr/>
                    <a:lstStyle/>
                    <a:p>
                      <a:pPr algn="just">
                        <a:lnSpc>
                          <a:spcPct val="107000"/>
                        </a:lnSpc>
                        <a:spcAft>
                          <a:spcPts val="800"/>
                        </a:spcAft>
                      </a:pPr>
                      <a:r>
                        <a:rPr lang="en-US" sz="3200" b="1" dirty="0">
                          <a:effectLst/>
                          <a:latin typeface="Arial" panose="020B0604020202020204" pitchFamily="34" charset="0"/>
                          <a:ea typeface="Calibri" panose="020F0502020204030204" pitchFamily="34" charset="0"/>
                          <a:cs typeface="Arial" panose="020B0604020202020204" pitchFamily="34" charset="0"/>
                        </a:rPr>
                        <a:t>Fin Year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800"/>
                        </a:spcAft>
                      </a:pPr>
                      <a:r>
                        <a:rPr lang="en-US" sz="3200" b="1" dirty="0">
                          <a:effectLst/>
                          <a:latin typeface="Arial" panose="020B0604020202020204" pitchFamily="34" charset="0"/>
                          <a:ea typeface="Calibri" panose="020F0502020204030204" pitchFamily="34" charset="0"/>
                          <a:cs typeface="Arial" panose="020B0604020202020204" pitchFamily="34" charset="0"/>
                        </a:rPr>
                        <a:t>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800"/>
                        </a:spcAft>
                      </a:pPr>
                      <a:r>
                        <a:rPr lang="en-US" sz="3200" b="1" dirty="0">
                          <a:effectLst/>
                          <a:latin typeface="Arial" panose="020B0604020202020204" pitchFamily="34" charset="0"/>
                          <a:ea typeface="Calibri" panose="020F0502020204030204" pitchFamily="34" charset="0"/>
                          <a:cs typeface="Arial" panose="020B0604020202020204" pitchFamily="34" charset="0"/>
                        </a:rPr>
                        <a:t>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800"/>
                        </a:spcAft>
                      </a:pPr>
                      <a:r>
                        <a:rPr lang="en-US" sz="3200" b="1" dirty="0">
                          <a:effectLst/>
                          <a:latin typeface="Arial" panose="020B0604020202020204" pitchFamily="34" charset="0"/>
                          <a:ea typeface="Calibri" panose="020F0502020204030204" pitchFamily="34" charset="0"/>
                          <a:cs typeface="Arial" panose="020B0604020202020204" pitchFamily="34" charset="0"/>
                        </a:rPr>
                        <a:t>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800"/>
                        </a:spcAft>
                      </a:pPr>
                      <a:r>
                        <a:rPr lang="en-US" sz="3200" b="1" dirty="0">
                          <a:effectLst/>
                          <a:latin typeface="Arial" panose="020B0604020202020204" pitchFamily="34" charset="0"/>
                          <a:ea typeface="Calibri" panose="020F0502020204030204" pitchFamily="34" charset="0"/>
                          <a:cs typeface="Arial" panose="020B0604020202020204" pitchFamily="34" charset="0"/>
                        </a:rPr>
                        <a:t>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800"/>
                        </a:spcAft>
                      </a:pPr>
                      <a:r>
                        <a:rPr lang="en-US" sz="3200" b="1" dirty="0">
                          <a:effectLst/>
                          <a:latin typeface="Arial" panose="020B0604020202020204" pitchFamily="34" charset="0"/>
                          <a:ea typeface="Calibri" panose="020F0502020204030204" pitchFamily="34" charset="0"/>
                          <a:cs typeface="Arial" panose="020B0604020202020204" pitchFamily="34" charset="0"/>
                        </a:rPr>
                        <a:t>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140296833"/>
                  </a:ext>
                </a:extLst>
              </a:tr>
              <a:tr h="619347">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3200" b="1" dirty="0">
                          <a:effectLst/>
                          <a:latin typeface="Arial" panose="020B0604020202020204" pitchFamily="34" charset="0"/>
                          <a:ea typeface="Calibri" panose="020F0502020204030204" pitchFamily="34" charset="0"/>
                          <a:cs typeface="Arial" panose="020B0604020202020204" pitchFamily="34" charset="0"/>
                        </a:rPr>
                        <a:t>No. of Funded NPOs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3200" b="1" dirty="0">
                          <a:effectLst/>
                          <a:latin typeface="Arial" panose="020B0604020202020204" pitchFamily="34" charset="0"/>
                          <a:ea typeface="Calibri" panose="020F0502020204030204" pitchFamily="34" charset="0"/>
                          <a:cs typeface="Arial" panose="020B0604020202020204" pitchFamily="34"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3200" b="1" dirty="0">
                          <a:effectLst/>
                          <a:latin typeface="Arial" panose="020B0604020202020204" pitchFamily="34" charset="0"/>
                          <a:ea typeface="Calibri" panose="020F0502020204030204" pitchFamily="34" charset="0"/>
                          <a:cs typeface="Arial" panose="020B0604020202020204" pitchFamily="34"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3200" b="1" dirty="0">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3200" b="1" dirty="0">
                          <a:effectLst/>
                          <a:latin typeface="Arial" panose="020B0604020202020204" pitchFamily="34" charset="0"/>
                          <a:ea typeface="Calibri" panose="020F0502020204030204" pitchFamily="34" charset="0"/>
                          <a:cs typeface="Arial" panose="020B0604020202020204" pitchFamily="34" charset="0"/>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3200" b="1" dirty="0">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67162384"/>
                  </a:ext>
                </a:extLst>
              </a:tr>
              <a:tr h="1120316">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3200" b="1" dirty="0">
                          <a:effectLst/>
                          <a:latin typeface="Arial" panose="020B0604020202020204" pitchFamily="34" charset="0"/>
                          <a:ea typeface="Calibri" panose="020F0502020204030204" pitchFamily="34" charset="0"/>
                          <a:cs typeface="Arial" panose="020B0604020202020204" pitchFamily="34" charset="0"/>
                        </a:rPr>
                        <a:t>Budget Allocation </a:t>
                      </a:r>
                    </a:p>
                    <a:p>
                      <a:pPr algn="just">
                        <a:lnSpc>
                          <a:spcPct val="107000"/>
                        </a:lnSpc>
                        <a:spcAft>
                          <a:spcPts val="800"/>
                        </a:spcAft>
                      </a:pPr>
                      <a:endParaRPr lang="en-US" sz="3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3200" b="1" dirty="0">
                          <a:effectLst/>
                          <a:latin typeface="Arial" panose="020B0604020202020204" pitchFamily="34" charset="0"/>
                          <a:ea typeface="Calibri" panose="020F0502020204030204" pitchFamily="34" charset="0"/>
                          <a:cs typeface="Arial" panose="020B0604020202020204" pitchFamily="34" charset="0"/>
                        </a:rPr>
                        <a:t>25 000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3200" b="1" dirty="0">
                          <a:effectLst/>
                          <a:latin typeface="Arial" panose="020B0604020202020204" pitchFamily="34" charset="0"/>
                          <a:ea typeface="Calibri" panose="020F0502020204030204" pitchFamily="34" charset="0"/>
                          <a:cs typeface="Arial" panose="020B0604020202020204" pitchFamily="34" charset="0"/>
                        </a:rPr>
                        <a:t>23 000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3200" b="1" dirty="0">
                          <a:effectLst/>
                          <a:latin typeface="Arial" panose="020B0604020202020204" pitchFamily="34" charset="0"/>
                          <a:ea typeface="Calibri" panose="020F0502020204030204" pitchFamily="34" charset="0"/>
                          <a:cs typeface="Arial" panose="020B0604020202020204" pitchFamily="34" charset="0"/>
                        </a:rPr>
                        <a:t>28 000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3200" b="1" dirty="0">
                          <a:effectLst/>
                          <a:latin typeface="Arial" panose="020B0604020202020204" pitchFamily="34" charset="0"/>
                          <a:ea typeface="Calibri" panose="020F0502020204030204" pitchFamily="34" charset="0"/>
                          <a:cs typeface="Arial" panose="020B0604020202020204" pitchFamily="34" charset="0"/>
                        </a:rPr>
                        <a:t>26 000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3200" b="1" dirty="0">
                          <a:effectLst/>
                          <a:latin typeface="Arial" panose="020B0604020202020204" pitchFamily="34" charset="0"/>
                          <a:ea typeface="Calibri" panose="020F0502020204030204" pitchFamily="34" charset="0"/>
                          <a:cs typeface="Arial" panose="020B0604020202020204" pitchFamily="34" charset="0"/>
                        </a:rPr>
                        <a:t>26 000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0229576"/>
                  </a:ext>
                </a:extLst>
              </a:tr>
            </a:tbl>
          </a:graphicData>
        </a:graphic>
      </p:graphicFrame>
    </p:spTree>
    <p:extLst>
      <p:ext uri="{BB962C8B-B14F-4D97-AF65-F5344CB8AC3E}">
        <p14:creationId xmlns:p14="http://schemas.microsoft.com/office/powerpoint/2010/main" val="1865713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280737" y="577516"/>
            <a:ext cx="9344526" cy="452387"/>
          </a:xfrm>
        </p:spPr>
        <p:txBody>
          <a:bodyPr>
            <a:normAutofit fontScale="90000"/>
          </a:bodyPr>
          <a:lstStyle/>
          <a:p>
            <a:r>
              <a:rPr lang="en-US" sz="31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TO SUBMIT</a:t>
            </a:r>
            <a:br>
              <a:rPr lang="en-US" sz="44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endParaRPr lang="en-US" dirty="0"/>
          </a:p>
        </p:txBody>
      </p:sp>
      <p:graphicFrame>
        <p:nvGraphicFramePr>
          <p:cNvPr id="4" name="Content Placeholder 3">
            <a:extLst>
              <a:ext uri="{FF2B5EF4-FFF2-40B4-BE49-F238E27FC236}">
                <a16:creationId xmlns:a16="http://schemas.microsoft.com/office/drawing/2014/main" id="{8AF49FDB-26A8-4233-B839-286740F5020A}"/>
              </a:ext>
            </a:extLst>
          </p:cNvPr>
          <p:cNvGraphicFramePr>
            <a:graphicFrameLocks noGrp="1"/>
          </p:cNvGraphicFramePr>
          <p:nvPr>
            <p:ph idx="1"/>
          </p:nvPr>
        </p:nvGraphicFramePr>
        <p:xfrm>
          <a:off x="280737" y="933651"/>
          <a:ext cx="8988391" cy="5288667"/>
        </p:xfrm>
        <a:graphic>
          <a:graphicData uri="http://schemas.openxmlformats.org/drawingml/2006/table">
            <a:tbl>
              <a:tblPr firstRow="1" firstCol="1" bandRow="1"/>
              <a:tblGrid>
                <a:gridCol w="4387516">
                  <a:extLst>
                    <a:ext uri="{9D8B030D-6E8A-4147-A177-3AD203B41FA5}">
                      <a16:colId xmlns:a16="http://schemas.microsoft.com/office/drawing/2014/main" val="4035576152"/>
                    </a:ext>
                  </a:extLst>
                </a:gridCol>
                <a:gridCol w="4600875">
                  <a:extLst>
                    <a:ext uri="{9D8B030D-6E8A-4147-A177-3AD203B41FA5}">
                      <a16:colId xmlns:a16="http://schemas.microsoft.com/office/drawing/2014/main" val="3787748221"/>
                    </a:ext>
                  </a:extLst>
                </a:gridCol>
              </a:tblGrid>
              <a:tr h="844349">
                <a:tc>
                  <a:txBody>
                    <a:bodyPr/>
                    <a:lstStyle/>
                    <a:p>
                      <a:pPr algn="ctr">
                        <a:lnSpc>
                          <a:spcPct val="107000"/>
                        </a:lnSpc>
                        <a:spcBef>
                          <a:spcPts val="600"/>
                        </a:spcBef>
                        <a:spcAft>
                          <a:spcPts val="900"/>
                        </a:spcAft>
                      </a:pPr>
                      <a:r>
                        <a:rPr lang="en-AU" sz="2400" b="1" dirty="0">
                          <a:effectLst/>
                          <a:latin typeface="Arial" panose="020B0604020202020204" pitchFamily="34" charset="0"/>
                          <a:ea typeface="Calibri" panose="020F0502020204030204" pitchFamily="34" charset="0"/>
                          <a:cs typeface="Times New Roman" panose="02020603050405020304" pitchFamily="18" charset="0"/>
                        </a:rPr>
                        <a:t>Postal Address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Bef>
                          <a:spcPts val="600"/>
                        </a:spcBef>
                        <a:spcAft>
                          <a:spcPts val="900"/>
                        </a:spcAft>
                      </a:pPr>
                      <a:r>
                        <a:rPr lang="en-AU" sz="2400" b="1">
                          <a:effectLst/>
                          <a:latin typeface="Arial" panose="020B0604020202020204" pitchFamily="34" charset="0"/>
                          <a:ea typeface="Calibri" panose="020F0502020204030204" pitchFamily="34" charset="0"/>
                          <a:cs typeface="Times New Roman" panose="02020603050405020304" pitchFamily="18" charset="0"/>
                        </a:rPr>
                        <a:t>Physical Address</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9614613"/>
                  </a:ext>
                </a:extLst>
              </a:tr>
              <a:tr h="1130151">
                <a:tc>
                  <a:txBody>
                    <a:bodyPr/>
                    <a:lstStyle/>
                    <a:p>
                      <a:pPr algn="ctr">
                        <a:lnSpc>
                          <a:spcPct val="107000"/>
                        </a:lnSpc>
                        <a:spcBef>
                          <a:spcPts val="600"/>
                        </a:spcBef>
                        <a:spcAft>
                          <a:spcPts val="900"/>
                        </a:spcAft>
                      </a:pPr>
                      <a:r>
                        <a:rPr lang="en-AU" sz="2400" b="1" dirty="0">
                          <a:effectLst/>
                          <a:latin typeface="Arial" panose="020B0604020202020204" pitchFamily="34" charset="0"/>
                          <a:ea typeface="Calibri" panose="020F0502020204030204" pitchFamily="34" charset="0"/>
                          <a:cs typeface="Times New Roman" panose="02020603050405020304" pitchFamily="18" charset="0"/>
                        </a:rPr>
                        <a:t>For Attention: Mr FP Netshipale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Bef>
                          <a:spcPts val="600"/>
                        </a:spcBef>
                        <a:spcAft>
                          <a:spcPts val="900"/>
                        </a:spcAft>
                      </a:pPr>
                      <a:r>
                        <a:rPr lang="en-AU" sz="2400" b="1">
                          <a:effectLst/>
                          <a:latin typeface="Arial" panose="020B0604020202020204" pitchFamily="34" charset="0"/>
                          <a:ea typeface="Calibri" panose="020F0502020204030204" pitchFamily="34" charset="0"/>
                          <a:cs typeface="Times New Roman" panose="02020603050405020304" pitchFamily="18" charset="0"/>
                        </a:rPr>
                        <a:t>For Attention: Mr FP Netshipale</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39519995"/>
                  </a:ext>
                </a:extLst>
              </a:tr>
              <a:tr h="1585222">
                <a:tc>
                  <a:txBody>
                    <a:bodyPr/>
                    <a:lstStyle/>
                    <a:p>
                      <a:pPr algn="ctr">
                        <a:lnSpc>
                          <a:spcPct val="100000"/>
                        </a:lnSpc>
                        <a:spcBef>
                          <a:spcPts val="600"/>
                        </a:spcBef>
                        <a:spcAft>
                          <a:spcPts val="9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National Dept of Social Development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Bef>
                          <a:spcPts val="600"/>
                        </a:spcBef>
                        <a:spcAft>
                          <a:spcPts val="9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Private Bag x 901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Bef>
                          <a:spcPts val="600"/>
                        </a:spcBef>
                        <a:spcAft>
                          <a:spcPts val="9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National Dept of Social Development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Bef>
                          <a:spcPts val="600"/>
                        </a:spcBef>
                        <a:spcAft>
                          <a:spcPts val="900"/>
                        </a:spcAft>
                      </a:pPr>
                      <a:r>
                        <a:rPr lang="en-GB" sz="2400"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134 HSRC Building</a:t>
                      </a:r>
                      <a:endParaRPr lang="en-US" sz="24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96177577"/>
                  </a:ext>
                </a:extLst>
              </a:tr>
              <a:tr h="688227">
                <a:tc>
                  <a:txBody>
                    <a:bodyPr/>
                    <a:lstStyle/>
                    <a:p>
                      <a:pPr algn="ctr">
                        <a:lnSpc>
                          <a:spcPct val="107000"/>
                        </a:lnSpc>
                        <a:spcBef>
                          <a:spcPts val="600"/>
                        </a:spcBef>
                        <a:spcAft>
                          <a:spcPts val="900"/>
                        </a:spcAft>
                      </a:pPr>
                      <a:r>
                        <a:rPr lang="en-AU" sz="2400" b="1" dirty="0">
                          <a:effectLst/>
                          <a:latin typeface="Arial" panose="020B0604020202020204" pitchFamily="34" charset="0"/>
                          <a:ea typeface="Calibri" panose="020F0502020204030204" pitchFamily="34" charset="0"/>
                          <a:cs typeface="Times New Roman" panose="02020603050405020304" pitchFamily="18" charset="0"/>
                        </a:rPr>
                        <a:t>PRETORIA</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Bef>
                          <a:spcPts val="600"/>
                        </a:spcBef>
                        <a:spcAft>
                          <a:spcPts val="900"/>
                        </a:spcAft>
                      </a:pPr>
                      <a:r>
                        <a:rPr lang="en-AU" sz="2400" b="1">
                          <a:effectLst/>
                          <a:latin typeface="Arial" panose="020B0604020202020204" pitchFamily="34" charset="0"/>
                          <a:ea typeface="Calibri" panose="020F0502020204030204" pitchFamily="34" charset="0"/>
                          <a:cs typeface="Times New Roman" panose="02020603050405020304" pitchFamily="18" charset="0"/>
                        </a:rPr>
                        <a:t>PRETORIA </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93318271"/>
                  </a:ext>
                </a:extLst>
              </a:tr>
              <a:tr h="1040718">
                <a:tc>
                  <a:txBody>
                    <a:bodyPr/>
                    <a:lstStyle/>
                    <a:p>
                      <a:pPr algn="ctr">
                        <a:lnSpc>
                          <a:spcPct val="107000"/>
                        </a:lnSpc>
                        <a:spcBef>
                          <a:spcPts val="600"/>
                        </a:spcBef>
                        <a:spcAft>
                          <a:spcPts val="900"/>
                        </a:spcAft>
                      </a:pPr>
                      <a:r>
                        <a:rPr lang="en-AU" sz="2400" b="1">
                          <a:effectLst/>
                          <a:latin typeface="Arial" panose="020B0604020202020204" pitchFamily="34" charset="0"/>
                          <a:ea typeface="Calibri" panose="020F0502020204030204" pitchFamily="34" charset="0"/>
                          <a:cs typeface="Times New Roman" panose="02020603050405020304" pitchFamily="18" charset="0"/>
                        </a:rPr>
                        <a:t>0001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Bef>
                          <a:spcPts val="600"/>
                        </a:spcBef>
                        <a:spcAft>
                          <a:spcPts val="900"/>
                        </a:spcAft>
                      </a:pPr>
                      <a:r>
                        <a:rPr lang="en-AU" sz="2400" dirty="0">
                          <a:effectLst/>
                          <a:latin typeface="Arial" panose="020B0604020202020204" pitchFamily="34" charset="0"/>
                          <a:ea typeface="Calibri" panose="020F0502020204030204" pitchFamily="34" charset="0"/>
                          <a:cs typeface="Times New Roman" panose="02020603050405020304" pitchFamily="18"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15157313"/>
                  </a:ext>
                </a:extLst>
              </a:tr>
            </a:tbl>
          </a:graphicData>
        </a:graphic>
      </p:graphicFrame>
    </p:spTree>
    <p:extLst>
      <p:ext uri="{BB962C8B-B14F-4D97-AF65-F5344CB8AC3E}">
        <p14:creationId xmlns:p14="http://schemas.microsoft.com/office/powerpoint/2010/main" val="242383792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182880" y="221382"/>
            <a:ext cx="9442383" cy="45719"/>
          </a:xfrm>
        </p:spPr>
        <p:txBody>
          <a:bodyPr>
            <a:normAutofit fontScale="90000"/>
          </a:bodyPr>
          <a:lstStyle/>
          <a:p>
            <a:br>
              <a:rPr lang="en-US" sz="44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44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PACKAGING </a:t>
            </a:r>
            <a:endParaRPr lang="en-US" dirty="0"/>
          </a:p>
        </p:txBody>
      </p:sp>
      <p:sp>
        <p:nvSpPr>
          <p:cNvPr id="7" name="Content Placeholder 6">
            <a:extLst>
              <a:ext uri="{FF2B5EF4-FFF2-40B4-BE49-F238E27FC236}">
                <a16:creationId xmlns:a16="http://schemas.microsoft.com/office/drawing/2014/main" id="{E2B74C6A-2861-424A-A07C-99307C885F48}"/>
              </a:ext>
            </a:extLst>
          </p:cNvPr>
          <p:cNvSpPr>
            <a:spLocks noGrp="1"/>
          </p:cNvSpPr>
          <p:nvPr>
            <p:ph idx="1"/>
          </p:nvPr>
        </p:nvSpPr>
        <p:spPr>
          <a:xfrm>
            <a:off x="71338" y="726637"/>
            <a:ext cx="9153625" cy="5450326"/>
          </a:xfrm>
        </p:spPr>
        <p:txBody>
          <a:bodyPr/>
          <a:lstStyle/>
          <a:p>
            <a:pPr marL="0" indent="0">
              <a:buNone/>
            </a:pPr>
            <a:r>
              <a:rPr lang="en-AU" sz="1800" dirty="0">
                <a:effectLst/>
                <a:latin typeface="Arial" panose="020B0604020202020204" pitchFamily="34" charset="0"/>
                <a:ea typeface="Calibri" panose="020F0502020204030204" pitchFamily="34" charset="0"/>
              </a:rPr>
              <a:t>The Proposal must be submitted in a </a:t>
            </a:r>
            <a:r>
              <a:rPr lang="en-AU" sz="2400" b="1" u="sng" dirty="0">
                <a:effectLst/>
                <a:latin typeface="Arial" panose="020B0604020202020204" pitchFamily="34" charset="0"/>
                <a:ea typeface="Calibri" panose="020F0502020204030204" pitchFamily="34" charset="0"/>
              </a:rPr>
              <a:t>sealed envelope or package</a:t>
            </a:r>
            <a:r>
              <a:rPr lang="en-AU" sz="2400" dirty="0">
                <a:effectLst/>
                <a:latin typeface="Arial" panose="020B0604020202020204" pitchFamily="34" charset="0"/>
                <a:ea typeface="Calibri" panose="020F0502020204030204" pitchFamily="34" charset="0"/>
              </a:rPr>
              <a:t> </a:t>
            </a:r>
            <a:r>
              <a:rPr lang="en-AU" sz="1800" dirty="0">
                <a:effectLst/>
                <a:latin typeface="Arial" panose="020B0604020202020204" pitchFamily="34" charset="0"/>
                <a:ea typeface="Calibri" panose="020F0502020204030204" pitchFamily="34" charset="0"/>
              </a:rPr>
              <a:t>with the following details clearly marked on envelope. </a:t>
            </a:r>
            <a:endParaRPr lang="en-US" sz="1800" dirty="0">
              <a:effectLst/>
              <a:latin typeface="Arial" panose="020B0604020202020204" pitchFamily="34" charset="0"/>
              <a:ea typeface="Calibri" panose="020F0502020204030204" pitchFamily="34" charset="0"/>
            </a:endParaRPr>
          </a:p>
          <a:p>
            <a:endParaRPr lang="en-US" dirty="0"/>
          </a:p>
        </p:txBody>
      </p:sp>
      <p:graphicFrame>
        <p:nvGraphicFramePr>
          <p:cNvPr id="8" name="Table 7">
            <a:extLst>
              <a:ext uri="{FF2B5EF4-FFF2-40B4-BE49-F238E27FC236}">
                <a16:creationId xmlns:a16="http://schemas.microsoft.com/office/drawing/2014/main" id="{FA580071-4F03-408A-8E5D-7303B819B817}"/>
              </a:ext>
            </a:extLst>
          </p:cNvPr>
          <p:cNvGraphicFramePr>
            <a:graphicFrameLocks noGrp="1"/>
          </p:cNvGraphicFramePr>
          <p:nvPr>
            <p:extLst>
              <p:ext uri="{D42A27DB-BD31-4B8C-83A1-F6EECF244321}">
                <p14:modId xmlns:p14="http://schemas.microsoft.com/office/powerpoint/2010/main" val="1840422600"/>
              </p:ext>
            </p:extLst>
          </p:nvPr>
        </p:nvGraphicFramePr>
        <p:xfrm>
          <a:off x="471637" y="1391920"/>
          <a:ext cx="9153625" cy="4395788"/>
        </p:xfrm>
        <a:graphic>
          <a:graphicData uri="http://schemas.openxmlformats.org/drawingml/2006/table">
            <a:tbl>
              <a:tblPr firstRow="1" firstCol="1" bandRow="1"/>
              <a:tblGrid>
                <a:gridCol w="2525563">
                  <a:extLst>
                    <a:ext uri="{9D8B030D-6E8A-4147-A177-3AD203B41FA5}">
                      <a16:colId xmlns:a16="http://schemas.microsoft.com/office/drawing/2014/main" val="989411100"/>
                    </a:ext>
                  </a:extLst>
                </a:gridCol>
                <a:gridCol w="6628062">
                  <a:extLst>
                    <a:ext uri="{9D8B030D-6E8A-4147-A177-3AD203B41FA5}">
                      <a16:colId xmlns:a16="http://schemas.microsoft.com/office/drawing/2014/main" val="741990406"/>
                    </a:ext>
                  </a:extLst>
                </a:gridCol>
              </a:tblGrid>
              <a:tr h="853440">
                <a:tc>
                  <a:txBody>
                    <a:bodyPr/>
                    <a:lstStyle/>
                    <a:p>
                      <a:pPr>
                        <a:lnSpc>
                          <a:spcPct val="107000"/>
                        </a:lnSpc>
                        <a:spcBef>
                          <a:spcPts val="600"/>
                        </a:spcBef>
                        <a:spcAft>
                          <a:spcPts val="900"/>
                        </a:spcAft>
                      </a:pPr>
                      <a:r>
                        <a:rPr lang="en-AU" sz="2000" b="1" dirty="0">
                          <a:effectLst/>
                          <a:latin typeface="Arial" panose="020B0604020202020204" pitchFamily="34" charset="0"/>
                          <a:ea typeface="Calibri" panose="020F0502020204030204" pitchFamily="34" charset="0"/>
                          <a:cs typeface="Times New Roman" panose="02020603050405020304" pitchFamily="18" charset="0"/>
                        </a:rPr>
                        <a:t>Request Reference Number: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AU"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01/2024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588920190"/>
                  </a:ext>
                </a:extLst>
              </a:tr>
              <a:tr h="730810">
                <a:tc>
                  <a:txBody>
                    <a:bodyPr/>
                    <a:lstStyle/>
                    <a:p>
                      <a:pPr>
                        <a:lnSpc>
                          <a:spcPct val="107000"/>
                        </a:lnSpc>
                        <a:spcBef>
                          <a:spcPts val="600"/>
                        </a:spcBef>
                        <a:spcAft>
                          <a:spcPts val="900"/>
                        </a:spcAft>
                      </a:pPr>
                      <a:r>
                        <a:rPr lang="en-AU" sz="2000" b="1" dirty="0">
                          <a:effectLst/>
                          <a:latin typeface="Arial" panose="020B0604020202020204" pitchFamily="34" charset="0"/>
                          <a:ea typeface="Calibri" panose="020F0502020204030204" pitchFamily="34" charset="0"/>
                          <a:cs typeface="Times New Roman" panose="02020603050405020304" pitchFamily="18" charset="0"/>
                        </a:rPr>
                        <a:t>Title of Request:</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AU"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NDSD: Request for Proposals for Funding NPOs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71381683"/>
                  </a:ext>
                </a:extLst>
              </a:tr>
              <a:tr h="2177647">
                <a:tc>
                  <a:txBody>
                    <a:bodyPr/>
                    <a:lstStyle/>
                    <a:p>
                      <a:pPr>
                        <a:lnSpc>
                          <a:spcPct val="107000"/>
                        </a:lnSpc>
                        <a:spcBef>
                          <a:spcPts val="600"/>
                        </a:spcBef>
                        <a:spcAft>
                          <a:spcPts val="900"/>
                        </a:spcAft>
                      </a:pPr>
                      <a:r>
                        <a:rPr lang="en-AU"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Service Specification Number/s</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600"/>
                        </a:spcBef>
                        <a:spcAft>
                          <a:spcPts val="900"/>
                        </a:spcAft>
                      </a:pPr>
                      <a:r>
                        <a:rPr lang="en-A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NB: If more than one service applied for, please list the Specification Numbers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600"/>
                        </a:spcBef>
                        <a:spcAft>
                          <a:spcPts val="900"/>
                        </a:spcAft>
                      </a:pPr>
                      <a:r>
                        <a:rPr lang="en-A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E.g. SP4.2: Crime Prevention and Support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600"/>
                        </a:spcBef>
                        <a:spcAft>
                          <a:spcPts val="900"/>
                        </a:spcAft>
                      </a:pPr>
                      <a:r>
                        <a:rPr lang="en-A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SP4.3: Victim Empowerment</a:t>
                      </a:r>
                    </a:p>
                    <a:p>
                      <a:pPr algn="ctr"/>
                      <a:r>
                        <a:rPr lang="en-US" sz="2000" b="1" kern="1200" dirty="0">
                          <a:solidFill>
                            <a:schemeClr val="tx1"/>
                          </a:solidFill>
                          <a:effectLst/>
                          <a:latin typeface="Arial" panose="020B0604020202020204" pitchFamily="34" charset="0"/>
                          <a:ea typeface="+mn-ea"/>
                          <a:cs typeface="Arial" panose="020B0604020202020204" pitchFamily="34" charset="0"/>
                        </a:rPr>
                        <a:t>Part C</a:t>
                      </a:r>
                      <a:endParaRPr lang="en-US" sz="2000" kern="1200" dirty="0">
                        <a:solidFill>
                          <a:schemeClr val="tx1"/>
                        </a:solidFill>
                        <a:effectLst/>
                        <a:latin typeface="Arial" panose="020B0604020202020204" pitchFamily="34" charset="0"/>
                        <a:ea typeface="+mn-ea"/>
                        <a:cs typeface="Arial" panose="020B0604020202020204" pitchFamily="34" charset="0"/>
                      </a:endParaRPr>
                    </a:p>
                    <a:p>
                      <a:pPr algn="ctr"/>
                      <a:r>
                        <a:rPr lang="en-US" sz="2000" b="1" kern="1200" dirty="0">
                          <a:solidFill>
                            <a:schemeClr val="tx1"/>
                          </a:solidFill>
                          <a:effectLst/>
                          <a:latin typeface="Arial" panose="020B0604020202020204" pitchFamily="34" charset="0"/>
                          <a:ea typeface="+mn-ea"/>
                          <a:cs typeface="Arial" panose="020B0604020202020204" pitchFamily="34" charset="0"/>
                        </a:rPr>
                        <a:t>Plan for Project, Programme or Other Intervention</a:t>
                      </a:r>
                      <a:endParaRPr lang="en-US" sz="2000" kern="1200" dirty="0">
                        <a:solidFill>
                          <a:schemeClr val="tx1"/>
                        </a:solidFill>
                        <a:effectLst/>
                        <a:latin typeface="Arial" panose="020B0604020202020204" pitchFamily="34" charset="0"/>
                        <a:ea typeface="+mn-ea"/>
                        <a:cs typeface="Arial" panose="020B0604020202020204" pitchFamily="34" charset="0"/>
                      </a:endParaRPr>
                    </a:p>
                    <a:p>
                      <a:pPr>
                        <a:lnSpc>
                          <a:spcPct val="107000"/>
                        </a:lnSpc>
                        <a:spcBef>
                          <a:spcPts val="600"/>
                        </a:spcBef>
                        <a:spcAft>
                          <a:spcPts val="90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6383019"/>
                  </a:ext>
                </a:extLst>
              </a:tr>
            </a:tbl>
          </a:graphicData>
        </a:graphic>
      </p:graphicFrame>
    </p:spTree>
    <p:extLst>
      <p:ext uri="{BB962C8B-B14F-4D97-AF65-F5344CB8AC3E}">
        <p14:creationId xmlns:p14="http://schemas.microsoft.com/office/powerpoint/2010/main" val="416973024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280737" y="221382"/>
            <a:ext cx="9344526" cy="317633"/>
          </a:xfrm>
        </p:spPr>
        <p:txBody>
          <a:bodyPr>
            <a:normAutofit fontScale="90000"/>
          </a:bodyPr>
          <a:lstStyle/>
          <a:p>
            <a:pPr algn="ctr"/>
            <a:br>
              <a:rPr lang="en-US" sz="44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44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CLOSING DATE </a:t>
            </a:r>
            <a:endParaRPr lang="en-US" sz="4000" dirty="0"/>
          </a:p>
        </p:txBody>
      </p:sp>
      <p:sp>
        <p:nvSpPr>
          <p:cNvPr id="7" name="Content Placeholder 6">
            <a:extLst>
              <a:ext uri="{FF2B5EF4-FFF2-40B4-BE49-F238E27FC236}">
                <a16:creationId xmlns:a16="http://schemas.microsoft.com/office/drawing/2014/main" id="{E2B74C6A-2861-424A-A07C-99307C885F48}"/>
              </a:ext>
            </a:extLst>
          </p:cNvPr>
          <p:cNvSpPr>
            <a:spLocks noGrp="1"/>
          </p:cNvSpPr>
          <p:nvPr>
            <p:ph idx="1"/>
          </p:nvPr>
        </p:nvSpPr>
        <p:spPr>
          <a:xfrm>
            <a:off x="182880" y="1029903"/>
            <a:ext cx="9442383" cy="5147060"/>
          </a:xfrm>
        </p:spPr>
        <p:txBody>
          <a:bodyPr/>
          <a:lstStyle/>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Scroll: Vertical 3">
            <a:extLst>
              <a:ext uri="{FF2B5EF4-FFF2-40B4-BE49-F238E27FC236}">
                <a16:creationId xmlns:a16="http://schemas.microsoft.com/office/drawing/2014/main" id="{56934373-7D99-487F-94F9-286DCAFBBBF2}"/>
              </a:ext>
            </a:extLst>
          </p:cNvPr>
          <p:cNvSpPr/>
          <p:nvPr/>
        </p:nvSpPr>
        <p:spPr>
          <a:xfrm>
            <a:off x="0" y="895150"/>
            <a:ext cx="9723120" cy="5147060"/>
          </a:xfrm>
          <a:prstGeom prst="vertic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900"/>
              </a:spcAft>
            </a:pPr>
            <a:endParaRPr lang="en-GB" sz="3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Bef>
                <a:spcPts val="600"/>
              </a:spcBef>
              <a:spcAft>
                <a:spcPts val="900"/>
              </a:spcAft>
            </a:pPr>
            <a:endParaRPr lang="en-GB" sz="32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spcBef>
                <a:spcPts val="600"/>
              </a:spcBef>
              <a:spcAft>
                <a:spcPts val="900"/>
              </a:spcAft>
            </a:pPr>
            <a:r>
              <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deadline for the submission is </a:t>
            </a:r>
          </a:p>
          <a:p>
            <a:pPr algn="ctr">
              <a:lnSpc>
                <a:spcPct val="107000"/>
              </a:lnSpc>
              <a:spcBef>
                <a:spcPts val="600"/>
              </a:spcBef>
              <a:spcAft>
                <a:spcPts val="900"/>
              </a:spcAft>
            </a:pPr>
            <a:r>
              <a:rPr lang="en-GB" sz="3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Friday, 22 September 2023</a:t>
            </a:r>
            <a:r>
              <a:rPr lang="en-GB" sz="32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t>
            </a:r>
            <a:r>
              <a:rPr lang="en-GB" sz="3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15:00</a:t>
            </a:r>
            <a:endParaRPr lang="en-US" sz="24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Bef>
                <a:spcPts val="1200"/>
              </a:spcBef>
              <a:spcAft>
                <a:spcPts val="900"/>
              </a:spcAft>
            </a:pPr>
            <a:r>
              <a:rPr lang="en-AU" sz="2400" i="1" dirty="0">
                <a:solidFill>
                  <a:schemeClr val="tx1"/>
                </a:solidFill>
                <a:effectLst/>
                <a:latin typeface="Arial" panose="020B0604020202020204" pitchFamily="34" charset="0"/>
                <a:ea typeface="Calibri" panose="020F0502020204030204" pitchFamily="34" charset="0"/>
              </a:rPr>
              <a:t>Proposals that are not received </a:t>
            </a:r>
            <a:r>
              <a:rPr lang="en-AU" sz="2400" i="1" u="sng" dirty="0">
                <a:solidFill>
                  <a:schemeClr val="tx1"/>
                </a:solidFill>
                <a:effectLst/>
                <a:latin typeface="Arial" panose="020B0604020202020204" pitchFamily="34" charset="0"/>
                <a:ea typeface="Calibri" panose="020F0502020204030204" pitchFamily="34" charset="0"/>
              </a:rPr>
              <a:t>in full by the closing date and time </a:t>
            </a:r>
            <a:r>
              <a:rPr lang="en-AU" sz="2400" i="1" dirty="0">
                <a:solidFill>
                  <a:schemeClr val="tx1"/>
                </a:solidFill>
                <a:effectLst/>
                <a:latin typeface="Arial" panose="020B0604020202020204" pitchFamily="34" charset="0"/>
                <a:ea typeface="Calibri" panose="020F0502020204030204" pitchFamily="34" charset="0"/>
              </a:rPr>
              <a:t>indicated above will automatically be disqualified and will, therefore, not be considered.</a:t>
            </a:r>
          </a:p>
          <a:p>
            <a:pPr algn="ctr">
              <a:lnSpc>
                <a:spcPct val="107000"/>
              </a:lnSpc>
              <a:spcBef>
                <a:spcPts val="1200"/>
              </a:spcBef>
              <a:spcAft>
                <a:spcPts val="900"/>
              </a:spcAft>
            </a:pPr>
            <a:r>
              <a:rPr lang="en-AU" sz="2400" i="1" dirty="0">
                <a:solidFill>
                  <a:schemeClr val="tx1"/>
                </a:solidFill>
                <a:effectLst/>
                <a:latin typeface="Arial" panose="020B0604020202020204" pitchFamily="34" charset="0"/>
                <a:ea typeface="Calibri" panose="020F0502020204030204" pitchFamily="34" charset="0"/>
              </a:rPr>
              <a:t>Submission by Hand: </a:t>
            </a:r>
          </a:p>
          <a:p>
            <a:pPr algn="ctr">
              <a:lnSpc>
                <a:spcPct val="107000"/>
              </a:lnSpc>
              <a:spcBef>
                <a:spcPts val="1200"/>
              </a:spcBef>
              <a:spcAft>
                <a:spcPts val="900"/>
              </a:spcAft>
            </a:pPr>
            <a:r>
              <a:rPr lang="en-AU" sz="2400" i="1" dirty="0">
                <a:solidFill>
                  <a:schemeClr val="tx1"/>
                </a:solidFill>
                <a:latin typeface="Arial" panose="020B0604020202020204" pitchFamily="34" charset="0"/>
                <a:ea typeface="Calibri" panose="020F0502020204030204" pitchFamily="34" charset="0"/>
              </a:rPr>
              <a:t>Please sign the Register!!!!</a:t>
            </a:r>
          </a:p>
          <a:p>
            <a:pPr algn="ctr">
              <a:lnSpc>
                <a:spcPct val="107000"/>
              </a:lnSpc>
              <a:spcBef>
                <a:spcPts val="1200"/>
              </a:spcBef>
              <a:spcAft>
                <a:spcPts val="900"/>
              </a:spcAft>
            </a:pPr>
            <a:r>
              <a:rPr lang="en-AU" sz="2400" i="1" dirty="0">
                <a:solidFill>
                  <a:schemeClr val="tx1"/>
                </a:solidFill>
                <a:latin typeface="Arial" panose="020B0604020202020204" pitchFamily="34" charset="0"/>
                <a:ea typeface="Calibri" panose="020F0502020204030204" pitchFamily="34" charset="0"/>
              </a:rPr>
              <a:t>Posted/Courier</a:t>
            </a:r>
          </a:p>
          <a:p>
            <a:pPr algn="ctr">
              <a:lnSpc>
                <a:spcPct val="107000"/>
              </a:lnSpc>
              <a:spcBef>
                <a:spcPts val="1200"/>
              </a:spcBef>
              <a:spcAft>
                <a:spcPts val="900"/>
              </a:spcAft>
            </a:pPr>
            <a:r>
              <a:rPr lang="en-AU" sz="2400" i="1" dirty="0">
                <a:solidFill>
                  <a:schemeClr val="tx1"/>
                </a:solidFill>
                <a:latin typeface="Arial" panose="020B0604020202020204" pitchFamily="34" charset="0"/>
                <a:ea typeface="Calibri" panose="020F0502020204030204" pitchFamily="34" charset="0"/>
              </a:rPr>
              <a:t>We register the application as received from Registry</a:t>
            </a:r>
          </a:p>
          <a:p>
            <a:pPr algn="ctr">
              <a:lnSpc>
                <a:spcPct val="107000"/>
              </a:lnSpc>
              <a:spcBef>
                <a:spcPts val="1200"/>
              </a:spcBef>
              <a:spcAft>
                <a:spcPts val="900"/>
              </a:spcAft>
            </a:pPr>
            <a:r>
              <a:rPr lang="en-AU" sz="2400" i="1" dirty="0">
                <a:solidFill>
                  <a:srgbClr val="FF0000"/>
                </a:solidFill>
                <a:latin typeface="Arial" panose="020B0604020202020204" pitchFamily="34" charset="0"/>
                <a:ea typeface="Calibri" panose="020F0502020204030204" pitchFamily="34" charset="0"/>
              </a:rPr>
              <a:t>  </a:t>
            </a:r>
            <a:endParaRPr lang="en-AU" sz="2400" i="1" dirty="0">
              <a:solidFill>
                <a:srgbClr val="FF0000"/>
              </a:solidFill>
              <a:effectLst/>
              <a:latin typeface="Arial" panose="020B0604020202020204" pitchFamily="34" charset="0"/>
              <a:ea typeface="Calibri" panose="020F0502020204030204" pitchFamily="34" charset="0"/>
            </a:endParaRPr>
          </a:p>
          <a:p>
            <a:pPr algn="ctr">
              <a:lnSpc>
                <a:spcPct val="107000"/>
              </a:lnSpc>
              <a:spcBef>
                <a:spcPts val="1200"/>
              </a:spcBef>
              <a:spcAft>
                <a:spcPts val="900"/>
              </a:spcAft>
            </a:pPr>
            <a:endParaRPr lang="en-US" sz="2400" i="1" dirty="0">
              <a:solidFill>
                <a:srgbClr val="FF0000"/>
              </a:solidFill>
              <a:effectLst/>
              <a:latin typeface="Arial" panose="020B0604020202020204" pitchFamily="34" charset="0"/>
              <a:ea typeface="Calibri" panose="020F0502020204030204" pitchFamily="34" charset="0"/>
            </a:endParaRPr>
          </a:p>
          <a:p>
            <a:pPr algn="ct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79952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2B8F29-5994-4305-90FA-FDA61BFB3118}"/>
              </a:ext>
            </a:extLst>
          </p:cNvPr>
          <p:cNvSpPr>
            <a:spLocks noGrp="1"/>
          </p:cNvSpPr>
          <p:nvPr>
            <p:ph type="title"/>
          </p:nvPr>
        </p:nvSpPr>
        <p:spPr>
          <a:xfrm>
            <a:off x="835818" y="1967266"/>
            <a:ext cx="2135982" cy="2547257"/>
          </a:xfrm>
          <a:solidFill>
            <a:schemeClr val="bg2">
              <a:lumMod val="75000"/>
            </a:schemeClr>
          </a:solidFill>
        </p:spPr>
        <p:txBody>
          <a:bodyPr anchor="ctr">
            <a:normAutofit/>
          </a:bodyPr>
          <a:lstStyle/>
          <a:p>
            <a:pPr algn="ctr"/>
            <a:r>
              <a:rPr lang="en-US" sz="4800" b="1" dirty="0"/>
              <a:t>WHATS NEXT ??</a:t>
            </a:r>
          </a:p>
        </p:txBody>
      </p:sp>
      <p:pic>
        <p:nvPicPr>
          <p:cNvPr id="6" name="Graphic 5" descr="Hourglass Finished with solid fill">
            <a:extLst>
              <a:ext uri="{FF2B5EF4-FFF2-40B4-BE49-F238E27FC236}">
                <a16:creationId xmlns:a16="http://schemas.microsoft.com/office/drawing/2014/main" id="{7A6FF5D3-A98C-4DA6-A1DE-AF4BFA7BE2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81569" y="673176"/>
            <a:ext cx="5509319" cy="5509319"/>
          </a:xfrm>
          <a:prstGeom prst="rect">
            <a:avLst/>
          </a:prstGeom>
        </p:spPr>
      </p:pic>
    </p:spTree>
    <p:extLst>
      <p:ext uri="{BB962C8B-B14F-4D97-AF65-F5344CB8AC3E}">
        <p14:creationId xmlns:p14="http://schemas.microsoft.com/office/powerpoint/2010/main" val="273007965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Chevron 6">
            <a:extLst>
              <a:ext uri="{FF2B5EF4-FFF2-40B4-BE49-F238E27FC236}">
                <a16:creationId xmlns:a16="http://schemas.microsoft.com/office/drawing/2014/main" id="{5F205D5D-E0C1-A505-BE12-F869F97A96E3}"/>
              </a:ext>
            </a:extLst>
          </p:cNvPr>
          <p:cNvSpPr/>
          <p:nvPr/>
        </p:nvSpPr>
        <p:spPr>
          <a:xfrm>
            <a:off x="1327255" y="719129"/>
            <a:ext cx="202031" cy="234684"/>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sp>
        <p:nvSpPr>
          <p:cNvPr id="10" name="TextBox 9">
            <a:extLst>
              <a:ext uri="{FF2B5EF4-FFF2-40B4-BE49-F238E27FC236}">
                <a16:creationId xmlns:a16="http://schemas.microsoft.com/office/drawing/2014/main" id="{49364F40-D168-CE1D-FA19-BEBBC302D1F8}"/>
              </a:ext>
            </a:extLst>
          </p:cNvPr>
          <p:cNvSpPr txBox="1"/>
          <p:nvPr/>
        </p:nvSpPr>
        <p:spPr>
          <a:xfrm>
            <a:off x="67902" y="1331776"/>
            <a:ext cx="1792715" cy="584775"/>
          </a:xfrm>
          <a:prstGeom prst="rect">
            <a:avLst/>
          </a:prstGeom>
          <a:noFill/>
        </p:spPr>
        <p:txBody>
          <a:bodyPr wrap="square" rtlCol="0">
            <a:spAutoFit/>
          </a:bodyPr>
          <a:lstStyle/>
          <a:p>
            <a:pPr algn="ctr" defTabSz="742950"/>
            <a:r>
              <a:rPr lang="en-GB" sz="1600" b="1" dirty="0">
                <a:solidFill>
                  <a:prstClr val="black"/>
                </a:solidFill>
                <a:latin typeface="Arial" panose="020B0604020202020204" pitchFamily="34" charset="0"/>
                <a:cs typeface="Arial" panose="020B0604020202020204" pitchFamily="34" charset="0"/>
              </a:rPr>
              <a:t>Advertising </a:t>
            </a:r>
          </a:p>
          <a:p>
            <a:pPr algn="ctr" defTabSz="742950"/>
            <a:r>
              <a:rPr lang="en-GB" sz="1600" b="1" dirty="0">
                <a:solidFill>
                  <a:prstClr val="black"/>
                </a:solidFill>
                <a:latin typeface="Arial" panose="020B0604020202020204" pitchFamily="34" charset="0"/>
                <a:cs typeface="Arial" panose="020B0604020202020204" pitchFamily="34" charset="0"/>
              </a:rPr>
              <a:t>July</a:t>
            </a:r>
            <a:r>
              <a:rPr lang="en-GB" sz="1600" b="1" dirty="0">
                <a:solidFill>
                  <a:prstClr val="black"/>
                </a:solidFill>
                <a:latin typeface="Calibri" panose="020F0502020204030204"/>
              </a:rPr>
              <a:t> </a:t>
            </a:r>
            <a:endParaRPr lang="en-ZA" sz="1600" b="1" dirty="0">
              <a:solidFill>
                <a:prstClr val="black"/>
              </a:solidFill>
              <a:latin typeface="Calibri" panose="020F0502020204030204"/>
            </a:endParaRPr>
          </a:p>
        </p:txBody>
      </p:sp>
      <p:sp>
        <p:nvSpPr>
          <p:cNvPr id="13" name="Rectangle: Rounded Corners 12">
            <a:extLst>
              <a:ext uri="{FF2B5EF4-FFF2-40B4-BE49-F238E27FC236}">
                <a16:creationId xmlns:a16="http://schemas.microsoft.com/office/drawing/2014/main" id="{66B5E826-6A89-617F-9A6F-72D92F582E65}"/>
              </a:ext>
            </a:extLst>
          </p:cNvPr>
          <p:cNvSpPr/>
          <p:nvPr/>
        </p:nvSpPr>
        <p:spPr>
          <a:xfrm>
            <a:off x="3791785" y="296822"/>
            <a:ext cx="1636640" cy="882261"/>
          </a:xfrm>
          <a:prstGeom prst="roundRect">
            <a:avLst/>
          </a:prstGeom>
          <a:solidFill>
            <a:schemeClr val="accent6">
              <a:lumMod val="75000"/>
            </a:schemeClr>
          </a:solidFill>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r>
              <a:rPr lang="en-GB" sz="1463" dirty="0">
                <a:solidFill>
                  <a:prstClr val="white"/>
                </a:solidFill>
                <a:latin typeface="Arial" panose="020B0604020202020204" pitchFamily="34" charset="0"/>
                <a:cs typeface="Arial" panose="020B0604020202020204" pitchFamily="34" charset="0"/>
              </a:rPr>
              <a:t>Submission of proposals by NPOs</a:t>
            </a:r>
            <a:endParaRPr lang="en-ZA" sz="1463" dirty="0">
              <a:solidFill>
                <a:prstClr val="white"/>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391CBE2-F9CC-77E3-3792-9C3DACF1EDC8}"/>
              </a:ext>
            </a:extLst>
          </p:cNvPr>
          <p:cNvSpPr txBox="1"/>
          <p:nvPr/>
        </p:nvSpPr>
        <p:spPr>
          <a:xfrm>
            <a:off x="3911068" y="1170149"/>
            <a:ext cx="1238921" cy="317459"/>
          </a:xfrm>
          <a:prstGeom prst="rect">
            <a:avLst/>
          </a:prstGeom>
          <a:noFill/>
        </p:spPr>
        <p:txBody>
          <a:bodyPr wrap="square" rtlCol="0">
            <a:spAutoFit/>
          </a:bodyPr>
          <a:lstStyle/>
          <a:p>
            <a:pPr algn="ctr" defTabSz="742950"/>
            <a:r>
              <a:rPr lang="en-GB" sz="1463" b="1" dirty="0">
                <a:solidFill>
                  <a:srgbClr val="FF0000"/>
                </a:solidFill>
                <a:latin typeface="Arial" panose="020B0604020202020204" pitchFamily="34" charset="0"/>
                <a:cs typeface="Arial" panose="020B0604020202020204" pitchFamily="34" charset="0"/>
              </a:rPr>
              <a:t>22 Sept</a:t>
            </a:r>
            <a:endParaRPr lang="en-ZA" sz="1463" b="1" dirty="0">
              <a:solidFill>
                <a:srgbClr val="FF0000"/>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D0215389-DD1A-EFCB-3876-284DFF6856CA}"/>
              </a:ext>
            </a:extLst>
          </p:cNvPr>
          <p:cNvSpPr/>
          <p:nvPr/>
        </p:nvSpPr>
        <p:spPr>
          <a:xfrm>
            <a:off x="7592628" y="2405141"/>
            <a:ext cx="2134520" cy="1380065"/>
          </a:xfrm>
          <a:prstGeom prst="roundRect">
            <a:avLst/>
          </a:prstGeom>
          <a:solidFill>
            <a:schemeClr val="accent1">
              <a:lumMod val="40000"/>
              <a:lumOff val="60000"/>
            </a:schemeClr>
          </a:solidFill>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r>
              <a:rPr lang="en-GB" sz="1600" b="1" dirty="0">
                <a:solidFill>
                  <a:prstClr val="black"/>
                </a:solidFill>
                <a:latin typeface="Arial" panose="020B0604020202020204" pitchFamily="34" charset="0"/>
                <a:cs typeface="Arial" panose="020B0604020202020204" pitchFamily="34" charset="0"/>
              </a:rPr>
              <a:t>ASSESSMENT:</a:t>
            </a:r>
          </a:p>
          <a:p>
            <a:pPr algn="ctr" defTabSz="742950"/>
            <a:r>
              <a:rPr lang="en-GB" sz="1600" b="1" dirty="0">
                <a:solidFill>
                  <a:prstClr val="black"/>
                </a:solidFill>
                <a:latin typeface="Arial" panose="020B0604020202020204" pitchFamily="34" charset="0"/>
                <a:cs typeface="Arial" panose="020B0604020202020204" pitchFamily="34" charset="0"/>
              </a:rPr>
              <a:t>Technical &amp; Financial Review </a:t>
            </a:r>
          </a:p>
          <a:p>
            <a:pPr algn="ctr" defTabSz="742950"/>
            <a:r>
              <a:rPr lang="en-GB" sz="1600" b="1" i="1" dirty="0">
                <a:solidFill>
                  <a:prstClr val="black"/>
                </a:solidFill>
                <a:latin typeface="Arial" panose="020B0604020202020204" pitchFamily="34" charset="0"/>
                <a:cs typeface="Arial" panose="020B0604020202020204" pitchFamily="34" charset="0"/>
              </a:rPr>
              <a:t>(1n1/ On-site)</a:t>
            </a:r>
            <a:endParaRPr lang="en-ZA" sz="1600" b="1" i="1" dirty="0">
              <a:solidFill>
                <a:prstClr val="black"/>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CBC20CF-CCD3-A634-B966-A0153E177266}"/>
              </a:ext>
            </a:extLst>
          </p:cNvPr>
          <p:cNvSpPr txBox="1"/>
          <p:nvPr/>
        </p:nvSpPr>
        <p:spPr>
          <a:xfrm>
            <a:off x="7271934" y="3736159"/>
            <a:ext cx="1190004" cy="369332"/>
          </a:xfrm>
          <a:prstGeom prst="rect">
            <a:avLst/>
          </a:prstGeom>
          <a:noFill/>
        </p:spPr>
        <p:txBody>
          <a:bodyPr wrap="square" rtlCol="0">
            <a:spAutoFit/>
          </a:bodyPr>
          <a:lstStyle/>
          <a:p>
            <a:pPr algn="ctr" defTabSz="742950"/>
            <a:r>
              <a:rPr lang="en-GB" b="1" dirty="0">
                <a:solidFill>
                  <a:prstClr val="black"/>
                </a:solidFill>
                <a:latin typeface="Arial" panose="020B0604020202020204" pitchFamily="34" charset="0"/>
                <a:cs typeface="Arial" panose="020B0604020202020204" pitchFamily="34" charset="0"/>
              </a:rPr>
              <a:t>Mid-Nov</a:t>
            </a:r>
            <a:r>
              <a:rPr lang="en-GB" sz="1463" dirty="0">
                <a:solidFill>
                  <a:prstClr val="black"/>
                </a:solidFill>
                <a:latin typeface="Arial" panose="020B0604020202020204" pitchFamily="34" charset="0"/>
                <a:cs typeface="Arial" panose="020B0604020202020204" pitchFamily="34" charset="0"/>
              </a:rPr>
              <a:t> </a:t>
            </a:r>
            <a:endParaRPr lang="en-ZA" sz="1463" dirty="0">
              <a:solidFill>
                <a:prstClr val="black"/>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079826C-BE59-27AC-3F25-9AF68CF2E4E7}"/>
              </a:ext>
            </a:extLst>
          </p:cNvPr>
          <p:cNvSpPr txBox="1"/>
          <p:nvPr/>
        </p:nvSpPr>
        <p:spPr>
          <a:xfrm>
            <a:off x="4636343" y="3262358"/>
            <a:ext cx="1433721" cy="338554"/>
          </a:xfrm>
          <a:prstGeom prst="rect">
            <a:avLst/>
          </a:prstGeom>
          <a:noFill/>
        </p:spPr>
        <p:txBody>
          <a:bodyPr wrap="square" rtlCol="0">
            <a:spAutoFit/>
          </a:bodyPr>
          <a:lstStyle/>
          <a:p>
            <a:pPr algn="ctr" defTabSz="742950"/>
            <a:r>
              <a:rPr lang="en-GB" sz="1600" b="1" dirty="0">
                <a:solidFill>
                  <a:prstClr val="black"/>
                </a:solidFill>
                <a:latin typeface="Arial" panose="020B0604020202020204" pitchFamily="34" charset="0"/>
                <a:cs typeface="Arial" panose="020B0604020202020204" pitchFamily="34" charset="0"/>
              </a:rPr>
              <a:t>End-Nov</a:t>
            </a:r>
            <a:endParaRPr lang="en-ZA" sz="1600" b="1" dirty="0">
              <a:solidFill>
                <a:prstClr val="black"/>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2CCF09B5-17A7-2D70-D1FA-8AB3ADAD6EBF}"/>
              </a:ext>
            </a:extLst>
          </p:cNvPr>
          <p:cNvSpPr/>
          <p:nvPr/>
        </p:nvSpPr>
        <p:spPr>
          <a:xfrm>
            <a:off x="2374445" y="2149668"/>
            <a:ext cx="1355092" cy="1112689"/>
          </a:xfrm>
          <a:prstGeom prst="roundRect">
            <a:avLst/>
          </a:prstGeom>
          <a:solidFill>
            <a:schemeClr val="accent5">
              <a:lumMod val="75000"/>
            </a:schemeClr>
          </a:solidFill>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r>
              <a:rPr lang="en-GB" dirty="0">
                <a:solidFill>
                  <a:prstClr val="white"/>
                </a:solidFill>
                <a:latin typeface="Arial" panose="020B0604020202020204" pitchFamily="34" charset="0"/>
                <a:cs typeface="Arial" panose="020B0604020202020204" pitchFamily="34" charset="0"/>
              </a:rPr>
              <a:t>Appeals deadline</a:t>
            </a:r>
            <a:endParaRPr lang="en-ZA" dirty="0">
              <a:solidFill>
                <a:prstClr val="white"/>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E784B90-C8F3-6DE4-6E9E-AE92B35A12E0}"/>
              </a:ext>
            </a:extLst>
          </p:cNvPr>
          <p:cNvSpPr txBox="1"/>
          <p:nvPr/>
        </p:nvSpPr>
        <p:spPr>
          <a:xfrm>
            <a:off x="1715280" y="3303454"/>
            <a:ext cx="977566" cy="342401"/>
          </a:xfrm>
          <a:prstGeom prst="rect">
            <a:avLst/>
          </a:prstGeom>
          <a:noFill/>
        </p:spPr>
        <p:txBody>
          <a:bodyPr wrap="square" rtlCol="0">
            <a:spAutoFit/>
          </a:bodyPr>
          <a:lstStyle/>
          <a:p>
            <a:pPr algn="ctr" defTabSz="742950"/>
            <a:r>
              <a:rPr lang="en-GB" sz="1625" dirty="0">
                <a:solidFill>
                  <a:prstClr val="black"/>
                </a:solidFill>
                <a:latin typeface="Arial" panose="020B0604020202020204" pitchFamily="34" charset="0"/>
                <a:cs typeface="Arial" panose="020B0604020202020204" pitchFamily="34" charset="0"/>
              </a:rPr>
              <a:t>Nov</a:t>
            </a:r>
            <a:r>
              <a:rPr lang="en-GB" sz="1463" dirty="0">
                <a:solidFill>
                  <a:prstClr val="black"/>
                </a:solidFill>
                <a:latin typeface="Calibri" panose="020F0502020204030204"/>
              </a:rPr>
              <a:t> </a:t>
            </a:r>
            <a:endParaRPr lang="en-ZA" sz="1463" dirty="0">
              <a:solidFill>
                <a:prstClr val="black"/>
              </a:solidFill>
              <a:latin typeface="Calibri" panose="020F0502020204030204"/>
            </a:endParaRPr>
          </a:p>
        </p:txBody>
      </p:sp>
      <p:sp>
        <p:nvSpPr>
          <p:cNvPr id="25" name="Rectangle: Rounded Corners 24">
            <a:extLst>
              <a:ext uri="{FF2B5EF4-FFF2-40B4-BE49-F238E27FC236}">
                <a16:creationId xmlns:a16="http://schemas.microsoft.com/office/drawing/2014/main" id="{F921B17A-0847-2BC9-7FD1-0B962D272269}"/>
              </a:ext>
            </a:extLst>
          </p:cNvPr>
          <p:cNvSpPr/>
          <p:nvPr/>
        </p:nvSpPr>
        <p:spPr>
          <a:xfrm>
            <a:off x="6782529" y="4455711"/>
            <a:ext cx="2616216" cy="1681135"/>
          </a:xfrm>
          <a:prstGeom prst="roundRect">
            <a:avLst/>
          </a:prstGeom>
          <a:solidFill>
            <a:schemeClr val="accent1">
              <a:lumMod val="40000"/>
              <a:lumOff val="60000"/>
            </a:schemeClr>
          </a:solidFill>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r>
              <a:rPr lang="en-GB" dirty="0">
                <a:solidFill>
                  <a:schemeClr val="tx1"/>
                </a:solidFill>
                <a:latin typeface="Arial" panose="020B0604020202020204" pitchFamily="34" charset="0"/>
                <a:cs typeface="Arial" panose="020B0604020202020204" pitchFamily="34" charset="0"/>
              </a:rPr>
              <a:t>Internal Processes for Approval, Allocations &amp; </a:t>
            </a:r>
          </a:p>
          <a:p>
            <a:pPr algn="ctr" defTabSz="742950"/>
            <a:r>
              <a:rPr lang="en-GB" dirty="0">
                <a:solidFill>
                  <a:schemeClr val="tx1"/>
                </a:solidFill>
                <a:latin typeface="Arial" panose="020B0604020202020204" pitchFamily="34" charset="0"/>
                <a:cs typeface="Arial" panose="020B0604020202020204" pitchFamily="34" charset="0"/>
              </a:rPr>
              <a:t>Sign-offs of budget</a:t>
            </a:r>
            <a:endParaRPr lang="en-ZA" dirty="0">
              <a:solidFill>
                <a:schemeClr val="tx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A63573F4-8B61-2DD8-6CF9-4CE6495422CD}"/>
              </a:ext>
            </a:extLst>
          </p:cNvPr>
          <p:cNvSpPr txBox="1"/>
          <p:nvPr/>
        </p:nvSpPr>
        <p:spPr>
          <a:xfrm>
            <a:off x="7648145" y="6150373"/>
            <a:ext cx="1227941" cy="369332"/>
          </a:xfrm>
          <a:prstGeom prst="rect">
            <a:avLst/>
          </a:prstGeom>
          <a:noFill/>
        </p:spPr>
        <p:txBody>
          <a:bodyPr wrap="square" rtlCol="0">
            <a:spAutoFit/>
          </a:bodyPr>
          <a:lstStyle/>
          <a:p>
            <a:pPr algn="ctr" defTabSz="742950"/>
            <a:r>
              <a:rPr lang="en-GB" b="1" dirty="0">
                <a:solidFill>
                  <a:srgbClr val="002060"/>
                </a:solidFill>
                <a:latin typeface="Arial" panose="020B0604020202020204" pitchFamily="34" charset="0"/>
                <a:cs typeface="Arial" panose="020B0604020202020204" pitchFamily="34" charset="0"/>
              </a:rPr>
              <a:t>Feb 2024</a:t>
            </a:r>
            <a:endParaRPr lang="en-ZA" b="1" dirty="0">
              <a:solidFill>
                <a:srgbClr val="002060"/>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7B84BA4A-C80E-2EA9-9172-CC38EF84E485}"/>
              </a:ext>
            </a:extLst>
          </p:cNvPr>
          <p:cNvSpPr txBox="1"/>
          <p:nvPr/>
        </p:nvSpPr>
        <p:spPr>
          <a:xfrm>
            <a:off x="3793250" y="5470187"/>
            <a:ext cx="1366342" cy="317459"/>
          </a:xfrm>
          <a:prstGeom prst="rect">
            <a:avLst/>
          </a:prstGeom>
          <a:noFill/>
        </p:spPr>
        <p:txBody>
          <a:bodyPr wrap="square" rtlCol="0">
            <a:spAutoFit/>
          </a:bodyPr>
          <a:lstStyle/>
          <a:p>
            <a:pPr algn="ctr" defTabSz="742950"/>
            <a:r>
              <a:rPr lang="en-GB" sz="1463" dirty="0">
                <a:solidFill>
                  <a:prstClr val="black"/>
                </a:solidFill>
                <a:latin typeface="Arial" panose="020B0604020202020204" pitchFamily="34" charset="0"/>
                <a:cs typeface="Arial" panose="020B0604020202020204" pitchFamily="34" charset="0"/>
              </a:rPr>
              <a:t> </a:t>
            </a:r>
            <a:endParaRPr lang="en-ZA" sz="1463" dirty="0">
              <a:solidFill>
                <a:prstClr val="black"/>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2A383791-4026-568E-C81D-378774436838}"/>
              </a:ext>
            </a:extLst>
          </p:cNvPr>
          <p:cNvSpPr txBox="1"/>
          <p:nvPr/>
        </p:nvSpPr>
        <p:spPr>
          <a:xfrm>
            <a:off x="433260" y="5793769"/>
            <a:ext cx="1880111" cy="338554"/>
          </a:xfrm>
          <a:prstGeom prst="rect">
            <a:avLst/>
          </a:prstGeom>
          <a:noFill/>
        </p:spPr>
        <p:txBody>
          <a:bodyPr wrap="square" rtlCol="0">
            <a:spAutoFit/>
          </a:bodyPr>
          <a:lstStyle/>
          <a:p>
            <a:pPr algn="ctr" defTabSz="742950"/>
            <a:r>
              <a:rPr lang="en-GB" sz="1600" b="1" dirty="0">
                <a:solidFill>
                  <a:prstClr val="black"/>
                </a:solidFill>
                <a:latin typeface="Arial" panose="020B0604020202020204" pitchFamily="34" charset="0"/>
                <a:cs typeface="Arial" panose="020B0604020202020204" pitchFamily="34" charset="0"/>
              </a:rPr>
              <a:t>April 2024 TPA</a:t>
            </a:r>
            <a:endParaRPr lang="en-ZA" sz="1600" b="1" dirty="0">
              <a:solidFill>
                <a:prstClr val="black"/>
              </a:solidFill>
              <a:latin typeface="Arial" panose="020B060402020202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id="{6B8FDEEB-12B4-BD88-2258-4E83EBCE6180}"/>
              </a:ext>
            </a:extLst>
          </p:cNvPr>
          <p:cNvGrpSpPr/>
          <p:nvPr/>
        </p:nvGrpSpPr>
        <p:grpSpPr>
          <a:xfrm>
            <a:off x="5516409" y="620609"/>
            <a:ext cx="380209" cy="234685"/>
            <a:chOff x="4945062" y="924177"/>
            <a:chExt cx="467950" cy="288843"/>
          </a:xfrm>
        </p:grpSpPr>
        <p:sp>
          <p:nvSpPr>
            <p:cNvPr id="46" name="Arrow: Chevron 45">
              <a:extLst>
                <a:ext uri="{FF2B5EF4-FFF2-40B4-BE49-F238E27FC236}">
                  <a16:creationId xmlns:a16="http://schemas.microsoft.com/office/drawing/2014/main" id="{512B0FDF-35D9-95FB-EF9B-64A52443F1C9}"/>
                </a:ext>
              </a:extLst>
            </p:cNvPr>
            <p:cNvSpPr/>
            <p:nvPr/>
          </p:nvSpPr>
          <p:spPr>
            <a:xfrm>
              <a:off x="4945062" y="924178"/>
              <a:ext cx="248653" cy="288842"/>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sp>
          <p:nvSpPr>
            <p:cNvPr id="47" name="Arrow: Chevron 46">
              <a:extLst>
                <a:ext uri="{FF2B5EF4-FFF2-40B4-BE49-F238E27FC236}">
                  <a16:creationId xmlns:a16="http://schemas.microsoft.com/office/drawing/2014/main" id="{849C0355-19B0-AAA1-1DB6-DB47E7DAB004}"/>
                </a:ext>
              </a:extLst>
            </p:cNvPr>
            <p:cNvSpPr/>
            <p:nvPr/>
          </p:nvSpPr>
          <p:spPr>
            <a:xfrm>
              <a:off x="5164359" y="924177"/>
              <a:ext cx="248653" cy="288842"/>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grpSp>
      <p:grpSp>
        <p:nvGrpSpPr>
          <p:cNvPr id="49" name="Group 48">
            <a:extLst>
              <a:ext uri="{FF2B5EF4-FFF2-40B4-BE49-F238E27FC236}">
                <a16:creationId xmlns:a16="http://schemas.microsoft.com/office/drawing/2014/main" id="{0E0A991F-408C-B344-43DA-BE0F5DD9B500}"/>
              </a:ext>
            </a:extLst>
          </p:cNvPr>
          <p:cNvGrpSpPr/>
          <p:nvPr/>
        </p:nvGrpSpPr>
        <p:grpSpPr>
          <a:xfrm rot="5400000">
            <a:off x="9540402" y="1096818"/>
            <a:ext cx="380209" cy="234685"/>
            <a:chOff x="4945062" y="924177"/>
            <a:chExt cx="467950" cy="288843"/>
          </a:xfrm>
        </p:grpSpPr>
        <p:sp>
          <p:nvSpPr>
            <p:cNvPr id="50" name="Arrow: Chevron 49">
              <a:extLst>
                <a:ext uri="{FF2B5EF4-FFF2-40B4-BE49-F238E27FC236}">
                  <a16:creationId xmlns:a16="http://schemas.microsoft.com/office/drawing/2014/main" id="{1F70C311-11BA-0BD8-F90B-2AF18D2AF9EC}"/>
                </a:ext>
              </a:extLst>
            </p:cNvPr>
            <p:cNvSpPr/>
            <p:nvPr/>
          </p:nvSpPr>
          <p:spPr>
            <a:xfrm>
              <a:off x="4945062" y="924178"/>
              <a:ext cx="248653" cy="288842"/>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sp>
          <p:nvSpPr>
            <p:cNvPr id="51" name="Arrow: Chevron 50">
              <a:extLst>
                <a:ext uri="{FF2B5EF4-FFF2-40B4-BE49-F238E27FC236}">
                  <a16:creationId xmlns:a16="http://schemas.microsoft.com/office/drawing/2014/main" id="{870965FA-6E7D-AA4B-95FF-D8B6ECB44EC3}"/>
                </a:ext>
              </a:extLst>
            </p:cNvPr>
            <p:cNvSpPr/>
            <p:nvPr/>
          </p:nvSpPr>
          <p:spPr>
            <a:xfrm>
              <a:off x="5164359" y="924177"/>
              <a:ext cx="248653" cy="288842"/>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grpSp>
      <p:grpSp>
        <p:nvGrpSpPr>
          <p:cNvPr id="52" name="Group 51">
            <a:extLst>
              <a:ext uri="{FF2B5EF4-FFF2-40B4-BE49-F238E27FC236}">
                <a16:creationId xmlns:a16="http://schemas.microsoft.com/office/drawing/2014/main" id="{D91D1138-B3CC-29DC-4CBB-68BE735DC014}"/>
              </a:ext>
            </a:extLst>
          </p:cNvPr>
          <p:cNvGrpSpPr/>
          <p:nvPr/>
        </p:nvGrpSpPr>
        <p:grpSpPr>
          <a:xfrm rot="10800000">
            <a:off x="6110413" y="5247811"/>
            <a:ext cx="380209" cy="234685"/>
            <a:chOff x="4945062" y="924177"/>
            <a:chExt cx="467950" cy="288843"/>
          </a:xfrm>
        </p:grpSpPr>
        <p:sp>
          <p:nvSpPr>
            <p:cNvPr id="53" name="Arrow: Chevron 52">
              <a:extLst>
                <a:ext uri="{FF2B5EF4-FFF2-40B4-BE49-F238E27FC236}">
                  <a16:creationId xmlns:a16="http://schemas.microsoft.com/office/drawing/2014/main" id="{863A7D09-8F3B-F856-65A9-A279B18C6DAC}"/>
                </a:ext>
              </a:extLst>
            </p:cNvPr>
            <p:cNvSpPr/>
            <p:nvPr/>
          </p:nvSpPr>
          <p:spPr>
            <a:xfrm>
              <a:off x="4945062" y="924178"/>
              <a:ext cx="248653" cy="288842"/>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sp>
          <p:nvSpPr>
            <p:cNvPr id="54" name="Arrow: Chevron 53">
              <a:extLst>
                <a:ext uri="{FF2B5EF4-FFF2-40B4-BE49-F238E27FC236}">
                  <a16:creationId xmlns:a16="http://schemas.microsoft.com/office/drawing/2014/main" id="{4870E50E-4D68-631C-D5BA-72E28022594E}"/>
                </a:ext>
              </a:extLst>
            </p:cNvPr>
            <p:cNvSpPr/>
            <p:nvPr/>
          </p:nvSpPr>
          <p:spPr>
            <a:xfrm>
              <a:off x="5164359" y="924177"/>
              <a:ext cx="248653" cy="288842"/>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grpSp>
      <p:grpSp>
        <p:nvGrpSpPr>
          <p:cNvPr id="55" name="Group 54">
            <a:extLst>
              <a:ext uri="{FF2B5EF4-FFF2-40B4-BE49-F238E27FC236}">
                <a16:creationId xmlns:a16="http://schemas.microsoft.com/office/drawing/2014/main" id="{E7B69B78-75D5-F4F5-860C-C0D5FF408222}"/>
              </a:ext>
            </a:extLst>
          </p:cNvPr>
          <p:cNvGrpSpPr/>
          <p:nvPr/>
        </p:nvGrpSpPr>
        <p:grpSpPr>
          <a:xfrm rot="10800000">
            <a:off x="3912062" y="2473156"/>
            <a:ext cx="380209" cy="234685"/>
            <a:chOff x="4945062" y="924177"/>
            <a:chExt cx="467950" cy="288843"/>
          </a:xfrm>
        </p:grpSpPr>
        <p:sp>
          <p:nvSpPr>
            <p:cNvPr id="56" name="Arrow: Chevron 55">
              <a:extLst>
                <a:ext uri="{FF2B5EF4-FFF2-40B4-BE49-F238E27FC236}">
                  <a16:creationId xmlns:a16="http://schemas.microsoft.com/office/drawing/2014/main" id="{541CEB76-A5C8-1F59-927D-CCB127858C91}"/>
                </a:ext>
              </a:extLst>
            </p:cNvPr>
            <p:cNvSpPr/>
            <p:nvPr/>
          </p:nvSpPr>
          <p:spPr>
            <a:xfrm>
              <a:off x="4945062" y="924178"/>
              <a:ext cx="248653" cy="288842"/>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sp>
          <p:nvSpPr>
            <p:cNvPr id="57" name="Arrow: Chevron 56">
              <a:extLst>
                <a:ext uri="{FF2B5EF4-FFF2-40B4-BE49-F238E27FC236}">
                  <a16:creationId xmlns:a16="http://schemas.microsoft.com/office/drawing/2014/main" id="{8786373F-5520-B7F2-B433-F20F21D3AB1C}"/>
                </a:ext>
              </a:extLst>
            </p:cNvPr>
            <p:cNvSpPr/>
            <p:nvPr/>
          </p:nvSpPr>
          <p:spPr>
            <a:xfrm>
              <a:off x="5164359" y="924177"/>
              <a:ext cx="248653" cy="288842"/>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grpSp>
      <p:grpSp>
        <p:nvGrpSpPr>
          <p:cNvPr id="58" name="Group 57">
            <a:extLst>
              <a:ext uri="{FF2B5EF4-FFF2-40B4-BE49-F238E27FC236}">
                <a16:creationId xmlns:a16="http://schemas.microsoft.com/office/drawing/2014/main" id="{E3C0121E-378D-4E6B-1131-7EEBF568BFED}"/>
              </a:ext>
            </a:extLst>
          </p:cNvPr>
          <p:cNvGrpSpPr/>
          <p:nvPr/>
        </p:nvGrpSpPr>
        <p:grpSpPr>
          <a:xfrm rot="5400000">
            <a:off x="9465433" y="3935442"/>
            <a:ext cx="380209" cy="234685"/>
            <a:chOff x="4945062" y="924177"/>
            <a:chExt cx="467950" cy="288843"/>
          </a:xfrm>
        </p:grpSpPr>
        <p:sp>
          <p:nvSpPr>
            <p:cNvPr id="59" name="Arrow: Chevron 58">
              <a:extLst>
                <a:ext uri="{FF2B5EF4-FFF2-40B4-BE49-F238E27FC236}">
                  <a16:creationId xmlns:a16="http://schemas.microsoft.com/office/drawing/2014/main" id="{EF87D44F-0226-B5FA-0378-4387A0E6315A}"/>
                </a:ext>
              </a:extLst>
            </p:cNvPr>
            <p:cNvSpPr/>
            <p:nvPr/>
          </p:nvSpPr>
          <p:spPr>
            <a:xfrm>
              <a:off x="4945062" y="924178"/>
              <a:ext cx="248653" cy="288842"/>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sp>
          <p:nvSpPr>
            <p:cNvPr id="60" name="Arrow: Chevron 59">
              <a:extLst>
                <a:ext uri="{FF2B5EF4-FFF2-40B4-BE49-F238E27FC236}">
                  <a16:creationId xmlns:a16="http://schemas.microsoft.com/office/drawing/2014/main" id="{726EFBCE-46BF-040D-CCC4-5E675B419F0A}"/>
                </a:ext>
              </a:extLst>
            </p:cNvPr>
            <p:cNvSpPr/>
            <p:nvPr/>
          </p:nvSpPr>
          <p:spPr>
            <a:xfrm>
              <a:off x="5164359" y="924177"/>
              <a:ext cx="248653" cy="288842"/>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grpSp>
      <p:grpSp>
        <p:nvGrpSpPr>
          <p:cNvPr id="63" name="Group 62">
            <a:extLst>
              <a:ext uri="{FF2B5EF4-FFF2-40B4-BE49-F238E27FC236}">
                <a16:creationId xmlns:a16="http://schemas.microsoft.com/office/drawing/2014/main" id="{2A1D30F4-23C8-F466-C4F1-3AE4BEBE3928}"/>
              </a:ext>
            </a:extLst>
          </p:cNvPr>
          <p:cNvGrpSpPr/>
          <p:nvPr/>
        </p:nvGrpSpPr>
        <p:grpSpPr>
          <a:xfrm>
            <a:off x="3349328" y="719036"/>
            <a:ext cx="380209" cy="234685"/>
            <a:chOff x="4945062" y="924177"/>
            <a:chExt cx="467950" cy="288843"/>
          </a:xfrm>
        </p:grpSpPr>
        <p:sp>
          <p:nvSpPr>
            <p:cNvPr id="64" name="Arrow: Chevron 63">
              <a:extLst>
                <a:ext uri="{FF2B5EF4-FFF2-40B4-BE49-F238E27FC236}">
                  <a16:creationId xmlns:a16="http://schemas.microsoft.com/office/drawing/2014/main" id="{004CE42D-07D0-AFDE-F12D-2707A38B1573}"/>
                </a:ext>
              </a:extLst>
            </p:cNvPr>
            <p:cNvSpPr/>
            <p:nvPr/>
          </p:nvSpPr>
          <p:spPr>
            <a:xfrm>
              <a:off x="4945062" y="924178"/>
              <a:ext cx="248653" cy="288842"/>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sp>
          <p:nvSpPr>
            <p:cNvPr id="65" name="Arrow: Chevron 64">
              <a:extLst>
                <a:ext uri="{FF2B5EF4-FFF2-40B4-BE49-F238E27FC236}">
                  <a16:creationId xmlns:a16="http://schemas.microsoft.com/office/drawing/2014/main" id="{4107DD07-580F-41B2-1BE0-9D6F17D6C943}"/>
                </a:ext>
              </a:extLst>
            </p:cNvPr>
            <p:cNvSpPr/>
            <p:nvPr/>
          </p:nvSpPr>
          <p:spPr>
            <a:xfrm>
              <a:off x="5164359" y="924177"/>
              <a:ext cx="248653" cy="288842"/>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grpSp>
      <p:grpSp>
        <p:nvGrpSpPr>
          <p:cNvPr id="73" name="Group 72">
            <a:extLst>
              <a:ext uri="{FF2B5EF4-FFF2-40B4-BE49-F238E27FC236}">
                <a16:creationId xmlns:a16="http://schemas.microsoft.com/office/drawing/2014/main" id="{3EC81666-CFFC-4B7A-8633-2CA6091CBFB6}"/>
              </a:ext>
            </a:extLst>
          </p:cNvPr>
          <p:cNvGrpSpPr/>
          <p:nvPr/>
        </p:nvGrpSpPr>
        <p:grpSpPr>
          <a:xfrm rot="10800000">
            <a:off x="9465432" y="5308680"/>
            <a:ext cx="380209" cy="234685"/>
            <a:chOff x="4945062" y="924177"/>
            <a:chExt cx="467950" cy="288843"/>
          </a:xfrm>
        </p:grpSpPr>
        <p:sp>
          <p:nvSpPr>
            <p:cNvPr id="74" name="Arrow: Chevron 73">
              <a:extLst>
                <a:ext uri="{FF2B5EF4-FFF2-40B4-BE49-F238E27FC236}">
                  <a16:creationId xmlns:a16="http://schemas.microsoft.com/office/drawing/2014/main" id="{0956CBDD-8AA8-4989-B606-44637A418377}"/>
                </a:ext>
              </a:extLst>
            </p:cNvPr>
            <p:cNvSpPr/>
            <p:nvPr/>
          </p:nvSpPr>
          <p:spPr>
            <a:xfrm>
              <a:off x="4945062" y="924178"/>
              <a:ext cx="248653" cy="288842"/>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sp>
          <p:nvSpPr>
            <p:cNvPr id="75" name="Arrow: Chevron 74">
              <a:extLst>
                <a:ext uri="{FF2B5EF4-FFF2-40B4-BE49-F238E27FC236}">
                  <a16:creationId xmlns:a16="http://schemas.microsoft.com/office/drawing/2014/main" id="{835D50E6-C5CF-4D42-BF6B-DC3F0F809BDF}"/>
                </a:ext>
              </a:extLst>
            </p:cNvPr>
            <p:cNvSpPr/>
            <p:nvPr/>
          </p:nvSpPr>
          <p:spPr>
            <a:xfrm>
              <a:off x="5164359" y="924177"/>
              <a:ext cx="248653" cy="288842"/>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grpSp>
      <p:sp>
        <p:nvSpPr>
          <p:cNvPr id="67" name="TextBox 66">
            <a:extLst>
              <a:ext uri="{FF2B5EF4-FFF2-40B4-BE49-F238E27FC236}">
                <a16:creationId xmlns:a16="http://schemas.microsoft.com/office/drawing/2014/main" id="{C8E004CB-02F9-4461-8833-BBE28C292F04}"/>
              </a:ext>
            </a:extLst>
          </p:cNvPr>
          <p:cNvSpPr txBox="1"/>
          <p:nvPr/>
        </p:nvSpPr>
        <p:spPr>
          <a:xfrm>
            <a:off x="1647074" y="1207078"/>
            <a:ext cx="2195885" cy="592470"/>
          </a:xfrm>
          <a:prstGeom prst="rect">
            <a:avLst/>
          </a:prstGeom>
          <a:noFill/>
        </p:spPr>
        <p:txBody>
          <a:bodyPr wrap="square" rtlCol="0">
            <a:spAutoFit/>
          </a:bodyPr>
          <a:lstStyle/>
          <a:p>
            <a:pPr algn="ctr" defTabSz="742950"/>
            <a:r>
              <a:rPr lang="en-GB" sz="1625" b="1" dirty="0">
                <a:solidFill>
                  <a:prstClr val="black"/>
                </a:solidFill>
                <a:latin typeface="Arial" panose="020B0604020202020204" pitchFamily="34" charset="0"/>
                <a:cs typeface="Arial" panose="020B0604020202020204" pitchFamily="34" charset="0"/>
              </a:rPr>
              <a:t>Briefing </a:t>
            </a:r>
          </a:p>
          <a:p>
            <a:pPr algn="ctr" defTabSz="742950"/>
            <a:r>
              <a:rPr lang="en-GB" sz="1625" b="1" dirty="0">
                <a:solidFill>
                  <a:prstClr val="black"/>
                </a:solidFill>
                <a:latin typeface="Arial" panose="020B0604020202020204" pitchFamily="34" charset="0"/>
                <a:cs typeface="Arial" panose="020B0604020202020204" pitchFamily="34" charset="0"/>
              </a:rPr>
              <a:t>Aug</a:t>
            </a:r>
            <a:endParaRPr lang="en-ZA" sz="1625" b="1" dirty="0">
              <a:solidFill>
                <a:prstClr val="black"/>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8A364685-C3A7-42FC-8321-4D7473EF9625}"/>
              </a:ext>
            </a:extLst>
          </p:cNvPr>
          <p:cNvSpPr txBox="1"/>
          <p:nvPr/>
        </p:nvSpPr>
        <p:spPr>
          <a:xfrm>
            <a:off x="6007090" y="973177"/>
            <a:ext cx="1619743" cy="318207"/>
          </a:xfrm>
          <a:prstGeom prst="rect">
            <a:avLst/>
          </a:prstGeom>
          <a:noFill/>
        </p:spPr>
        <p:txBody>
          <a:bodyPr wrap="square" rtlCol="0">
            <a:spAutoFit/>
          </a:bodyPr>
          <a:lstStyle/>
          <a:p>
            <a:pPr algn="ctr" defTabSz="742950"/>
            <a:r>
              <a:rPr lang="en-ZA" sz="1463" b="1" dirty="0">
                <a:solidFill>
                  <a:prstClr val="black"/>
                </a:solidFill>
                <a:latin typeface="Arial" panose="020B0604020202020204" pitchFamily="34" charset="0"/>
                <a:cs typeface="Arial" panose="020B0604020202020204" pitchFamily="34" charset="0"/>
              </a:rPr>
              <a:t>End-Sept</a:t>
            </a:r>
          </a:p>
        </p:txBody>
      </p:sp>
      <p:sp>
        <p:nvSpPr>
          <p:cNvPr id="69" name="Rectangle: Rounded Corners 68">
            <a:extLst>
              <a:ext uri="{FF2B5EF4-FFF2-40B4-BE49-F238E27FC236}">
                <a16:creationId xmlns:a16="http://schemas.microsoft.com/office/drawing/2014/main" id="{23545590-9234-48B1-AB84-4A77CF08224C}"/>
              </a:ext>
            </a:extLst>
          </p:cNvPr>
          <p:cNvSpPr/>
          <p:nvPr/>
        </p:nvSpPr>
        <p:spPr>
          <a:xfrm>
            <a:off x="284036" y="2184646"/>
            <a:ext cx="1425066" cy="1009486"/>
          </a:xfrm>
          <a:prstGeom prst="roundRect">
            <a:avLst/>
          </a:prstGeom>
          <a:solidFill>
            <a:schemeClr val="accent5">
              <a:lumMod val="75000"/>
            </a:schemeClr>
          </a:solidFill>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r>
              <a:rPr lang="en-GB" dirty="0">
                <a:solidFill>
                  <a:prstClr val="white"/>
                </a:solidFill>
                <a:latin typeface="Arial" panose="020B0604020202020204" pitchFamily="34" charset="0"/>
                <a:cs typeface="Arial" panose="020B0604020202020204" pitchFamily="34" charset="0"/>
              </a:rPr>
              <a:t>Response</a:t>
            </a:r>
            <a:r>
              <a:rPr lang="en-GB" sz="1463" dirty="0">
                <a:solidFill>
                  <a:prstClr val="white"/>
                </a:solidFill>
                <a:latin typeface="Arial" panose="020B0604020202020204" pitchFamily="34" charset="0"/>
                <a:cs typeface="Arial" panose="020B0604020202020204" pitchFamily="34" charset="0"/>
              </a:rPr>
              <a:t> </a:t>
            </a:r>
            <a:endParaRPr lang="en-ZA" sz="1463" dirty="0">
              <a:solidFill>
                <a:prstClr val="white"/>
              </a:solidFill>
              <a:latin typeface="Arial" panose="020B0604020202020204" pitchFamily="34" charset="0"/>
              <a:cs typeface="Arial" panose="020B0604020202020204" pitchFamily="34" charset="0"/>
            </a:endParaRPr>
          </a:p>
        </p:txBody>
      </p:sp>
      <p:sp>
        <p:nvSpPr>
          <p:cNvPr id="82" name="Rectangle: Rounded Corners 81">
            <a:extLst>
              <a:ext uri="{FF2B5EF4-FFF2-40B4-BE49-F238E27FC236}">
                <a16:creationId xmlns:a16="http://schemas.microsoft.com/office/drawing/2014/main" id="{8653153E-40FF-4D13-B134-114479026BAF}"/>
              </a:ext>
            </a:extLst>
          </p:cNvPr>
          <p:cNvSpPr/>
          <p:nvPr/>
        </p:nvSpPr>
        <p:spPr>
          <a:xfrm>
            <a:off x="8039004" y="228817"/>
            <a:ext cx="1546187" cy="1310410"/>
          </a:xfrm>
          <a:prstGeom prst="roundRect">
            <a:avLst/>
          </a:prstGeom>
          <a:solidFill>
            <a:schemeClr val="accent6">
              <a:lumMod val="75000"/>
            </a:schemeClr>
          </a:solidFill>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r>
              <a:rPr lang="en-GB" sz="1600" dirty="0">
                <a:solidFill>
                  <a:prstClr val="white"/>
                </a:solidFill>
                <a:latin typeface="Arial" panose="020B0604020202020204" pitchFamily="34" charset="0"/>
                <a:cs typeface="Arial" panose="020B0604020202020204" pitchFamily="34" charset="0"/>
              </a:rPr>
              <a:t>Mandatory Compliance</a:t>
            </a:r>
          </a:p>
          <a:p>
            <a:pPr algn="ctr" defTabSz="742950"/>
            <a:endParaRPr lang="en-GB" sz="1600" dirty="0">
              <a:solidFill>
                <a:prstClr val="white"/>
              </a:solidFill>
              <a:latin typeface="Arial" panose="020B0604020202020204" pitchFamily="34" charset="0"/>
              <a:cs typeface="Arial" panose="020B0604020202020204" pitchFamily="34" charset="0"/>
            </a:endParaRPr>
          </a:p>
          <a:p>
            <a:pPr algn="ctr" defTabSz="742950"/>
            <a:r>
              <a:rPr lang="en-GB" sz="1600" i="1" dirty="0">
                <a:solidFill>
                  <a:prstClr val="white"/>
                </a:solidFill>
                <a:latin typeface="Arial" panose="020B0604020202020204" pitchFamily="34" charset="0"/>
                <a:cs typeface="Arial" panose="020B0604020202020204" pitchFamily="34" charset="0"/>
              </a:rPr>
              <a:t>(Yes/No)</a:t>
            </a:r>
            <a:endParaRPr lang="en-ZA" sz="1600" i="1" dirty="0">
              <a:solidFill>
                <a:prstClr val="white"/>
              </a:solidFill>
              <a:latin typeface="Arial" panose="020B0604020202020204" pitchFamily="34" charset="0"/>
              <a:cs typeface="Arial" panose="020B0604020202020204" pitchFamily="34" charset="0"/>
            </a:endParaRPr>
          </a:p>
        </p:txBody>
      </p:sp>
      <p:sp>
        <p:nvSpPr>
          <p:cNvPr id="11" name="Arrow: Left 10">
            <a:extLst>
              <a:ext uri="{FF2B5EF4-FFF2-40B4-BE49-F238E27FC236}">
                <a16:creationId xmlns:a16="http://schemas.microsoft.com/office/drawing/2014/main" id="{347F87BA-6EA1-4E31-90F4-A49E0696E01F}"/>
              </a:ext>
            </a:extLst>
          </p:cNvPr>
          <p:cNvSpPr/>
          <p:nvPr/>
        </p:nvSpPr>
        <p:spPr>
          <a:xfrm>
            <a:off x="6070724" y="1407998"/>
            <a:ext cx="2001183" cy="461662"/>
          </a:xfrm>
          <a:prstGeom prst="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lang="en-US" sz="1463" dirty="0">
                <a:solidFill>
                  <a:prstClr val="black"/>
                </a:solidFill>
                <a:latin typeface="Calibri" panose="020F0502020204030204"/>
              </a:rPr>
              <a:t>NO</a:t>
            </a:r>
          </a:p>
        </p:txBody>
      </p:sp>
      <p:grpSp>
        <p:nvGrpSpPr>
          <p:cNvPr id="83" name="Group 82">
            <a:extLst>
              <a:ext uri="{FF2B5EF4-FFF2-40B4-BE49-F238E27FC236}">
                <a16:creationId xmlns:a16="http://schemas.microsoft.com/office/drawing/2014/main" id="{199CB937-7AA5-474B-A197-04E0EF1B5A25}"/>
              </a:ext>
            </a:extLst>
          </p:cNvPr>
          <p:cNvGrpSpPr/>
          <p:nvPr/>
        </p:nvGrpSpPr>
        <p:grpSpPr>
          <a:xfrm rot="10800000">
            <a:off x="1762580" y="2585467"/>
            <a:ext cx="380209" cy="234685"/>
            <a:chOff x="4945062" y="924177"/>
            <a:chExt cx="467950" cy="288843"/>
          </a:xfrm>
        </p:grpSpPr>
        <p:sp>
          <p:nvSpPr>
            <p:cNvPr id="84" name="Arrow: Chevron 83">
              <a:extLst>
                <a:ext uri="{FF2B5EF4-FFF2-40B4-BE49-F238E27FC236}">
                  <a16:creationId xmlns:a16="http://schemas.microsoft.com/office/drawing/2014/main" id="{479A1986-CD76-4CAC-81E8-50C001B9ED5E}"/>
                </a:ext>
              </a:extLst>
            </p:cNvPr>
            <p:cNvSpPr/>
            <p:nvPr/>
          </p:nvSpPr>
          <p:spPr>
            <a:xfrm>
              <a:off x="4945062" y="924178"/>
              <a:ext cx="248653" cy="288842"/>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sp>
          <p:nvSpPr>
            <p:cNvPr id="85" name="Arrow: Chevron 84">
              <a:extLst>
                <a:ext uri="{FF2B5EF4-FFF2-40B4-BE49-F238E27FC236}">
                  <a16:creationId xmlns:a16="http://schemas.microsoft.com/office/drawing/2014/main" id="{468AC70F-0B74-46FE-8B07-304DBE94D3B0}"/>
                </a:ext>
              </a:extLst>
            </p:cNvPr>
            <p:cNvSpPr/>
            <p:nvPr/>
          </p:nvSpPr>
          <p:spPr>
            <a:xfrm>
              <a:off x="5164359" y="924177"/>
              <a:ext cx="248653" cy="288842"/>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grpSp>
      <p:sp>
        <p:nvSpPr>
          <p:cNvPr id="12" name="Arrow: Down 11">
            <a:extLst>
              <a:ext uri="{FF2B5EF4-FFF2-40B4-BE49-F238E27FC236}">
                <a16:creationId xmlns:a16="http://schemas.microsoft.com/office/drawing/2014/main" id="{DB5CA8E2-5F19-441B-A76A-68DB676F67FD}"/>
              </a:ext>
            </a:extLst>
          </p:cNvPr>
          <p:cNvSpPr/>
          <p:nvPr/>
        </p:nvSpPr>
        <p:spPr>
          <a:xfrm>
            <a:off x="8577796" y="1517549"/>
            <a:ext cx="1170715" cy="909271"/>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lang="en-US" sz="1463" b="1" dirty="0">
                <a:solidFill>
                  <a:prstClr val="black"/>
                </a:solidFill>
                <a:latin typeface="Calibri" panose="020F0502020204030204"/>
              </a:rPr>
              <a:t>YES</a:t>
            </a:r>
          </a:p>
        </p:txBody>
      </p:sp>
      <p:sp>
        <p:nvSpPr>
          <p:cNvPr id="19" name="Arrow: Left 18">
            <a:extLst>
              <a:ext uri="{FF2B5EF4-FFF2-40B4-BE49-F238E27FC236}">
                <a16:creationId xmlns:a16="http://schemas.microsoft.com/office/drawing/2014/main" id="{5151B54F-90EA-4153-B87E-EC450065DB14}"/>
              </a:ext>
            </a:extLst>
          </p:cNvPr>
          <p:cNvSpPr/>
          <p:nvPr/>
        </p:nvSpPr>
        <p:spPr>
          <a:xfrm>
            <a:off x="6103369" y="2450913"/>
            <a:ext cx="1473205" cy="597928"/>
          </a:xfrm>
          <a:prstGeom prst="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lang="en-US" sz="1463" dirty="0">
                <a:solidFill>
                  <a:prstClr val="black"/>
                </a:solidFill>
                <a:latin typeface="Calibri" panose="020F0502020204030204"/>
              </a:rPr>
              <a:t>NO</a:t>
            </a:r>
          </a:p>
        </p:txBody>
      </p:sp>
      <p:sp>
        <p:nvSpPr>
          <p:cNvPr id="87" name="Arrow: Down 86">
            <a:extLst>
              <a:ext uri="{FF2B5EF4-FFF2-40B4-BE49-F238E27FC236}">
                <a16:creationId xmlns:a16="http://schemas.microsoft.com/office/drawing/2014/main" id="{37245525-30C0-44CF-A69D-BCA36664B475}"/>
              </a:ext>
            </a:extLst>
          </p:cNvPr>
          <p:cNvSpPr/>
          <p:nvPr/>
        </p:nvSpPr>
        <p:spPr>
          <a:xfrm>
            <a:off x="8347145" y="3739402"/>
            <a:ext cx="977566" cy="716309"/>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lang="en-US" sz="1463" b="1" dirty="0">
                <a:solidFill>
                  <a:prstClr val="black"/>
                </a:solidFill>
                <a:latin typeface="Calibri" panose="020F0502020204030204"/>
              </a:rPr>
              <a:t>YES</a:t>
            </a:r>
          </a:p>
        </p:txBody>
      </p:sp>
      <p:sp>
        <p:nvSpPr>
          <p:cNvPr id="22" name="Scroll: Horizontal 21">
            <a:extLst>
              <a:ext uri="{FF2B5EF4-FFF2-40B4-BE49-F238E27FC236}">
                <a16:creationId xmlns:a16="http://schemas.microsoft.com/office/drawing/2014/main" id="{50FDDD24-B8F0-4654-8DBB-EF513F346357}"/>
              </a:ext>
            </a:extLst>
          </p:cNvPr>
          <p:cNvSpPr/>
          <p:nvPr/>
        </p:nvSpPr>
        <p:spPr>
          <a:xfrm>
            <a:off x="4399876" y="1679631"/>
            <a:ext cx="1670189" cy="1821734"/>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lang="en-US" sz="2000" b="1" dirty="0">
                <a:solidFill>
                  <a:prstClr val="black"/>
                </a:solidFill>
                <a:latin typeface="Calibri" panose="020F0502020204030204"/>
              </a:rPr>
              <a:t>Regret Letter </a:t>
            </a:r>
          </a:p>
        </p:txBody>
      </p:sp>
      <p:sp>
        <p:nvSpPr>
          <p:cNvPr id="90" name="Scroll: Horizontal 89">
            <a:extLst>
              <a:ext uri="{FF2B5EF4-FFF2-40B4-BE49-F238E27FC236}">
                <a16:creationId xmlns:a16="http://schemas.microsoft.com/office/drawing/2014/main" id="{E5A19110-FD82-4D30-A2A6-09DDC47E4250}"/>
              </a:ext>
            </a:extLst>
          </p:cNvPr>
          <p:cNvSpPr/>
          <p:nvPr/>
        </p:nvSpPr>
        <p:spPr>
          <a:xfrm>
            <a:off x="6035064" y="64918"/>
            <a:ext cx="1353464" cy="1099833"/>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lang="en-US" sz="1600" b="1" dirty="0">
                <a:solidFill>
                  <a:prstClr val="black"/>
                </a:solidFill>
                <a:latin typeface="Calibri" panose="020F0502020204030204"/>
              </a:rPr>
              <a:t>Acknowledgement Letter </a:t>
            </a:r>
          </a:p>
        </p:txBody>
      </p:sp>
      <p:grpSp>
        <p:nvGrpSpPr>
          <p:cNvPr id="91" name="Group 90">
            <a:extLst>
              <a:ext uri="{FF2B5EF4-FFF2-40B4-BE49-F238E27FC236}">
                <a16:creationId xmlns:a16="http://schemas.microsoft.com/office/drawing/2014/main" id="{48883638-D702-45D0-8A66-47F4DCA3AD59}"/>
              </a:ext>
            </a:extLst>
          </p:cNvPr>
          <p:cNvGrpSpPr/>
          <p:nvPr/>
        </p:nvGrpSpPr>
        <p:grpSpPr>
          <a:xfrm rot="10800000">
            <a:off x="2436444" y="5013126"/>
            <a:ext cx="380209" cy="234685"/>
            <a:chOff x="4945062" y="924177"/>
            <a:chExt cx="467950" cy="288843"/>
          </a:xfrm>
        </p:grpSpPr>
        <p:sp>
          <p:nvSpPr>
            <p:cNvPr id="92" name="Arrow: Chevron 91">
              <a:extLst>
                <a:ext uri="{FF2B5EF4-FFF2-40B4-BE49-F238E27FC236}">
                  <a16:creationId xmlns:a16="http://schemas.microsoft.com/office/drawing/2014/main" id="{DBA29CA5-7607-4295-AF49-80D7201249E8}"/>
                </a:ext>
              </a:extLst>
            </p:cNvPr>
            <p:cNvSpPr/>
            <p:nvPr/>
          </p:nvSpPr>
          <p:spPr>
            <a:xfrm>
              <a:off x="4945062" y="924178"/>
              <a:ext cx="248653" cy="288842"/>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sp>
          <p:nvSpPr>
            <p:cNvPr id="93" name="Arrow: Chevron 92">
              <a:extLst>
                <a:ext uri="{FF2B5EF4-FFF2-40B4-BE49-F238E27FC236}">
                  <a16:creationId xmlns:a16="http://schemas.microsoft.com/office/drawing/2014/main" id="{927BAE09-E526-48C4-901E-194607EF884E}"/>
                </a:ext>
              </a:extLst>
            </p:cNvPr>
            <p:cNvSpPr/>
            <p:nvPr/>
          </p:nvSpPr>
          <p:spPr>
            <a:xfrm>
              <a:off x="5164359" y="924177"/>
              <a:ext cx="248653" cy="288842"/>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grpSp>
      <p:sp>
        <p:nvSpPr>
          <p:cNvPr id="94" name="Scroll: Horizontal 93">
            <a:extLst>
              <a:ext uri="{FF2B5EF4-FFF2-40B4-BE49-F238E27FC236}">
                <a16:creationId xmlns:a16="http://schemas.microsoft.com/office/drawing/2014/main" id="{09C41FB3-6C43-4D29-987A-8C4ACC6981A6}"/>
              </a:ext>
            </a:extLst>
          </p:cNvPr>
          <p:cNvSpPr/>
          <p:nvPr/>
        </p:nvSpPr>
        <p:spPr>
          <a:xfrm>
            <a:off x="3454296" y="4363302"/>
            <a:ext cx="2186030" cy="1681135"/>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lang="en-US" sz="1600" b="1" dirty="0">
                <a:solidFill>
                  <a:prstClr val="black"/>
                </a:solidFill>
                <a:latin typeface="Arial" panose="020B0604020202020204" pitchFamily="34" charset="0"/>
                <a:cs typeface="Arial" panose="020B0604020202020204" pitchFamily="34" charset="0"/>
              </a:rPr>
              <a:t>Formal Notification </a:t>
            </a:r>
          </a:p>
          <a:p>
            <a:pPr algn="ctr" defTabSz="742950"/>
            <a:endParaRPr lang="en-US" sz="1600" b="1" dirty="0">
              <a:solidFill>
                <a:prstClr val="black"/>
              </a:solidFill>
              <a:latin typeface="Arial" panose="020B0604020202020204" pitchFamily="34" charset="0"/>
              <a:cs typeface="Arial" panose="020B0604020202020204" pitchFamily="34" charset="0"/>
            </a:endParaRPr>
          </a:p>
          <a:p>
            <a:pPr algn="ctr" defTabSz="742950"/>
            <a:endParaRPr lang="en-US" sz="1600" b="1" dirty="0">
              <a:solidFill>
                <a:prstClr val="black"/>
              </a:solidFill>
              <a:latin typeface="Arial" panose="020B0604020202020204" pitchFamily="34" charset="0"/>
              <a:cs typeface="Arial" panose="020B0604020202020204" pitchFamily="34" charset="0"/>
            </a:endParaRPr>
          </a:p>
          <a:p>
            <a:pPr algn="ctr" defTabSz="742950"/>
            <a:r>
              <a:rPr lang="en-US" sz="1600" b="1" dirty="0">
                <a:solidFill>
                  <a:prstClr val="black"/>
                </a:solidFill>
                <a:latin typeface="Arial" panose="020B0604020202020204" pitchFamily="34" charset="0"/>
                <a:cs typeface="Arial" panose="020B0604020202020204" pitchFamily="34" charset="0"/>
              </a:rPr>
              <a:t>March ‘24 </a:t>
            </a:r>
          </a:p>
        </p:txBody>
      </p:sp>
      <p:pic>
        <p:nvPicPr>
          <p:cNvPr id="42" name="Picture 41" descr="close up of calculator and stethoscope placed on invoice">
            <a:extLst>
              <a:ext uri="{FF2B5EF4-FFF2-40B4-BE49-F238E27FC236}">
                <a16:creationId xmlns:a16="http://schemas.microsoft.com/office/drawing/2014/main" id="{A7A0DF25-D330-4550-9C12-626EB4F726CE}"/>
              </a:ext>
            </a:extLst>
          </p:cNvPr>
          <p:cNvPicPr>
            <a:picLocks noChangeAspect="1"/>
          </p:cNvPicPr>
          <p:nvPr/>
        </p:nvPicPr>
        <p:blipFill>
          <a:blip r:embed="rId2"/>
          <a:stretch>
            <a:fillRect/>
          </a:stretch>
        </p:blipFill>
        <p:spPr>
          <a:xfrm>
            <a:off x="6294368" y="4066592"/>
            <a:ext cx="977566" cy="628249"/>
          </a:xfrm>
          <a:prstGeom prst="rect">
            <a:avLst/>
          </a:prstGeom>
        </p:spPr>
      </p:pic>
      <p:grpSp>
        <p:nvGrpSpPr>
          <p:cNvPr id="61" name="Group 60">
            <a:extLst>
              <a:ext uri="{FF2B5EF4-FFF2-40B4-BE49-F238E27FC236}">
                <a16:creationId xmlns:a16="http://schemas.microsoft.com/office/drawing/2014/main" id="{170B75E4-4163-4967-99B2-F217BB1F9E56}"/>
              </a:ext>
            </a:extLst>
          </p:cNvPr>
          <p:cNvGrpSpPr/>
          <p:nvPr/>
        </p:nvGrpSpPr>
        <p:grpSpPr>
          <a:xfrm>
            <a:off x="7533631" y="620610"/>
            <a:ext cx="380209" cy="234685"/>
            <a:chOff x="4945062" y="924177"/>
            <a:chExt cx="467950" cy="288843"/>
          </a:xfrm>
        </p:grpSpPr>
        <p:sp>
          <p:nvSpPr>
            <p:cNvPr id="62" name="Arrow: Chevron 61">
              <a:extLst>
                <a:ext uri="{FF2B5EF4-FFF2-40B4-BE49-F238E27FC236}">
                  <a16:creationId xmlns:a16="http://schemas.microsoft.com/office/drawing/2014/main" id="{5C860B19-034F-474B-B6E7-EB3D91A70155}"/>
                </a:ext>
              </a:extLst>
            </p:cNvPr>
            <p:cNvSpPr/>
            <p:nvPr/>
          </p:nvSpPr>
          <p:spPr>
            <a:xfrm>
              <a:off x="4945062" y="924178"/>
              <a:ext cx="248653" cy="288842"/>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sp>
          <p:nvSpPr>
            <p:cNvPr id="66" name="Arrow: Chevron 65">
              <a:extLst>
                <a:ext uri="{FF2B5EF4-FFF2-40B4-BE49-F238E27FC236}">
                  <a16:creationId xmlns:a16="http://schemas.microsoft.com/office/drawing/2014/main" id="{E0895C83-5765-4E4E-9FEB-0931B5280259}"/>
                </a:ext>
              </a:extLst>
            </p:cNvPr>
            <p:cNvSpPr/>
            <p:nvPr/>
          </p:nvSpPr>
          <p:spPr>
            <a:xfrm>
              <a:off x="5164359" y="924177"/>
              <a:ext cx="248653" cy="288842"/>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grpSp>
      <p:pic>
        <p:nvPicPr>
          <p:cNvPr id="3" name="Graphic 2" descr="Newspaper outline">
            <a:extLst>
              <a:ext uri="{FF2B5EF4-FFF2-40B4-BE49-F238E27FC236}">
                <a16:creationId xmlns:a16="http://schemas.microsoft.com/office/drawing/2014/main" id="{1031CE44-4491-454D-826B-3079F81D05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0957" y="64919"/>
            <a:ext cx="1362516" cy="1146304"/>
          </a:xfrm>
          <a:prstGeom prst="rect">
            <a:avLst/>
          </a:prstGeom>
        </p:spPr>
      </p:pic>
      <p:pic>
        <p:nvPicPr>
          <p:cNvPr id="5" name="Graphic 4" descr="Users with solid fill">
            <a:extLst>
              <a:ext uri="{FF2B5EF4-FFF2-40B4-BE49-F238E27FC236}">
                <a16:creationId xmlns:a16="http://schemas.microsoft.com/office/drawing/2014/main" id="{7D5A443A-739E-4525-9280-081B9ABA0B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68479" y="-21579"/>
            <a:ext cx="986466" cy="994756"/>
          </a:xfrm>
          <a:prstGeom prst="rect">
            <a:avLst/>
          </a:prstGeom>
        </p:spPr>
      </p:pic>
      <p:pic>
        <p:nvPicPr>
          <p:cNvPr id="8" name="Graphic 7" descr="Online meeting outline">
            <a:extLst>
              <a:ext uri="{FF2B5EF4-FFF2-40B4-BE49-F238E27FC236}">
                <a16:creationId xmlns:a16="http://schemas.microsoft.com/office/drawing/2014/main" id="{5B786C34-7A5B-4F49-BB0C-9C6F1C28B9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34644" y="296822"/>
            <a:ext cx="1014684" cy="1014684"/>
          </a:xfrm>
          <a:prstGeom prst="rect">
            <a:avLst/>
          </a:prstGeom>
        </p:spPr>
      </p:pic>
      <p:pic>
        <p:nvPicPr>
          <p:cNvPr id="17" name="Graphic 16" descr="Contract with solid fill">
            <a:extLst>
              <a:ext uri="{FF2B5EF4-FFF2-40B4-BE49-F238E27FC236}">
                <a16:creationId xmlns:a16="http://schemas.microsoft.com/office/drawing/2014/main" id="{0FD218B3-359D-427F-918B-92D1BDF6122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799" y="3951138"/>
            <a:ext cx="2199811" cy="1682155"/>
          </a:xfrm>
          <a:prstGeom prst="rect">
            <a:avLst/>
          </a:prstGeom>
        </p:spPr>
      </p:pic>
      <p:sp>
        <p:nvSpPr>
          <p:cNvPr id="2" name="Explosion: 8 Points 1">
            <a:extLst>
              <a:ext uri="{FF2B5EF4-FFF2-40B4-BE49-F238E27FC236}">
                <a16:creationId xmlns:a16="http://schemas.microsoft.com/office/drawing/2014/main" id="{8D66319B-FDA8-4F0D-B994-DB005B64A07B}"/>
              </a:ext>
            </a:extLst>
          </p:cNvPr>
          <p:cNvSpPr/>
          <p:nvPr/>
        </p:nvSpPr>
        <p:spPr>
          <a:xfrm>
            <a:off x="7565965" y="2287719"/>
            <a:ext cx="387350" cy="55046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75670398-9C96-441B-8ADA-5F68B5383015}"/>
              </a:ext>
            </a:extLst>
          </p:cNvPr>
          <p:cNvGrpSpPr/>
          <p:nvPr/>
        </p:nvGrpSpPr>
        <p:grpSpPr>
          <a:xfrm>
            <a:off x="1311994" y="729775"/>
            <a:ext cx="380209" cy="234685"/>
            <a:chOff x="4945062" y="924177"/>
            <a:chExt cx="467950" cy="288843"/>
          </a:xfrm>
        </p:grpSpPr>
        <p:sp>
          <p:nvSpPr>
            <p:cNvPr id="71" name="Arrow: Chevron 70">
              <a:extLst>
                <a:ext uri="{FF2B5EF4-FFF2-40B4-BE49-F238E27FC236}">
                  <a16:creationId xmlns:a16="http://schemas.microsoft.com/office/drawing/2014/main" id="{C9A3D6AE-D9F8-4C6A-91B8-6E478263C560}"/>
                </a:ext>
              </a:extLst>
            </p:cNvPr>
            <p:cNvSpPr/>
            <p:nvPr/>
          </p:nvSpPr>
          <p:spPr>
            <a:xfrm>
              <a:off x="4945062" y="924178"/>
              <a:ext cx="248653" cy="288842"/>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sp>
          <p:nvSpPr>
            <p:cNvPr id="72" name="Arrow: Chevron 71">
              <a:extLst>
                <a:ext uri="{FF2B5EF4-FFF2-40B4-BE49-F238E27FC236}">
                  <a16:creationId xmlns:a16="http://schemas.microsoft.com/office/drawing/2014/main" id="{08586B11-B0A7-4A67-BC68-3CCA89EBFA6E}"/>
                </a:ext>
              </a:extLst>
            </p:cNvPr>
            <p:cNvSpPr/>
            <p:nvPr/>
          </p:nvSpPr>
          <p:spPr>
            <a:xfrm>
              <a:off x="5164359" y="924177"/>
              <a:ext cx="248653" cy="288842"/>
            </a:xfrm>
            <a:prstGeom prst="chevron">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42950"/>
              <a:endParaRPr lang="en-ZA" sz="1463">
                <a:solidFill>
                  <a:prstClr val="black"/>
                </a:solidFill>
                <a:latin typeface="Calibri" panose="020F0502020204030204"/>
              </a:endParaRPr>
            </a:p>
          </p:txBody>
        </p:sp>
      </p:grpSp>
    </p:spTree>
    <p:extLst>
      <p:ext uri="{BB962C8B-B14F-4D97-AF65-F5344CB8AC3E}">
        <p14:creationId xmlns:p14="http://schemas.microsoft.com/office/powerpoint/2010/main" val="125918000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269508" y="365127"/>
            <a:ext cx="9366984" cy="501147"/>
          </a:xfrm>
        </p:spPr>
        <p:txBody>
          <a:bodyPr>
            <a:noAutofit/>
          </a:bodyPr>
          <a:lstStyle/>
          <a:p>
            <a:r>
              <a:rPr lang="en-US" sz="28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WILL THE PROPOSAL BE EVALUATED..</a:t>
            </a:r>
            <a:r>
              <a:rPr lang="en-US" sz="2800" b="1" kern="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a:t>
            </a:r>
            <a:r>
              <a:rPr lang="en-US" sz="28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br>
              <a:rPr lang="en-US" sz="32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532E4D9D-5854-42D1-AE3B-E65CB1B4F9E0}"/>
              </a:ext>
            </a:extLst>
          </p:cNvPr>
          <p:cNvSpPr>
            <a:spLocks noGrp="1"/>
          </p:cNvSpPr>
          <p:nvPr>
            <p:ph idx="1"/>
          </p:nvPr>
        </p:nvSpPr>
        <p:spPr>
          <a:xfrm>
            <a:off x="269508" y="721896"/>
            <a:ext cx="8955456" cy="5455068"/>
          </a:xfrm>
        </p:spPr>
        <p:txBody>
          <a:bodyPr>
            <a:normAutofit/>
          </a:bodyPr>
          <a:lstStyle/>
          <a:p>
            <a:pPr marL="0" indent="0">
              <a:buNone/>
            </a:pPr>
            <a:r>
              <a:rPr lang="en-GB" b="1" dirty="0">
                <a:latin typeface="Arial" panose="020B0604020202020204" pitchFamily="34" charset="0"/>
                <a:cs typeface="Arial" panose="020B0604020202020204" pitchFamily="34" charset="0"/>
              </a:rPr>
              <a:t>Process</a:t>
            </a:r>
          </a:p>
          <a:p>
            <a:endParaRPr lang="en-US" sz="2400" b="1"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CFFFE416-B962-46CC-929B-5184A83B482F}"/>
              </a:ext>
            </a:extLst>
          </p:cNvPr>
          <p:cNvSpPr/>
          <p:nvPr/>
        </p:nvSpPr>
        <p:spPr>
          <a:xfrm>
            <a:off x="269508" y="2423791"/>
            <a:ext cx="1568918" cy="1200471"/>
          </a:xfrm>
          <a:prstGeom prst="roundRect">
            <a:avLst/>
          </a:prstGeom>
          <a:solidFill>
            <a:sysClr val="window" lastClr="FFFFFF">
              <a:lumMod val="95000"/>
            </a:sysClr>
          </a:solidFill>
          <a:ln w="9525" cap="flat" cmpd="sng" algn="ctr">
            <a:solidFill>
              <a:sysClr val="window" lastClr="FFFFFF">
                <a:lumMod val="75000"/>
              </a:sysClr>
            </a:solidFill>
            <a:prstDash val="solid"/>
            <a:miter lim="800000"/>
          </a:ln>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07000"/>
              </a:lnSpc>
              <a:spcBef>
                <a:spcPts val="600"/>
              </a:spcBef>
              <a:spcAft>
                <a:spcPts val="600"/>
              </a:spcAft>
            </a:pPr>
            <a:endParaRPr lang="en-US"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Bef>
                <a:spcPts val="600"/>
              </a:spcBef>
              <a:spcAft>
                <a:spcPts val="600"/>
              </a:spcAft>
            </a:pPr>
            <a:r>
              <a:rPr lang="en-US" dirty="0">
                <a:effectLst/>
                <a:latin typeface="Arial" panose="020B0604020202020204" pitchFamily="34" charset="0"/>
                <a:ea typeface="Calibri" panose="020F0502020204030204" pitchFamily="34" charset="0"/>
                <a:cs typeface="Arial" panose="020B0604020202020204" pitchFamily="34" charset="0"/>
              </a:rPr>
              <a:t>Mandatory compliance review</a:t>
            </a:r>
          </a:p>
          <a:p>
            <a:pPr>
              <a:lnSpc>
                <a:spcPct val="107000"/>
              </a:lnSpc>
              <a:spcBef>
                <a:spcPts val="600"/>
              </a:spcBef>
              <a:spcAft>
                <a:spcPts val="900"/>
              </a:spcAft>
            </a:pPr>
            <a:r>
              <a:rPr lang="en-US" sz="1100" b="1" dirty="0">
                <a:effectLst/>
                <a:latin typeface="Arial" panose="020B0604020202020204" pitchFamily="34" charset="0"/>
                <a:ea typeface="Calibri" panose="020F0502020204030204" pitchFamily="34"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3B200B0C-E6C9-4AA5-A931-2F646B9F972C}"/>
              </a:ext>
            </a:extLst>
          </p:cNvPr>
          <p:cNvSpPr/>
          <p:nvPr/>
        </p:nvSpPr>
        <p:spPr>
          <a:xfrm>
            <a:off x="3117352" y="1714907"/>
            <a:ext cx="1593385" cy="1095224"/>
          </a:xfrm>
          <a:prstGeom prst="roundRect">
            <a:avLst/>
          </a:prstGeom>
          <a:solidFill>
            <a:sysClr val="window" lastClr="FFFFFF">
              <a:lumMod val="95000"/>
            </a:sysClr>
          </a:solidFill>
          <a:ln w="9525" cap="flat" cmpd="sng" algn="ctr">
            <a:solidFill>
              <a:sysClr val="window" lastClr="FFFFFF">
                <a:lumMod val="75000"/>
              </a:sysClr>
            </a:solidFill>
            <a:prstDash val="solid"/>
            <a:miter lim="800000"/>
          </a:ln>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07000"/>
              </a:lnSpc>
              <a:spcBef>
                <a:spcPts val="600"/>
              </a:spcBef>
              <a:spcAft>
                <a:spcPts val="900"/>
              </a:spcAft>
            </a:pPr>
            <a:r>
              <a:rPr lang="en-US" sz="1100" b="1"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Technical Review </a:t>
            </a:r>
          </a:p>
        </p:txBody>
      </p:sp>
      <p:sp>
        <p:nvSpPr>
          <p:cNvPr id="8" name="Rectangle: Rounded Corners 7">
            <a:extLst>
              <a:ext uri="{FF2B5EF4-FFF2-40B4-BE49-F238E27FC236}">
                <a16:creationId xmlns:a16="http://schemas.microsoft.com/office/drawing/2014/main" id="{8525EE3C-4D57-41A6-BEEA-9C21512D6F85}"/>
              </a:ext>
            </a:extLst>
          </p:cNvPr>
          <p:cNvSpPr/>
          <p:nvPr/>
        </p:nvSpPr>
        <p:spPr>
          <a:xfrm>
            <a:off x="3146978" y="3194175"/>
            <a:ext cx="1568917" cy="1310680"/>
          </a:xfrm>
          <a:prstGeom prst="roundRect">
            <a:avLst/>
          </a:prstGeom>
          <a:solidFill>
            <a:sysClr val="window" lastClr="FFFFFF">
              <a:lumMod val="95000"/>
            </a:sysClr>
          </a:solidFill>
          <a:ln w="9525" cap="flat" cmpd="sng" algn="ctr">
            <a:solidFill>
              <a:sysClr val="window" lastClr="FFFFFF">
                <a:lumMod val="75000"/>
              </a:sysClr>
            </a:solidFill>
            <a:prstDash val="solid"/>
            <a:miter lim="800000"/>
          </a:ln>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07000"/>
              </a:lnSpc>
              <a:spcBef>
                <a:spcPts val="600"/>
              </a:spcBef>
              <a:spcAft>
                <a:spcPts val="900"/>
              </a:spcAft>
            </a:pPr>
            <a:r>
              <a:rPr lang="en-US" sz="1100" b="1"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Financial Review </a:t>
            </a:r>
          </a:p>
        </p:txBody>
      </p:sp>
      <p:sp>
        <p:nvSpPr>
          <p:cNvPr id="12" name="Rectangle: Rounded Corners 11">
            <a:extLst>
              <a:ext uri="{FF2B5EF4-FFF2-40B4-BE49-F238E27FC236}">
                <a16:creationId xmlns:a16="http://schemas.microsoft.com/office/drawing/2014/main" id="{E7CC7CCE-224E-43B3-A36E-7E634937B0C2}"/>
              </a:ext>
            </a:extLst>
          </p:cNvPr>
          <p:cNvSpPr/>
          <p:nvPr/>
        </p:nvSpPr>
        <p:spPr>
          <a:xfrm>
            <a:off x="6606542" y="1143802"/>
            <a:ext cx="1996687" cy="1679078"/>
          </a:xfrm>
          <a:prstGeom prst="roundRect">
            <a:avLst/>
          </a:prstGeom>
          <a:solidFill>
            <a:schemeClr val="accent4">
              <a:lumMod val="60000"/>
              <a:lumOff val="40000"/>
            </a:schemeClr>
          </a:solidFill>
          <a:ln w="9525" cap="flat" cmpd="sng" algn="ctr">
            <a:solidFill>
              <a:sysClr val="window" lastClr="FFFFFF">
                <a:lumMod val="75000"/>
              </a:sysClr>
            </a:solidFill>
            <a:prstDash val="solid"/>
            <a:miter lim="800000"/>
          </a:ln>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07000"/>
              </a:lnSpc>
              <a:spcBef>
                <a:spcPts val="600"/>
              </a:spcBef>
              <a:spcAft>
                <a:spcPts val="900"/>
              </a:spcAft>
            </a:pPr>
            <a:r>
              <a:rPr lang="en-US" dirty="0">
                <a:latin typeface="Arial" panose="020B0604020202020204" pitchFamily="34" charset="0"/>
                <a:ea typeface="Calibri" panose="020F0502020204030204" pitchFamily="34" charset="0"/>
                <a:cs typeface="Arial" panose="020B0604020202020204" pitchFamily="34" charset="0"/>
              </a:rPr>
              <a:t>Presentation</a:t>
            </a:r>
            <a:r>
              <a:rPr lang="en-US" dirty="0">
                <a:effectLst/>
                <a:latin typeface="Arial" panose="020B0604020202020204" pitchFamily="34" charset="0"/>
                <a:ea typeface="Calibri" panose="020F0502020204030204" pitchFamily="34" charset="0"/>
                <a:cs typeface="Arial" panose="020B0604020202020204" pitchFamily="34" charset="0"/>
              </a:rPr>
              <a:t> session </a:t>
            </a:r>
          </a:p>
        </p:txBody>
      </p:sp>
      <p:sp>
        <p:nvSpPr>
          <p:cNvPr id="13" name="Rectangle: Rounded Corners 12">
            <a:extLst>
              <a:ext uri="{FF2B5EF4-FFF2-40B4-BE49-F238E27FC236}">
                <a16:creationId xmlns:a16="http://schemas.microsoft.com/office/drawing/2014/main" id="{59BAC33B-75E9-4097-B0A8-829A163EC6E1}"/>
              </a:ext>
            </a:extLst>
          </p:cNvPr>
          <p:cNvSpPr/>
          <p:nvPr/>
        </p:nvSpPr>
        <p:spPr>
          <a:xfrm>
            <a:off x="6619246" y="3194175"/>
            <a:ext cx="1983984" cy="1679079"/>
          </a:xfrm>
          <a:prstGeom prst="roundRect">
            <a:avLst/>
          </a:prstGeom>
          <a:solidFill>
            <a:schemeClr val="accent4">
              <a:lumMod val="60000"/>
              <a:lumOff val="40000"/>
            </a:schemeClr>
          </a:solidFill>
          <a:ln w="9525" cap="flat" cmpd="sng" algn="ctr">
            <a:solidFill>
              <a:sysClr val="window" lastClr="FFFFFF">
                <a:lumMod val="75000"/>
              </a:sysClr>
            </a:solidFill>
            <a:prstDash val="solid"/>
            <a:miter lim="800000"/>
          </a:ln>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07000"/>
              </a:lnSpc>
              <a:spcBef>
                <a:spcPts val="600"/>
              </a:spcBef>
              <a:spcAft>
                <a:spcPts val="900"/>
              </a:spcAft>
            </a:pPr>
            <a:r>
              <a:rPr lang="en-US" dirty="0">
                <a:effectLst/>
                <a:latin typeface="Arial" panose="020B0604020202020204" pitchFamily="34" charset="0"/>
                <a:ea typeface="Calibri" panose="020F0502020204030204" pitchFamily="34" charset="0"/>
                <a:cs typeface="Arial" panose="020B0604020202020204" pitchFamily="34" charset="0"/>
              </a:rPr>
              <a:t>On-Site Assessment  </a:t>
            </a:r>
          </a:p>
        </p:txBody>
      </p:sp>
      <p:sp>
        <p:nvSpPr>
          <p:cNvPr id="23" name="Arrow: Striped Right 22">
            <a:extLst>
              <a:ext uri="{FF2B5EF4-FFF2-40B4-BE49-F238E27FC236}">
                <a16:creationId xmlns:a16="http://schemas.microsoft.com/office/drawing/2014/main" id="{89C9CFCD-D3A4-433A-8F9D-DEEB63FB7C8D}"/>
              </a:ext>
            </a:extLst>
          </p:cNvPr>
          <p:cNvSpPr/>
          <p:nvPr/>
        </p:nvSpPr>
        <p:spPr>
          <a:xfrm>
            <a:off x="2040815" y="2810131"/>
            <a:ext cx="697359" cy="61886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Striped Right 23">
            <a:extLst>
              <a:ext uri="{FF2B5EF4-FFF2-40B4-BE49-F238E27FC236}">
                <a16:creationId xmlns:a16="http://schemas.microsoft.com/office/drawing/2014/main" id="{EE6FF9B9-524F-4A56-A386-44170BA06E06}"/>
              </a:ext>
            </a:extLst>
          </p:cNvPr>
          <p:cNvSpPr/>
          <p:nvPr/>
        </p:nvSpPr>
        <p:spPr>
          <a:xfrm>
            <a:off x="5255177" y="2810130"/>
            <a:ext cx="697359" cy="61886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2340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F805E-E041-51FC-E592-1A502FBF0F78}"/>
              </a:ext>
            </a:extLst>
          </p:cNvPr>
          <p:cNvSpPr>
            <a:spLocks noGrp="1"/>
          </p:cNvSpPr>
          <p:nvPr>
            <p:ph type="title"/>
          </p:nvPr>
        </p:nvSpPr>
        <p:spPr>
          <a:xfrm>
            <a:off x="407790" y="738578"/>
            <a:ext cx="8559403" cy="464102"/>
          </a:xfrm>
        </p:spPr>
        <p:txBody>
          <a:bodyPr>
            <a:normAutofit fontScale="90000"/>
          </a:bodyPr>
          <a:lstStyle/>
          <a:p>
            <a:br>
              <a:rPr lang="en-GB" b="1" dirty="0"/>
            </a:br>
            <a:endParaRPr lang="en-ZA" b="1" dirty="0"/>
          </a:p>
        </p:txBody>
      </p:sp>
      <p:sp>
        <p:nvSpPr>
          <p:cNvPr id="4" name="Rectangle 3">
            <a:extLst>
              <a:ext uri="{FF2B5EF4-FFF2-40B4-BE49-F238E27FC236}">
                <a16:creationId xmlns:a16="http://schemas.microsoft.com/office/drawing/2014/main" id="{B215317E-DBD4-39DE-851B-68E7EEB27A07}"/>
              </a:ext>
            </a:extLst>
          </p:cNvPr>
          <p:cNvSpPr/>
          <p:nvPr/>
        </p:nvSpPr>
        <p:spPr>
          <a:xfrm>
            <a:off x="1628258" y="1966094"/>
            <a:ext cx="5385882" cy="1075295"/>
          </a:xfrm>
          <a:prstGeom prst="rect">
            <a:avLst/>
          </a:prstGeom>
          <a:noFill/>
        </p:spPr>
        <p:txBody>
          <a:bodyPr wrap="square" lIns="74295" tIns="37148" rIns="74295" bIns="37148">
            <a:spAutoFit/>
          </a:bodyPr>
          <a:lstStyle/>
          <a:p>
            <a:pPr algn="ctr" defTabSz="742950"/>
            <a:r>
              <a:rPr lang="en-US" sz="6500" b="1" dirty="0" err="1">
                <a:ln w="0"/>
                <a:solidFill>
                  <a:srgbClr val="4472C4">
                    <a:lumMod val="75000"/>
                  </a:srgbClr>
                </a:solidFill>
                <a:effectLst>
                  <a:outerShdw blurRad="38100" dist="19050" dir="2700000" algn="tl" rotWithShape="0">
                    <a:prstClr val="black">
                      <a:alpha val="40000"/>
                    </a:prstClr>
                  </a:outerShdw>
                </a:effectLst>
                <a:latin typeface="Calibri" panose="020F0502020204030204"/>
              </a:rPr>
              <a:t>siYabulela</a:t>
            </a:r>
            <a:endParaRPr lang="en-US" sz="6500" b="1" dirty="0">
              <a:ln w="0"/>
              <a:solidFill>
                <a:srgbClr val="4472C4">
                  <a:lumMod val="75000"/>
                </a:srgbClr>
              </a:solidFill>
              <a:effectLst>
                <a:outerShdw blurRad="38100" dist="19050" dir="2700000" algn="tl" rotWithShape="0">
                  <a:prstClr val="black">
                    <a:alpha val="40000"/>
                  </a:prstClr>
                </a:outerShdw>
              </a:effectLst>
              <a:latin typeface="Calibri" panose="020F0502020204030204"/>
            </a:endParaRPr>
          </a:p>
        </p:txBody>
      </p:sp>
      <p:sp>
        <p:nvSpPr>
          <p:cNvPr id="5" name="Rectangle 4">
            <a:extLst>
              <a:ext uri="{FF2B5EF4-FFF2-40B4-BE49-F238E27FC236}">
                <a16:creationId xmlns:a16="http://schemas.microsoft.com/office/drawing/2014/main" id="{3FF9A1FF-18E0-9ED4-FD67-D4571EB24E48}"/>
              </a:ext>
            </a:extLst>
          </p:cNvPr>
          <p:cNvSpPr/>
          <p:nvPr/>
        </p:nvSpPr>
        <p:spPr>
          <a:xfrm>
            <a:off x="885588" y="794055"/>
            <a:ext cx="4533499" cy="900312"/>
          </a:xfrm>
          <a:prstGeom prst="rect">
            <a:avLst/>
          </a:prstGeom>
          <a:noFill/>
        </p:spPr>
        <p:txBody>
          <a:bodyPr wrap="square" lIns="74295" tIns="37148" rIns="74295" bIns="37148">
            <a:spAutoFit/>
          </a:bodyPr>
          <a:lstStyle/>
          <a:p>
            <a:pPr algn="ctr" defTabSz="742950"/>
            <a:r>
              <a:rPr lang="en-US" sz="5363" b="1" dirty="0">
                <a:ln w="22225">
                  <a:solidFill>
                    <a:srgbClr val="ED7D31"/>
                  </a:solidFill>
                  <a:prstDash val="solid"/>
                </a:ln>
                <a:solidFill>
                  <a:srgbClr val="ED7D31">
                    <a:lumMod val="40000"/>
                    <a:lumOff val="60000"/>
                  </a:srgbClr>
                </a:solidFill>
                <a:latin typeface="Calibri" panose="020F0502020204030204"/>
              </a:rPr>
              <a:t>Thank you </a:t>
            </a:r>
          </a:p>
        </p:txBody>
      </p:sp>
      <p:sp>
        <p:nvSpPr>
          <p:cNvPr id="6" name="Rectangle 5">
            <a:extLst>
              <a:ext uri="{FF2B5EF4-FFF2-40B4-BE49-F238E27FC236}">
                <a16:creationId xmlns:a16="http://schemas.microsoft.com/office/drawing/2014/main" id="{AF0E547F-76CF-5C80-033B-1DE737CBA7CA}"/>
              </a:ext>
            </a:extLst>
          </p:cNvPr>
          <p:cNvSpPr/>
          <p:nvPr/>
        </p:nvSpPr>
        <p:spPr>
          <a:xfrm>
            <a:off x="5134168" y="3113309"/>
            <a:ext cx="2739917" cy="750271"/>
          </a:xfrm>
          <a:prstGeom prst="rect">
            <a:avLst/>
          </a:prstGeom>
          <a:noFill/>
        </p:spPr>
        <p:txBody>
          <a:bodyPr wrap="none" lIns="74295" tIns="37148" rIns="74295" bIns="37148">
            <a:spAutoFit/>
          </a:bodyPr>
          <a:lstStyle/>
          <a:p>
            <a:pPr algn="ctr" defTabSz="742950"/>
            <a:r>
              <a:rPr lang="en-US" sz="4388" b="1"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Calibri" panose="020F0502020204030204"/>
              </a:rPr>
              <a:t>Kea </a:t>
            </a:r>
            <a:r>
              <a:rPr lang="en-US" sz="4388" b="1" dirty="0" err="1">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Calibri" panose="020F0502020204030204"/>
              </a:rPr>
              <a:t>leboha</a:t>
            </a:r>
            <a:endParaRPr lang="en-US" sz="4388" b="1"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Calibri" panose="020F0502020204030204"/>
            </a:endParaRPr>
          </a:p>
        </p:txBody>
      </p:sp>
      <p:sp>
        <p:nvSpPr>
          <p:cNvPr id="9" name="Rectangle 8">
            <a:extLst>
              <a:ext uri="{FF2B5EF4-FFF2-40B4-BE49-F238E27FC236}">
                <a16:creationId xmlns:a16="http://schemas.microsoft.com/office/drawing/2014/main" id="{ED5E9643-9313-DB66-DE9C-916CF10A265B}"/>
              </a:ext>
            </a:extLst>
          </p:cNvPr>
          <p:cNvSpPr/>
          <p:nvPr/>
        </p:nvSpPr>
        <p:spPr>
          <a:xfrm rot="16200000">
            <a:off x="-341938" y="1646238"/>
            <a:ext cx="3064461" cy="750271"/>
          </a:xfrm>
          <a:prstGeom prst="rect">
            <a:avLst/>
          </a:prstGeom>
          <a:noFill/>
        </p:spPr>
        <p:txBody>
          <a:bodyPr wrap="square" lIns="74295" tIns="37148" rIns="74295" bIns="37148">
            <a:spAutoFit/>
          </a:bodyPr>
          <a:lstStyle/>
          <a:p>
            <a:pPr algn="ctr" defTabSz="742950"/>
            <a:r>
              <a:rPr lang="en-US" sz="4388"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latin typeface="Calibri" panose="020F0502020204030204"/>
              </a:rPr>
              <a:t>SIYABONGA </a:t>
            </a:r>
          </a:p>
        </p:txBody>
      </p:sp>
      <p:sp>
        <p:nvSpPr>
          <p:cNvPr id="10" name="Rectangle 9">
            <a:extLst>
              <a:ext uri="{FF2B5EF4-FFF2-40B4-BE49-F238E27FC236}">
                <a16:creationId xmlns:a16="http://schemas.microsoft.com/office/drawing/2014/main" id="{D10B3734-C3A3-3FC7-ADB7-11804B0DA6AC}"/>
              </a:ext>
            </a:extLst>
          </p:cNvPr>
          <p:cNvSpPr/>
          <p:nvPr/>
        </p:nvSpPr>
        <p:spPr>
          <a:xfrm rot="5400000">
            <a:off x="195961" y="3983088"/>
            <a:ext cx="3632694" cy="625172"/>
          </a:xfrm>
          <a:prstGeom prst="rect">
            <a:avLst/>
          </a:prstGeom>
          <a:noFill/>
        </p:spPr>
        <p:txBody>
          <a:bodyPr wrap="square" lIns="74295" tIns="37148" rIns="74295" bIns="37148">
            <a:spAutoFit/>
          </a:bodyPr>
          <a:lstStyle/>
          <a:p>
            <a:pPr algn="ctr" defTabSz="742950"/>
            <a:r>
              <a:rPr lang="en-US" sz="3575" b="1" dirty="0" err="1">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latin typeface="Calibri" panose="020F0502020204030204"/>
              </a:rPr>
              <a:t>Enkosi</a:t>
            </a:r>
            <a:endParaRPr lang="en-US" sz="3575" b="1"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latin typeface="Calibri" panose="020F0502020204030204"/>
            </a:endParaRPr>
          </a:p>
        </p:txBody>
      </p:sp>
      <p:sp>
        <p:nvSpPr>
          <p:cNvPr id="11" name="Rectangle 10">
            <a:extLst>
              <a:ext uri="{FF2B5EF4-FFF2-40B4-BE49-F238E27FC236}">
                <a16:creationId xmlns:a16="http://schemas.microsoft.com/office/drawing/2014/main" id="{BFE90028-13CB-D05A-CC40-794E4CEA0C37}"/>
              </a:ext>
            </a:extLst>
          </p:cNvPr>
          <p:cNvSpPr/>
          <p:nvPr/>
        </p:nvSpPr>
        <p:spPr>
          <a:xfrm>
            <a:off x="5134168" y="4253764"/>
            <a:ext cx="3347185" cy="1175323"/>
          </a:xfrm>
          <a:prstGeom prst="rect">
            <a:avLst/>
          </a:prstGeom>
          <a:noFill/>
        </p:spPr>
        <p:txBody>
          <a:bodyPr wrap="square" lIns="74295" tIns="37148" rIns="74295" bIns="37148">
            <a:spAutoFit/>
          </a:bodyPr>
          <a:lstStyle/>
          <a:p>
            <a:pPr algn="ctr" defTabSz="742950"/>
            <a:r>
              <a:rPr lang="en-US" sz="3575" b="1" dirty="0" err="1">
                <a:ln w="12700">
                  <a:solidFill>
                    <a:srgbClr val="FFC000">
                      <a:lumMod val="60000"/>
                      <a:lumOff val="40000"/>
                    </a:srgbClr>
                  </a:solidFill>
                  <a:prstDash val="solid"/>
                </a:ln>
                <a:solidFill>
                  <a:srgbClr val="44546A">
                    <a:lumMod val="50000"/>
                  </a:srgbClr>
                </a:solidFill>
                <a:effectLst>
                  <a:outerShdw dist="38100" dir="2640000" algn="bl" rotWithShape="0">
                    <a:srgbClr val="44546A">
                      <a:lumMod val="75000"/>
                    </a:srgbClr>
                  </a:outerShdw>
                </a:effectLst>
                <a:latin typeface="Calibri" panose="020F0502020204030204"/>
              </a:rPr>
              <a:t>Inkomu</a:t>
            </a:r>
            <a:r>
              <a:rPr lang="en-US" sz="3575" b="1" dirty="0">
                <a:ln w="12700">
                  <a:solidFill>
                    <a:srgbClr val="FFC000">
                      <a:lumMod val="60000"/>
                      <a:lumOff val="40000"/>
                    </a:srgbClr>
                  </a:solidFill>
                  <a:prstDash val="solid"/>
                </a:ln>
                <a:solidFill>
                  <a:srgbClr val="44546A">
                    <a:lumMod val="50000"/>
                  </a:srgbClr>
                </a:solidFill>
                <a:effectLst>
                  <a:outerShdw dist="38100" dir="2640000" algn="bl" rotWithShape="0">
                    <a:srgbClr val="44546A">
                      <a:lumMod val="75000"/>
                    </a:srgbClr>
                  </a:outerShdw>
                </a:effectLst>
                <a:latin typeface="Calibri" panose="020F0502020204030204"/>
              </a:rPr>
              <a:t> </a:t>
            </a:r>
          </a:p>
          <a:p>
            <a:pPr algn="ctr" defTabSz="742950"/>
            <a:endParaRPr lang="en-US" sz="3575" b="1" dirty="0">
              <a:ln w="22225">
                <a:solidFill>
                  <a:srgbClr val="00B050"/>
                </a:solidFill>
                <a:prstDash val="solid"/>
              </a:ln>
              <a:solidFill>
                <a:srgbClr val="70AD47">
                  <a:lumMod val="50000"/>
                </a:srgbClr>
              </a:solidFill>
              <a:latin typeface="Calibri" panose="020F0502020204030204"/>
            </a:endParaRPr>
          </a:p>
        </p:txBody>
      </p:sp>
      <p:sp>
        <p:nvSpPr>
          <p:cNvPr id="12" name="Rectangle 11">
            <a:extLst>
              <a:ext uri="{FF2B5EF4-FFF2-40B4-BE49-F238E27FC236}">
                <a16:creationId xmlns:a16="http://schemas.microsoft.com/office/drawing/2014/main" id="{C3850023-CBAA-CF5A-9F4B-DA9AEBBBD271}"/>
              </a:ext>
            </a:extLst>
          </p:cNvPr>
          <p:cNvSpPr/>
          <p:nvPr/>
        </p:nvSpPr>
        <p:spPr>
          <a:xfrm>
            <a:off x="2973683" y="3821756"/>
            <a:ext cx="2695033" cy="750271"/>
          </a:xfrm>
          <a:prstGeom prst="rect">
            <a:avLst/>
          </a:prstGeom>
          <a:noFill/>
        </p:spPr>
        <p:txBody>
          <a:bodyPr wrap="none" lIns="74295" tIns="37148" rIns="74295" bIns="37148">
            <a:spAutoFit/>
          </a:bodyPr>
          <a:lstStyle/>
          <a:p>
            <a:pPr algn="ctr" defTabSz="742950"/>
            <a:r>
              <a:rPr lang="en-US" sz="4388" b="1" dirty="0">
                <a:ln w="12700">
                  <a:solidFill>
                    <a:srgbClr val="ED7D31">
                      <a:lumMod val="50000"/>
                    </a:srgbClr>
                  </a:solidFill>
                  <a:prstDash val="solid"/>
                </a:ln>
                <a:solidFill>
                  <a:srgbClr val="FFC000"/>
                </a:solidFill>
                <a:effectLst>
                  <a:outerShdw dist="38100" dir="2640000" algn="bl" rotWithShape="0">
                    <a:srgbClr val="44546A">
                      <a:lumMod val="75000"/>
                    </a:srgbClr>
                  </a:outerShdw>
                </a:effectLst>
                <a:latin typeface="Calibri" panose="020F0502020204030204"/>
              </a:rPr>
              <a:t>Kea </a:t>
            </a:r>
            <a:r>
              <a:rPr lang="en-US" sz="4388" b="1" dirty="0" err="1">
                <a:ln w="12700">
                  <a:solidFill>
                    <a:srgbClr val="ED7D31">
                      <a:lumMod val="50000"/>
                    </a:srgbClr>
                  </a:solidFill>
                  <a:prstDash val="solid"/>
                </a:ln>
                <a:solidFill>
                  <a:srgbClr val="FFC000"/>
                </a:solidFill>
                <a:effectLst>
                  <a:outerShdw dist="38100" dir="2640000" algn="bl" rotWithShape="0">
                    <a:srgbClr val="44546A">
                      <a:lumMod val="75000"/>
                    </a:srgbClr>
                  </a:outerShdw>
                </a:effectLst>
                <a:latin typeface="Calibri" panose="020F0502020204030204"/>
              </a:rPr>
              <a:t>leboga</a:t>
            </a:r>
            <a:endParaRPr lang="en-US" sz="4388" b="1" dirty="0">
              <a:ln w="12700">
                <a:solidFill>
                  <a:srgbClr val="ED7D31">
                    <a:lumMod val="50000"/>
                  </a:srgbClr>
                </a:solidFill>
                <a:prstDash val="solid"/>
              </a:ln>
              <a:solidFill>
                <a:srgbClr val="FFC000"/>
              </a:solidFill>
              <a:effectLst>
                <a:outerShdw dist="38100" dir="2640000" algn="bl" rotWithShape="0">
                  <a:srgbClr val="44546A">
                    <a:lumMod val="75000"/>
                  </a:srgbClr>
                </a:outerShdw>
              </a:effectLst>
              <a:latin typeface="Calibri" panose="020F0502020204030204"/>
            </a:endParaRPr>
          </a:p>
        </p:txBody>
      </p:sp>
      <p:sp>
        <p:nvSpPr>
          <p:cNvPr id="14" name="Rectangle 13">
            <a:extLst>
              <a:ext uri="{FF2B5EF4-FFF2-40B4-BE49-F238E27FC236}">
                <a16:creationId xmlns:a16="http://schemas.microsoft.com/office/drawing/2014/main" id="{339DE6B5-FF0E-4E67-854C-B3C7BA1F9868}"/>
              </a:ext>
            </a:extLst>
          </p:cNvPr>
          <p:cNvSpPr/>
          <p:nvPr/>
        </p:nvSpPr>
        <p:spPr>
          <a:xfrm>
            <a:off x="4760455" y="972476"/>
            <a:ext cx="4743292" cy="575158"/>
          </a:xfrm>
          <a:prstGeom prst="rect">
            <a:avLst/>
          </a:prstGeom>
          <a:solidFill>
            <a:schemeClr val="bg1"/>
          </a:solidFill>
        </p:spPr>
        <p:txBody>
          <a:bodyPr wrap="square" lIns="74295" tIns="37148" rIns="74295" bIns="37148">
            <a:spAutoFit/>
          </a:bodyPr>
          <a:lstStyle/>
          <a:p>
            <a:pPr algn="ctr" defTabSz="742950"/>
            <a:r>
              <a:rPr lang="en-US" sz="3250" b="1" dirty="0" err="1">
                <a:ln w="12700">
                  <a:solidFill>
                    <a:srgbClr val="ED7D31">
                      <a:lumMod val="50000"/>
                    </a:srgbClr>
                  </a:solidFill>
                  <a:prstDash val="solid"/>
                </a:ln>
                <a:solidFill>
                  <a:srgbClr val="A5A5A5">
                    <a:lumMod val="60000"/>
                    <a:lumOff val="40000"/>
                  </a:srgbClr>
                </a:solidFill>
                <a:effectLst>
                  <a:outerShdw dist="38100" dir="2640000" algn="bl" rotWithShape="0">
                    <a:srgbClr val="44546A">
                      <a:lumMod val="75000"/>
                    </a:srgbClr>
                  </a:outerShdw>
                </a:effectLst>
                <a:latin typeface="Calibri" panose="020F0502020204030204"/>
              </a:rPr>
              <a:t>Baie</a:t>
            </a:r>
            <a:r>
              <a:rPr lang="en-US" sz="3250" b="1" dirty="0">
                <a:ln w="12700">
                  <a:solidFill>
                    <a:srgbClr val="ED7D31">
                      <a:lumMod val="50000"/>
                    </a:srgbClr>
                  </a:solidFill>
                  <a:prstDash val="solid"/>
                </a:ln>
                <a:solidFill>
                  <a:srgbClr val="A5A5A5">
                    <a:lumMod val="60000"/>
                    <a:lumOff val="40000"/>
                  </a:srgbClr>
                </a:solidFill>
                <a:effectLst>
                  <a:outerShdw dist="38100" dir="2640000" algn="bl" rotWithShape="0">
                    <a:srgbClr val="44546A">
                      <a:lumMod val="75000"/>
                    </a:srgbClr>
                  </a:outerShdw>
                </a:effectLst>
                <a:latin typeface="Calibri" panose="020F0502020204030204"/>
              </a:rPr>
              <a:t> </a:t>
            </a:r>
            <a:r>
              <a:rPr lang="en-US" sz="3250" b="1" dirty="0" err="1">
                <a:ln w="12700">
                  <a:solidFill>
                    <a:srgbClr val="ED7D31">
                      <a:lumMod val="50000"/>
                    </a:srgbClr>
                  </a:solidFill>
                  <a:prstDash val="solid"/>
                </a:ln>
                <a:solidFill>
                  <a:srgbClr val="A5A5A5">
                    <a:lumMod val="60000"/>
                    <a:lumOff val="40000"/>
                  </a:srgbClr>
                </a:solidFill>
                <a:effectLst>
                  <a:outerShdw dist="38100" dir="2640000" algn="bl" rotWithShape="0">
                    <a:srgbClr val="44546A">
                      <a:lumMod val="75000"/>
                    </a:srgbClr>
                  </a:outerShdw>
                </a:effectLst>
                <a:latin typeface="Calibri" panose="020F0502020204030204"/>
              </a:rPr>
              <a:t>Dankie</a:t>
            </a:r>
            <a:r>
              <a:rPr lang="en-US" sz="3250" b="1" dirty="0">
                <a:ln w="12700">
                  <a:solidFill>
                    <a:srgbClr val="ED7D31">
                      <a:lumMod val="50000"/>
                    </a:srgbClr>
                  </a:solidFill>
                  <a:prstDash val="solid"/>
                </a:ln>
                <a:solidFill>
                  <a:srgbClr val="A5A5A5">
                    <a:lumMod val="60000"/>
                    <a:lumOff val="40000"/>
                  </a:srgbClr>
                </a:solidFill>
                <a:effectLst>
                  <a:outerShdw dist="38100" dir="2640000" algn="bl" rotWithShape="0">
                    <a:srgbClr val="44546A">
                      <a:lumMod val="75000"/>
                    </a:srgbClr>
                  </a:outerShdw>
                </a:effectLst>
                <a:latin typeface="Calibri" panose="020F0502020204030204"/>
              </a:rPr>
              <a:t> </a:t>
            </a:r>
          </a:p>
        </p:txBody>
      </p:sp>
      <p:sp>
        <p:nvSpPr>
          <p:cNvPr id="15" name="Rectangle 14">
            <a:extLst>
              <a:ext uri="{FF2B5EF4-FFF2-40B4-BE49-F238E27FC236}">
                <a16:creationId xmlns:a16="http://schemas.microsoft.com/office/drawing/2014/main" id="{8FA89BFE-EBF8-4FC3-A4C0-CE02AC1613CB}"/>
              </a:ext>
            </a:extLst>
          </p:cNvPr>
          <p:cNvSpPr/>
          <p:nvPr/>
        </p:nvSpPr>
        <p:spPr>
          <a:xfrm rot="16200000">
            <a:off x="6779816" y="3158724"/>
            <a:ext cx="3446762" cy="575158"/>
          </a:xfrm>
          <a:prstGeom prst="rect">
            <a:avLst/>
          </a:prstGeom>
          <a:noFill/>
        </p:spPr>
        <p:txBody>
          <a:bodyPr wrap="square" lIns="74295" tIns="37148" rIns="74295" bIns="37148">
            <a:spAutoFit/>
          </a:bodyPr>
          <a:lstStyle/>
          <a:p>
            <a:pPr algn="ctr" defTabSz="742950"/>
            <a:r>
              <a:rPr lang="en-US" sz="3250" b="1" dirty="0" err="1">
                <a:ln w="12700" cmpd="sng">
                  <a:solidFill>
                    <a:srgbClr val="FFC000"/>
                  </a:solidFill>
                  <a:prstDash val="solid"/>
                </a:ln>
                <a:solidFill>
                  <a:srgbClr val="FFC000">
                    <a:lumMod val="75000"/>
                  </a:srgbClr>
                </a:solidFill>
                <a:latin typeface="Calibri" panose="020F0502020204030204"/>
              </a:rPr>
              <a:t>Ndo</a:t>
            </a:r>
            <a:r>
              <a:rPr lang="en-US" sz="3250" b="1" dirty="0">
                <a:ln w="12700" cmpd="sng">
                  <a:solidFill>
                    <a:srgbClr val="FFC000"/>
                  </a:solidFill>
                  <a:prstDash val="solid"/>
                </a:ln>
                <a:solidFill>
                  <a:srgbClr val="FFC000">
                    <a:lumMod val="75000"/>
                  </a:srgbClr>
                </a:solidFill>
                <a:latin typeface="Calibri" panose="020F0502020204030204"/>
              </a:rPr>
              <a:t> a </a:t>
            </a:r>
            <a:r>
              <a:rPr lang="en-US" sz="3250" b="1" dirty="0" err="1">
                <a:ln w="12700" cmpd="sng">
                  <a:solidFill>
                    <a:srgbClr val="FFC000"/>
                  </a:solidFill>
                  <a:prstDash val="solid"/>
                </a:ln>
                <a:solidFill>
                  <a:srgbClr val="FFC000">
                    <a:lumMod val="75000"/>
                  </a:srgbClr>
                </a:solidFill>
                <a:latin typeface="Calibri" panose="020F0502020204030204"/>
              </a:rPr>
              <a:t>livhuwa</a:t>
            </a:r>
            <a:r>
              <a:rPr lang="en-US" sz="3250" b="1" dirty="0">
                <a:ln w="12700" cmpd="sng">
                  <a:solidFill>
                    <a:srgbClr val="FFC000"/>
                  </a:solidFill>
                  <a:prstDash val="solid"/>
                </a:ln>
                <a:solidFill>
                  <a:srgbClr val="FFC000">
                    <a:lumMod val="75000"/>
                  </a:srgbClr>
                </a:solidFill>
                <a:latin typeface="Calibri" panose="020F0502020204030204"/>
              </a:rPr>
              <a:t> </a:t>
            </a:r>
          </a:p>
        </p:txBody>
      </p:sp>
      <p:pic>
        <p:nvPicPr>
          <p:cNvPr id="16" name="Graphic 15" descr="Badge with solid fill">
            <a:extLst>
              <a:ext uri="{FF2B5EF4-FFF2-40B4-BE49-F238E27FC236}">
                <a16:creationId xmlns:a16="http://schemas.microsoft.com/office/drawing/2014/main" id="{A3EEBDE5-0C1A-45AC-82C2-00B719C1E1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46073" y="4833119"/>
            <a:ext cx="914400" cy="914400"/>
          </a:xfrm>
          <a:prstGeom prst="rect">
            <a:avLst/>
          </a:prstGeom>
        </p:spPr>
      </p:pic>
      <p:pic>
        <p:nvPicPr>
          <p:cNvPr id="17" name="Graphic 16" descr="Badge with solid fill">
            <a:extLst>
              <a:ext uri="{FF2B5EF4-FFF2-40B4-BE49-F238E27FC236}">
                <a16:creationId xmlns:a16="http://schemas.microsoft.com/office/drawing/2014/main" id="{9F1E61F8-FE25-4F35-8BD0-4991A2A56E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39446" y="4833119"/>
            <a:ext cx="914400" cy="914400"/>
          </a:xfrm>
          <a:prstGeom prst="rect">
            <a:avLst/>
          </a:prstGeom>
        </p:spPr>
      </p:pic>
    </p:spTree>
    <p:extLst>
      <p:ext uri="{BB962C8B-B14F-4D97-AF65-F5344CB8AC3E}">
        <p14:creationId xmlns:p14="http://schemas.microsoft.com/office/powerpoint/2010/main" val="4066667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221381" y="192505"/>
            <a:ext cx="9003583" cy="616017"/>
          </a:xfrm>
        </p:spPr>
        <p:txBody>
          <a:bodyPr>
            <a:normAutofit fontScale="90000"/>
          </a:bodyPr>
          <a:lstStyle/>
          <a:p>
            <a:pPr algn="ctr"/>
            <a:r>
              <a:rPr lang="en-US" b="1" dirty="0">
                <a:latin typeface="Arial" panose="020B0604020202020204" pitchFamily="34" charset="0"/>
                <a:cs typeface="Arial" panose="020B0604020202020204" pitchFamily="34" charset="0"/>
              </a:rPr>
              <a:t> </a:t>
            </a:r>
            <a:r>
              <a:rPr lang="en-US" sz="4900" b="1" dirty="0">
                <a:latin typeface="Arial" panose="020B0604020202020204" pitchFamily="34" charset="0"/>
                <a:cs typeface="Arial" panose="020B0604020202020204" pitchFamily="34" charset="0"/>
              </a:rPr>
              <a:t>NDSD TRANSFER BUDGETS</a:t>
            </a:r>
            <a:r>
              <a:rPr lang="en-US" dirty="0"/>
              <a:t> </a:t>
            </a:r>
          </a:p>
        </p:txBody>
      </p:sp>
      <p:graphicFrame>
        <p:nvGraphicFramePr>
          <p:cNvPr id="7" name="Content Placeholder 6">
            <a:extLst>
              <a:ext uri="{FF2B5EF4-FFF2-40B4-BE49-F238E27FC236}">
                <a16:creationId xmlns:a16="http://schemas.microsoft.com/office/drawing/2014/main" id="{05E035C3-5007-440F-A458-183CF114C9A2}"/>
              </a:ext>
            </a:extLst>
          </p:cNvPr>
          <p:cNvGraphicFramePr>
            <a:graphicFrameLocks noGrp="1"/>
          </p:cNvGraphicFramePr>
          <p:nvPr>
            <p:ph idx="1"/>
            <p:extLst>
              <p:ext uri="{D42A27DB-BD31-4B8C-83A1-F6EECF244321}">
                <p14:modId xmlns:p14="http://schemas.microsoft.com/office/powerpoint/2010/main" val="481846072"/>
              </p:ext>
            </p:extLst>
          </p:nvPr>
        </p:nvGraphicFramePr>
        <p:xfrm>
          <a:off x="221380" y="741145"/>
          <a:ext cx="9463239" cy="5392090"/>
        </p:xfrm>
        <a:graphic>
          <a:graphicData uri="http://schemas.openxmlformats.org/drawingml/2006/table">
            <a:tbl>
              <a:tblPr firstRow="1" firstCol="1" bandRow="1"/>
              <a:tblGrid>
                <a:gridCol w="2348565">
                  <a:extLst>
                    <a:ext uri="{9D8B030D-6E8A-4147-A177-3AD203B41FA5}">
                      <a16:colId xmlns:a16="http://schemas.microsoft.com/office/drawing/2014/main" val="1839025403"/>
                    </a:ext>
                  </a:extLst>
                </a:gridCol>
                <a:gridCol w="4565353">
                  <a:extLst>
                    <a:ext uri="{9D8B030D-6E8A-4147-A177-3AD203B41FA5}">
                      <a16:colId xmlns:a16="http://schemas.microsoft.com/office/drawing/2014/main" val="823201924"/>
                    </a:ext>
                  </a:extLst>
                </a:gridCol>
                <a:gridCol w="2549321">
                  <a:extLst>
                    <a:ext uri="{9D8B030D-6E8A-4147-A177-3AD203B41FA5}">
                      <a16:colId xmlns:a16="http://schemas.microsoft.com/office/drawing/2014/main" val="429781138"/>
                    </a:ext>
                  </a:extLst>
                </a:gridCol>
              </a:tblGrid>
              <a:tr h="509618">
                <a:tc>
                  <a:txBody>
                    <a:bodyPr/>
                    <a:lstStyle/>
                    <a:p>
                      <a:pPr algn="ctr">
                        <a:lnSpc>
                          <a:spcPct val="10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 Budget Programme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Service </a:t>
                      </a:r>
                    </a:p>
                    <a:p>
                      <a:pPr algn="ctr">
                        <a:lnSpc>
                          <a:spcPct val="10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(Sub-Programme)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BUDGET  ESTIMATE</a:t>
                      </a:r>
                    </a:p>
                    <a:p>
                      <a:pPr algn="ctr">
                        <a:lnSpc>
                          <a:spcPct val="10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2024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140296833"/>
                  </a:ext>
                </a:extLst>
              </a:tr>
              <a:tr h="539536">
                <a:tc rowSpan="2">
                  <a:txBody>
                    <a:bodyPr/>
                    <a:lstStyle/>
                    <a:p>
                      <a:pPr algn="ctr" fontAlgn="b"/>
                      <a:r>
                        <a:rPr lang="en-US" sz="1800" b="1" i="0" u="none" strike="noStrike" dirty="0">
                          <a:solidFill>
                            <a:srgbClr val="000000"/>
                          </a:solidFill>
                          <a:effectLst/>
                          <a:latin typeface="Arial" panose="020B0604020202020204" pitchFamily="34" charset="0"/>
                          <a:cs typeface="Arial" panose="020B0604020202020204" pitchFamily="34" charset="0"/>
                        </a:rPr>
                        <a:t>Programme 2: </a:t>
                      </a:r>
                    </a:p>
                    <a:p>
                      <a:pPr algn="ctr" fontAlgn="b"/>
                      <a:r>
                        <a:rPr lang="en-ZA" sz="1800" kern="1200" dirty="0">
                          <a:solidFill>
                            <a:schemeClr val="tx1"/>
                          </a:solidFill>
                          <a:effectLst/>
                          <a:latin typeface="Arial" panose="020B0604020202020204" pitchFamily="34" charset="0"/>
                          <a:ea typeface="+mn-ea"/>
                          <a:cs typeface="Arial" panose="020B0604020202020204" pitchFamily="34" charset="0"/>
                        </a:rPr>
                        <a:t>Social Welfare Services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kern="1200" dirty="0">
                          <a:solidFill>
                            <a:schemeClr val="tx1"/>
                          </a:solidFill>
                          <a:effectLst/>
                          <a:latin typeface="Arial" panose="020B0604020202020204" pitchFamily="34" charset="0"/>
                          <a:ea typeface="+mn-ea"/>
                          <a:cs typeface="Arial" panose="020B0604020202020204" pitchFamily="34" charset="0"/>
                        </a:rPr>
                        <a:t>SP2.2: Services to Older Persons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Arial" panose="020B0604020202020204" pitchFamily="34" charset="0"/>
                          <a:cs typeface="Arial" panose="020B0604020202020204" pitchFamily="34" charset="0"/>
                        </a:rPr>
                        <a:t>3 300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196334"/>
                  </a:ext>
                </a:extLst>
              </a:tr>
              <a:tr h="509618">
                <a:tc vMerge="1">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kern="1200" dirty="0">
                          <a:solidFill>
                            <a:schemeClr val="tx1"/>
                          </a:solidFill>
                          <a:effectLst/>
                          <a:latin typeface="Arial" panose="020B0604020202020204" pitchFamily="34" charset="0"/>
                          <a:ea typeface="+mn-ea"/>
                          <a:cs typeface="Arial" panose="020B0604020202020204" pitchFamily="34" charset="0"/>
                        </a:rPr>
                        <a:t>SP2.3: Services to Persons with Disabilities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Arial" panose="020B0604020202020204" pitchFamily="34" charset="0"/>
                          <a:cs typeface="Arial" panose="020B0604020202020204" pitchFamily="34" charset="0"/>
                        </a:rPr>
                        <a:t>4 300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5489381"/>
                  </a:ext>
                </a:extLst>
              </a:tr>
              <a:tr h="685236">
                <a:tc rowSpan="2">
                  <a:txBody>
                    <a:bodyPr/>
                    <a:lstStyle/>
                    <a:p>
                      <a:pPr algn="ctr" fontAlgn="b"/>
                      <a:r>
                        <a:rPr lang="en-ZA" sz="1800" b="1" kern="1200" dirty="0">
                          <a:solidFill>
                            <a:schemeClr val="tx1"/>
                          </a:solidFill>
                          <a:effectLst/>
                          <a:latin typeface="Arial" panose="020B0604020202020204" pitchFamily="34" charset="0"/>
                          <a:ea typeface="+mn-ea"/>
                          <a:cs typeface="Arial" panose="020B0604020202020204" pitchFamily="34" charset="0"/>
                        </a:rPr>
                        <a:t>Programme 3:</a:t>
                      </a:r>
                    </a:p>
                    <a:p>
                      <a:pPr algn="ctr" fontAlgn="b"/>
                      <a:r>
                        <a:rPr lang="en-ZA" sz="1800" kern="1200" dirty="0">
                          <a:solidFill>
                            <a:schemeClr val="tx1"/>
                          </a:solidFill>
                          <a:effectLst/>
                          <a:latin typeface="Arial" panose="020B0604020202020204" pitchFamily="34" charset="0"/>
                          <a:ea typeface="+mn-ea"/>
                          <a:cs typeface="Arial" panose="020B0604020202020204" pitchFamily="34" charset="0"/>
                        </a:rPr>
                        <a:t> Children and Families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kern="1200" dirty="0">
                          <a:solidFill>
                            <a:schemeClr val="tx1"/>
                          </a:solidFill>
                          <a:effectLst/>
                          <a:latin typeface="Arial" panose="020B0604020202020204" pitchFamily="34" charset="0"/>
                          <a:ea typeface="+mn-ea"/>
                          <a:cs typeface="Arial" panose="020B0604020202020204" pitchFamily="34" charset="0"/>
                        </a:rPr>
                        <a:t>SP3.2: Care and Services to Families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Arial" panose="020B0604020202020204" pitchFamily="34" charset="0"/>
                          <a:cs typeface="Arial" panose="020B0604020202020204" pitchFamily="34" charset="0"/>
                        </a:rPr>
                        <a:t>1 900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746523"/>
                  </a:ext>
                </a:extLst>
              </a:tr>
              <a:tr h="509618">
                <a:tc vMerge="1">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kern="1200" dirty="0">
                          <a:solidFill>
                            <a:schemeClr val="tx1"/>
                          </a:solidFill>
                          <a:effectLst/>
                          <a:latin typeface="Arial" panose="020B0604020202020204" pitchFamily="34" charset="0"/>
                          <a:ea typeface="+mn-ea"/>
                          <a:cs typeface="Arial" panose="020B0604020202020204" pitchFamily="34" charset="0"/>
                        </a:rPr>
                        <a:t>SP3.3: Child Care and Protection</a:t>
                      </a:r>
                    </a:p>
                    <a:p>
                      <a:pPr lvl="0"/>
                      <a:r>
                        <a:rPr lang="en-US" sz="2000" kern="1200" dirty="0">
                          <a:solidFill>
                            <a:schemeClr val="tx1"/>
                          </a:solidFill>
                          <a:effectLst/>
                          <a:latin typeface="Arial" panose="020B0604020202020204" pitchFamily="34" charset="0"/>
                          <a:ea typeface="+mn-ea"/>
                          <a:cs typeface="Arial" panose="020B0604020202020204" pitchFamily="34" charset="0"/>
                        </a:rPr>
                        <a:t>SP3.6: Community-Based Care Services for Children</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Arial" panose="020B0604020202020204" pitchFamily="34" charset="0"/>
                          <a:cs typeface="Arial" panose="020B0604020202020204" pitchFamily="34" charset="0"/>
                        </a:rPr>
                        <a:t>7 400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129267"/>
                  </a:ext>
                </a:extLst>
              </a:tr>
              <a:tr h="682294">
                <a:tc rowSpan="2">
                  <a:txBody>
                    <a:bodyPr/>
                    <a:lstStyle/>
                    <a:p>
                      <a:pPr algn="ctr" fontAlgn="b"/>
                      <a:r>
                        <a:rPr lang="en-ZA" sz="1800" b="1" kern="1200" dirty="0">
                          <a:solidFill>
                            <a:schemeClr val="tx1"/>
                          </a:solidFill>
                          <a:effectLst/>
                          <a:latin typeface="Arial" panose="020B0604020202020204" pitchFamily="34" charset="0"/>
                          <a:ea typeface="+mn-ea"/>
                          <a:cs typeface="Arial" panose="020B0604020202020204" pitchFamily="34" charset="0"/>
                        </a:rPr>
                        <a:t>Programme 4: </a:t>
                      </a:r>
                    </a:p>
                    <a:p>
                      <a:pPr algn="ctr" fontAlgn="b"/>
                      <a:r>
                        <a:rPr lang="en-ZA" sz="1800" kern="1200" dirty="0">
                          <a:solidFill>
                            <a:schemeClr val="tx1"/>
                          </a:solidFill>
                          <a:effectLst/>
                          <a:latin typeface="Arial" panose="020B0604020202020204" pitchFamily="34" charset="0"/>
                          <a:ea typeface="+mn-ea"/>
                          <a:cs typeface="Arial" panose="020B0604020202020204" pitchFamily="34" charset="0"/>
                        </a:rPr>
                        <a:t>Restorative Services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kern="1200" dirty="0">
                          <a:solidFill>
                            <a:schemeClr val="tx1"/>
                          </a:solidFill>
                          <a:effectLst/>
                          <a:latin typeface="Arial" panose="020B0604020202020204" pitchFamily="34" charset="0"/>
                          <a:ea typeface="+mn-ea"/>
                          <a:cs typeface="Arial" panose="020B0604020202020204" pitchFamily="34" charset="0"/>
                        </a:rPr>
                        <a:t>SP4.2: Crime Prevention and Support</a:t>
                      </a:r>
                    </a:p>
                    <a:p>
                      <a:r>
                        <a:rPr lang="en-US" sz="2000" kern="1200" dirty="0">
                          <a:solidFill>
                            <a:schemeClr val="tx1"/>
                          </a:solidFill>
                          <a:effectLst/>
                          <a:latin typeface="Arial" panose="020B0604020202020204" pitchFamily="34" charset="0"/>
                          <a:ea typeface="+mn-ea"/>
                          <a:cs typeface="Arial" panose="020B0604020202020204" pitchFamily="34" charset="0"/>
                        </a:rPr>
                        <a:t>SP4.3: Victim Empowerment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Arial" panose="020B0604020202020204" pitchFamily="34" charset="0"/>
                          <a:cs typeface="Arial" panose="020B0604020202020204" pitchFamily="34" charset="0"/>
                        </a:rPr>
                        <a:t>7 600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801162"/>
                  </a:ext>
                </a:extLst>
              </a:tr>
              <a:tr h="932324">
                <a:tc vMerge="1">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kern="1200" dirty="0">
                          <a:solidFill>
                            <a:schemeClr val="tx1"/>
                          </a:solidFill>
                          <a:effectLst/>
                          <a:latin typeface="Arial" panose="020B0604020202020204" pitchFamily="34" charset="0"/>
                          <a:ea typeface="+mn-ea"/>
                          <a:cs typeface="Arial" panose="020B0604020202020204" pitchFamily="34" charset="0"/>
                        </a:rPr>
                        <a:t>SP4.4: Substance Abuse, Prevention and Rehabilitation</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Arial" panose="020B0604020202020204" pitchFamily="34" charset="0"/>
                          <a:cs typeface="Arial" panose="020B0604020202020204" pitchFamily="34" charset="0"/>
                        </a:rPr>
                        <a:t>3 900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122981"/>
                  </a:ext>
                </a:extLst>
              </a:tr>
            </a:tbl>
          </a:graphicData>
        </a:graphic>
      </p:graphicFrame>
    </p:spTree>
    <p:extLst>
      <p:ext uri="{BB962C8B-B14F-4D97-AF65-F5344CB8AC3E}">
        <p14:creationId xmlns:p14="http://schemas.microsoft.com/office/powerpoint/2010/main" val="92009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433137" y="365128"/>
            <a:ext cx="8791827" cy="443394"/>
          </a:xfrm>
        </p:spPr>
        <p:txBody>
          <a:bodyPr>
            <a:normAutofit fontScale="90000"/>
          </a:bodyPr>
          <a:lstStyle/>
          <a:p>
            <a:r>
              <a:rPr lang="en-US" b="1" dirty="0"/>
              <a:t> </a:t>
            </a:r>
            <a:r>
              <a:rPr lang="en-US" b="1" dirty="0">
                <a:latin typeface="Arial" panose="020B0604020202020204" pitchFamily="34" charset="0"/>
                <a:cs typeface="Arial" panose="020B0604020202020204" pitchFamily="34" charset="0"/>
              </a:rPr>
              <a:t>WHO WILL BE CONSIDERED</a:t>
            </a:r>
            <a:r>
              <a:rPr lang="en-US" dirty="0">
                <a:latin typeface="Arial" panose="020B0604020202020204" pitchFamily="34" charset="0"/>
                <a:cs typeface="Arial" panose="020B0604020202020204" pitchFamily="34" charset="0"/>
              </a:rPr>
              <a:t> </a:t>
            </a:r>
            <a:endParaRPr lang="en-US" dirty="0"/>
          </a:p>
        </p:txBody>
      </p:sp>
      <p:sp>
        <p:nvSpPr>
          <p:cNvPr id="3" name="Content Placeholder 2">
            <a:extLst>
              <a:ext uri="{FF2B5EF4-FFF2-40B4-BE49-F238E27FC236}">
                <a16:creationId xmlns:a16="http://schemas.microsoft.com/office/drawing/2014/main" id="{532E4D9D-5854-42D1-AE3B-E65CB1B4F9E0}"/>
              </a:ext>
            </a:extLst>
          </p:cNvPr>
          <p:cNvSpPr>
            <a:spLocks noGrp="1"/>
          </p:cNvSpPr>
          <p:nvPr>
            <p:ph idx="1"/>
          </p:nvPr>
        </p:nvSpPr>
        <p:spPr>
          <a:xfrm>
            <a:off x="221381" y="972152"/>
            <a:ext cx="9477423" cy="5204811"/>
          </a:xfrm>
        </p:spPr>
        <p:txBody>
          <a:bodyPr>
            <a:normAutofit/>
          </a:bodyPr>
          <a:lstStyle/>
          <a:p>
            <a:pPr marL="0" indent="0">
              <a:buNone/>
            </a:pPr>
            <a:r>
              <a:rPr lang="en-US" sz="2400" b="1" dirty="0">
                <a:latin typeface="Arial" panose="020B0604020202020204" pitchFamily="34" charset="0"/>
                <a:cs typeface="Arial" panose="020B0604020202020204" pitchFamily="34" charset="0"/>
              </a:rPr>
              <a:t>Basic Minimum Requirements are: </a:t>
            </a:r>
          </a:p>
          <a:p>
            <a:r>
              <a:rPr lang="en-US" sz="2400" dirty="0">
                <a:latin typeface="Arial" panose="020B0604020202020204" pitchFamily="34" charset="0"/>
                <a:cs typeface="Arial" panose="020B0604020202020204" pitchFamily="34" charset="0"/>
              </a:rPr>
              <a:t>Registered and compliant with the provisions of the </a:t>
            </a:r>
            <a:r>
              <a:rPr lang="en-US" sz="2400" b="1" dirty="0">
                <a:latin typeface="Arial" panose="020B0604020202020204" pitchFamily="34" charset="0"/>
                <a:cs typeface="Arial" panose="020B0604020202020204" pitchFamily="34" charset="0"/>
              </a:rPr>
              <a:t>NPO Act</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Operate within </a:t>
            </a:r>
            <a:r>
              <a:rPr lang="en-US" sz="2400" b="1" dirty="0">
                <a:latin typeface="Arial" panose="020B0604020202020204" pitchFamily="34" charset="0"/>
                <a:cs typeface="Arial" panose="020B0604020202020204" pitchFamily="34" charset="0"/>
              </a:rPr>
              <a:t>social services environment </a:t>
            </a:r>
            <a:r>
              <a:rPr lang="en-US" sz="2400" dirty="0">
                <a:latin typeface="Arial" panose="020B0604020202020204" pitchFamily="34" charset="0"/>
                <a:cs typeface="Arial" panose="020B0604020202020204" pitchFamily="34" charset="0"/>
              </a:rPr>
              <a:t>in line with the </a:t>
            </a:r>
            <a:r>
              <a:rPr lang="en-US" sz="2400" dirty="0" err="1">
                <a:latin typeface="Arial" panose="020B0604020202020204" pitchFamily="34" charset="0"/>
                <a:cs typeface="Arial" panose="020B0604020202020204" pitchFamily="34" charset="0"/>
              </a:rPr>
              <a:t>programmes</a:t>
            </a:r>
            <a:r>
              <a:rPr lang="en-US" sz="2400" dirty="0">
                <a:latin typeface="Arial" panose="020B0604020202020204" pitchFamily="34" charset="0"/>
                <a:cs typeface="Arial" panose="020B0604020202020204" pitchFamily="34" charset="0"/>
              </a:rPr>
              <a:t> listed under Budget </a:t>
            </a:r>
            <a:r>
              <a:rPr lang="en-US" sz="2400" dirty="0" err="1">
                <a:latin typeface="Arial" panose="020B0604020202020204" pitchFamily="34" charset="0"/>
                <a:cs typeface="Arial" panose="020B0604020202020204" pitchFamily="34" charset="0"/>
              </a:rPr>
              <a:t>Programmes</a:t>
            </a:r>
            <a:r>
              <a:rPr lang="en-US" sz="2400" dirty="0">
                <a:latin typeface="Arial" panose="020B0604020202020204" pitchFamily="34" charset="0"/>
                <a:cs typeface="Arial" panose="020B0604020202020204" pitchFamily="34" charset="0"/>
              </a:rPr>
              <a:t>.  </a:t>
            </a:r>
          </a:p>
          <a:p>
            <a:r>
              <a:rPr lang="en-US" sz="2400" dirty="0">
                <a:effectLst/>
                <a:latin typeface="Arial" panose="020B0604020202020204" pitchFamily="34" charset="0"/>
                <a:ea typeface="Calibri" panose="020F0502020204030204" pitchFamily="34" charset="0"/>
              </a:rPr>
              <a:t>NPOs that </a:t>
            </a:r>
            <a:r>
              <a:rPr lang="en-US" sz="2400" b="1" dirty="0">
                <a:effectLst/>
                <a:latin typeface="Arial" panose="020B0604020202020204" pitchFamily="34" charset="0"/>
                <a:ea typeface="Calibri" panose="020F0502020204030204" pitchFamily="34" charset="0"/>
              </a:rPr>
              <a:t>operate and provide social services </a:t>
            </a:r>
            <a:r>
              <a:rPr lang="en-US" sz="2400" dirty="0">
                <a:effectLst/>
                <a:latin typeface="Arial" panose="020B0604020202020204" pitchFamily="34" charset="0"/>
                <a:ea typeface="Calibri" panose="020F0502020204030204" pitchFamily="34" charset="0"/>
              </a:rPr>
              <a:t>at a national level and have </a:t>
            </a:r>
            <a:r>
              <a:rPr lang="en-US" sz="2400" b="1" dirty="0">
                <a:effectLst/>
                <a:latin typeface="Arial" panose="020B0604020202020204" pitchFamily="34" charset="0"/>
                <a:ea typeface="Calibri" panose="020F0502020204030204" pitchFamily="34" charset="0"/>
              </a:rPr>
              <a:t>footprint</a:t>
            </a:r>
            <a:r>
              <a:rPr lang="en-US" sz="2400" dirty="0">
                <a:effectLst/>
                <a:latin typeface="Arial" panose="020B0604020202020204" pitchFamily="34" charset="0"/>
                <a:ea typeface="Calibri" panose="020F0502020204030204" pitchFamily="34" charset="0"/>
              </a:rPr>
              <a:t> in at least four (4) or more provinces are funded for furtherance of their operations. </a:t>
            </a:r>
          </a:p>
          <a:p>
            <a:r>
              <a:rPr lang="en-US" sz="2400" dirty="0">
                <a:latin typeface="Arial" panose="020B0604020202020204" pitchFamily="34" charset="0"/>
                <a:cs typeface="Arial" panose="020B0604020202020204" pitchFamily="34" charset="0"/>
              </a:rPr>
              <a:t>Complies with the Legislative and norms and standards for the particular service. </a:t>
            </a:r>
          </a:p>
          <a:p>
            <a:endParaRPr lang="en-US" sz="2400" dirty="0">
              <a:latin typeface="Arial" panose="020B0604020202020204" pitchFamily="34" charset="0"/>
              <a:cs typeface="Arial" panose="020B0604020202020204" pitchFamily="34" charset="0"/>
            </a:endParaRPr>
          </a:p>
          <a:p>
            <a:pPr marL="0" indent="0" algn="ctr">
              <a:buNone/>
            </a:pPr>
            <a:r>
              <a:rPr lang="en-US" sz="3200" i="1" dirty="0">
                <a:highlight>
                  <a:srgbClr val="C0C0C0"/>
                </a:highlight>
                <a:latin typeface="Arial" panose="020B0604020202020204" pitchFamily="34" charset="0"/>
                <a:cs typeface="Arial" panose="020B0604020202020204" pitchFamily="34" charset="0"/>
              </a:rPr>
              <a:t>Following slides outline the service specifications!!! </a:t>
            </a:r>
            <a:r>
              <a:rPr lang="en-US" sz="3200" dirty="0">
                <a:highlight>
                  <a:srgbClr val="C0C0C0"/>
                </a:highlight>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2869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AE0830-7D1B-0F8F-7475-F3F024CE74F5}"/>
              </a:ext>
            </a:extLst>
          </p:cNvPr>
          <p:cNvSpPr txBox="1"/>
          <p:nvPr/>
        </p:nvSpPr>
        <p:spPr>
          <a:xfrm>
            <a:off x="532263" y="789127"/>
            <a:ext cx="960802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465841D-6107-54D6-5CE8-694D00831908}"/>
              </a:ext>
            </a:extLst>
          </p:cNvPr>
          <p:cNvSpPr txBox="1"/>
          <p:nvPr/>
        </p:nvSpPr>
        <p:spPr>
          <a:xfrm>
            <a:off x="1619534" y="3453853"/>
            <a:ext cx="6666931"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 charset="-128"/>
                <a:cs typeface="Arial" panose="020B0604020202020204" pitchFamily="34" charset="0"/>
              </a:rPr>
              <a:t>NPO CALL FOR PROPOSALS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 charset="-128"/>
                <a:cs typeface="Arial" panose="020B0604020202020204" pitchFamily="34" charset="0"/>
              </a:rPr>
              <a:t>Financial year/s</a:t>
            </a:r>
            <a:r>
              <a:rPr kumimoji="0" lang="en-US" altLang="en-US" sz="4000" b="0" i="0" u="none" strike="noStrike" kern="1200" cap="none" spc="0" normalizeH="0" noProof="0" dirty="0">
                <a:ln>
                  <a:noFill/>
                </a:ln>
                <a:solidFill>
                  <a:prstClr val="black"/>
                </a:solidFill>
                <a:effectLst/>
                <a:uLnTx/>
                <a:uFillTx/>
                <a:latin typeface="Arial" panose="020B0604020202020204" pitchFamily="34" charset="0"/>
                <a:ea typeface="ヒラギノ角ゴ Pro W3" pitchFamily="1" charset="-128"/>
                <a:cs typeface="Arial" panose="020B0604020202020204" pitchFamily="34" charset="0"/>
              </a:rPr>
              <a:t> 2024-2027</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 charset="-128"/>
              <a:cs typeface="Arial" panose="020B0604020202020204" pitchFamily="34" charset="0"/>
            </a:endParaRPr>
          </a:p>
        </p:txBody>
      </p:sp>
      <p:sp>
        <p:nvSpPr>
          <p:cNvPr id="2" name="Title 1">
            <a:extLst>
              <a:ext uri="{FF2B5EF4-FFF2-40B4-BE49-F238E27FC236}">
                <a16:creationId xmlns:a16="http://schemas.microsoft.com/office/drawing/2014/main" id="{0C04A6ED-4EE4-456C-87ED-FC2F30209266}"/>
              </a:ext>
            </a:extLst>
          </p:cNvPr>
          <p:cNvSpPr>
            <a:spLocks noGrp="1"/>
          </p:cNvSpPr>
          <p:nvPr>
            <p:ph type="ctrTitle" idx="4294967295"/>
          </p:nvPr>
        </p:nvSpPr>
        <p:spPr>
          <a:xfrm>
            <a:off x="934303" y="813840"/>
            <a:ext cx="8343900" cy="2413000"/>
          </a:xfrm>
        </p:spPr>
        <p:txBody>
          <a:bodyPr>
            <a:normAutofit fontScale="90000"/>
          </a:bodyPr>
          <a:lstStyle/>
          <a:p>
            <a:pPr algn="ctr"/>
            <a:br>
              <a:rPr lang="en-US" altLang="en-US" b="1" dirty="0">
                <a:latin typeface="Arial" panose="020B0604020202020204" pitchFamily="34" charset="0"/>
                <a:ea typeface="ヒラギノ角ゴ Pro W3" pitchFamily="1" charset="-128"/>
                <a:cs typeface="Arial" panose="020B0604020202020204" pitchFamily="34" charset="0"/>
              </a:rPr>
            </a:br>
            <a:r>
              <a:rPr lang="en-US" altLang="en-US" sz="3600" b="1" dirty="0">
                <a:latin typeface="Arial" panose="020B0604020202020204" pitchFamily="34" charset="0"/>
                <a:ea typeface="ヒラギノ角ゴ Pro W3" pitchFamily="1" charset="-128"/>
                <a:cs typeface="Arial" panose="020B0604020202020204" pitchFamily="34" charset="0"/>
              </a:rPr>
              <a:t>CHIEF DIRECTORATE:</a:t>
            </a:r>
            <a:br>
              <a:rPr lang="en-US" altLang="en-US" sz="3600" b="1" dirty="0">
                <a:latin typeface="Arial" panose="020B0604020202020204" pitchFamily="34" charset="0"/>
                <a:ea typeface="ヒラギノ角ゴ Pro W3" pitchFamily="1" charset="-128"/>
                <a:cs typeface="Arial" panose="020B0604020202020204" pitchFamily="34" charset="0"/>
              </a:rPr>
            </a:br>
            <a:r>
              <a:rPr lang="en-US" altLang="en-US" sz="3600" b="1" dirty="0">
                <a:latin typeface="Arial" panose="020B0604020202020204" pitchFamily="34" charset="0"/>
                <a:ea typeface="ヒラギノ角ゴ Pro W3" pitchFamily="1" charset="-128"/>
                <a:cs typeface="Arial" panose="020B0604020202020204" pitchFamily="34" charset="0"/>
              </a:rPr>
              <a:t>PROFESSIONAL SOCIAL SERVICES AND OLDER PERSON</a:t>
            </a:r>
            <a:br>
              <a:rPr lang="en-US" altLang="en-US" sz="3100" b="1" dirty="0">
                <a:latin typeface="Arial" panose="020B0604020202020204" pitchFamily="34" charset="0"/>
                <a:ea typeface="ヒラギノ角ゴ Pro W3" pitchFamily="1" charset="-128"/>
                <a:cs typeface="Arial" panose="020B0604020202020204" pitchFamily="34" charset="0"/>
              </a:rPr>
            </a:br>
            <a:br>
              <a:rPr lang="en-US" altLang="en-US" sz="3100" b="1" dirty="0">
                <a:latin typeface="Arial" panose="020B0604020202020204" pitchFamily="34" charset="0"/>
                <a:ea typeface="ヒラギノ角ゴ Pro W3" pitchFamily="1" charset="-128"/>
                <a:cs typeface="Arial" panose="020B0604020202020204" pitchFamily="34" charset="0"/>
              </a:rPr>
            </a:br>
            <a:r>
              <a:rPr lang="en-US" altLang="en-US" sz="3100" b="1" dirty="0">
                <a:latin typeface="Arial" panose="020B0604020202020204" pitchFamily="34" charset="0"/>
                <a:ea typeface="ヒラギノ角ゴ Pro W3" pitchFamily="1" charset="-128"/>
                <a:cs typeface="Arial" panose="020B0604020202020204" pitchFamily="34" charset="0"/>
              </a:rPr>
              <a:t>OLDER PERSONS DIRECTORATE</a:t>
            </a:r>
            <a:br>
              <a:rPr lang="en-US" altLang="en-US" sz="3100" b="1" dirty="0">
                <a:latin typeface="Arial" panose="020B0604020202020204" pitchFamily="34" charset="0"/>
                <a:ea typeface="ヒラギノ角ゴ Pro W3" pitchFamily="1" charset="-128"/>
                <a:cs typeface="Arial" panose="020B0604020202020204" pitchFamily="34" charset="0"/>
              </a:rPr>
            </a:br>
            <a:endParaRPr lang="en-US" sz="3100" dirty="0"/>
          </a:p>
        </p:txBody>
      </p:sp>
    </p:spTree>
    <p:extLst>
      <p:ext uri="{BB962C8B-B14F-4D97-AF65-F5344CB8AC3E}">
        <p14:creationId xmlns:p14="http://schemas.microsoft.com/office/powerpoint/2010/main" val="3868408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AE0830-7D1B-0F8F-7475-F3F024CE74F5}"/>
              </a:ext>
            </a:extLst>
          </p:cNvPr>
          <p:cNvSpPr txBox="1"/>
          <p:nvPr/>
        </p:nvSpPr>
        <p:spPr>
          <a:xfrm>
            <a:off x="168038" y="266868"/>
            <a:ext cx="960802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4000" b="1" i="0" u="none" strike="noStrike" kern="1200" cap="none" spc="0" normalizeH="0" baseline="0" noProof="0" dirty="0">
                <a:ln>
                  <a:noFill/>
                </a:ln>
                <a:solidFill>
                  <a:prstClr val="black"/>
                </a:solidFill>
                <a:effectLst/>
                <a:uLnTx/>
                <a:uFillTx/>
                <a:latin typeface="Calibri" panose="020F0502020204030204"/>
                <a:ea typeface="+mn-ea"/>
                <a:cs typeface="+mn-cs"/>
              </a:rPr>
              <a:t>Purpose</a:t>
            </a:r>
          </a:p>
        </p:txBody>
      </p:sp>
      <p:sp>
        <p:nvSpPr>
          <p:cNvPr id="6" name="Content Placeholder 3">
            <a:extLst>
              <a:ext uri="{FF2B5EF4-FFF2-40B4-BE49-F238E27FC236}">
                <a16:creationId xmlns:a16="http://schemas.microsoft.com/office/drawing/2014/main" id="{CDB2577C-6D8A-4705-BB50-BBEE29ED5B9C}"/>
              </a:ext>
            </a:extLst>
          </p:cNvPr>
          <p:cNvSpPr txBox="1">
            <a:spLocks/>
          </p:cNvSpPr>
          <p:nvPr/>
        </p:nvSpPr>
        <p:spPr>
          <a:xfrm>
            <a:off x="129939" y="888347"/>
            <a:ext cx="9499836" cy="52886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latin typeface="Arial" panose="020B0604020202020204" pitchFamily="34" charset="0"/>
                <a:cs typeface="Arial" panose="020B0604020202020204" pitchFamily="34" charset="0"/>
              </a:rPr>
              <a:t>To brief the NPOs on the terms of this Call for Proposal in respect of the following Sub-Programmes: </a:t>
            </a:r>
          </a:p>
          <a:p>
            <a:pPr lvl="1" algn="just"/>
            <a:r>
              <a:rPr lang="en-US" sz="2800" b="1" dirty="0">
                <a:latin typeface="Arial" panose="020B0604020202020204" pitchFamily="34" charset="0"/>
                <a:cs typeface="Arial" panose="020B0604020202020204" pitchFamily="34" charset="0"/>
              </a:rPr>
              <a:t>SP2.2: Care and Services to Older Persons</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To outline the </a:t>
            </a:r>
            <a:r>
              <a:rPr lang="en-US" b="1" dirty="0">
                <a:latin typeface="Arial" panose="020B0604020202020204" pitchFamily="34" charset="0"/>
                <a:cs typeface="Arial" panose="020B0604020202020204" pitchFamily="34" charset="0"/>
              </a:rPr>
              <a:t>Service Specifications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Objectives, Activities, Outcomes, target beneficiaries </a:t>
            </a:r>
            <a:r>
              <a:rPr lang="en-US" i="1" dirty="0" err="1">
                <a:latin typeface="Arial" panose="020B0604020202020204" pitchFamily="34" charset="0"/>
                <a:cs typeface="Arial" panose="020B0604020202020204" pitchFamily="34" charset="0"/>
              </a:rPr>
              <a:t>etc</a:t>
            </a:r>
            <a:r>
              <a:rPr lang="en-US" dirty="0">
                <a:latin typeface="Arial" panose="020B0604020202020204" pitchFamily="34" charset="0"/>
                <a:cs typeface="Arial" panose="020B0604020202020204" pitchFamily="34" charset="0"/>
              </a:rPr>
              <a:t>) and related requirements. </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To share contact details for technical enquiries.   </a:t>
            </a:r>
          </a:p>
        </p:txBody>
      </p:sp>
    </p:spTree>
    <p:extLst>
      <p:ext uri="{BB962C8B-B14F-4D97-AF65-F5344CB8AC3E}">
        <p14:creationId xmlns:p14="http://schemas.microsoft.com/office/powerpoint/2010/main" val="144631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AE0830-7D1B-0F8F-7475-F3F024CE74F5}"/>
              </a:ext>
            </a:extLst>
          </p:cNvPr>
          <p:cNvSpPr txBox="1"/>
          <p:nvPr/>
        </p:nvSpPr>
        <p:spPr>
          <a:xfrm>
            <a:off x="168038" y="266868"/>
            <a:ext cx="9608023" cy="646331"/>
          </a:xfrm>
          <a:prstGeom prst="rect">
            <a:avLst/>
          </a:prstGeom>
          <a:noFill/>
        </p:spPr>
        <p:txBody>
          <a:bodyPr wrap="square">
            <a:spAutoFit/>
          </a:bodyPr>
          <a:lstStyle/>
          <a:p>
            <a:pPr lvl="0">
              <a:defRPr/>
            </a:pPr>
            <a:r>
              <a:rPr lang="en-US" altLang="en-US" sz="3600" b="1" dirty="0">
                <a:latin typeface="Arial" panose="020B0604020202020204" pitchFamily="34" charset="0"/>
                <a:ea typeface="ヒラギノ角ゴ Pro W3" pitchFamily="1" charset="-128"/>
              </a:rPr>
              <a:t>Functions of the  Directorate</a:t>
            </a:r>
            <a:endParaRPr kumimoji="0" lang="en-ZA"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8B8C253E-B021-462B-AA2F-19174A5BD7C2}"/>
              </a:ext>
            </a:extLst>
          </p:cNvPr>
          <p:cNvSpPr txBox="1">
            <a:spLocks/>
          </p:cNvSpPr>
          <p:nvPr/>
        </p:nvSpPr>
        <p:spPr>
          <a:xfrm>
            <a:off x="264405" y="913199"/>
            <a:ext cx="9511656" cy="4876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buFontTx/>
              <a:buNone/>
            </a:pPr>
            <a:r>
              <a:rPr lang="en-US" altLang="en-US" sz="2000" b="1" dirty="0">
                <a:latin typeface="Arial" panose="020B0604020202020204" pitchFamily="34" charset="0"/>
                <a:ea typeface="ヒラギノ角ゴ Pro W3" pitchFamily="1" charset="-128"/>
                <a:cs typeface="Arial" panose="020B0604020202020204" pitchFamily="34" charset="0"/>
              </a:rPr>
              <a:t>Strategic objective</a:t>
            </a:r>
            <a:r>
              <a:rPr lang="en-US" altLang="en-US" sz="2000" dirty="0">
                <a:latin typeface="Arial" panose="020B0604020202020204" pitchFamily="34" charset="0"/>
                <a:ea typeface="ヒラギノ角ゴ Pro W3" pitchFamily="1" charset="-128"/>
                <a:cs typeface="Arial" panose="020B0604020202020204" pitchFamily="34" charset="0"/>
              </a:rPr>
              <a:t>:</a:t>
            </a:r>
          </a:p>
          <a:p>
            <a:pPr algn="just">
              <a:lnSpc>
                <a:spcPct val="80000"/>
              </a:lnSpc>
            </a:pPr>
            <a:r>
              <a:rPr lang="en-GB" sz="2000" dirty="0">
                <a:latin typeface="Arial" panose="020B0604020202020204" pitchFamily="34" charset="0"/>
                <a:cs typeface="Arial" panose="020B0604020202020204" pitchFamily="34" charset="0"/>
              </a:rPr>
              <a:t>The purpose of the older persons' programme is to develop policies, legislation and norms and standards for services to older people, monitor the implementation and provide support to service providers</a:t>
            </a:r>
            <a:endParaRPr lang="en-US" altLang="en-US" sz="2000" dirty="0">
              <a:latin typeface="Arial" panose="020B0604020202020204" pitchFamily="34" charset="0"/>
              <a:ea typeface="ヒラギノ角ゴ Pro W3" pitchFamily="1" charset="-128"/>
              <a:cs typeface="Arial" panose="020B0604020202020204" pitchFamily="34" charset="0"/>
            </a:endParaRPr>
          </a:p>
          <a:p>
            <a:pPr marL="0" lvl="0" indent="0" algn="just" defTabSz="457200">
              <a:lnSpc>
                <a:spcPct val="100000"/>
              </a:lnSpc>
              <a:spcBef>
                <a:spcPct val="20000"/>
              </a:spcBef>
              <a:buNone/>
            </a:pPr>
            <a:r>
              <a:rPr lang="en-US" altLang="en-US" sz="2000" b="1" dirty="0">
                <a:latin typeface="Arial" panose="020B0604020202020204" pitchFamily="34" charset="0"/>
                <a:ea typeface="ヒラギノ角ゴ Pro W3" pitchFamily="1" charset="-128"/>
                <a:cs typeface="Arial" panose="020B0604020202020204" pitchFamily="34" charset="0"/>
              </a:rPr>
              <a:t>Measurable objectives:</a:t>
            </a:r>
          </a:p>
          <a:p>
            <a:pPr marL="342900" lvl="0" indent="-342900" algn="just" defTabSz="457200">
              <a:lnSpc>
                <a:spcPct val="100000"/>
              </a:lnSpc>
              <a:spcBef>
                <a:spcPct val="20000"/>
              </a:spcBef>
              <a:buFont typeface="Arial"/>
              <a:buChar char="•"/>
            </a:pPr>
            <a:r>
              <a:rPr lang="en-GB" sz="2000" dirty="0">
                <a:solidFill>
                  <a:prstClr val="black"/>
                </a:solidFill>
                <a:latin typeface="Arial" panose="020B0604020202020204" pitchFamily="34" charset="0"/>
                <a:cs typeface="Arial" panose="020B0604020202020204" pitchFamily="34" charset="0"/>
              </a:rPr>
              <a:t>Develop, review and monitor the implementation of policies, legislative frameworks, strategies &amp; guidelines on provision of services to older persons.</a:t>
            </a:r>
            <a:endParaRPr lang="en-ZA" sz="2000" dirty="0">
              <a:solidFill>
                <a:prstClr val="black"/>
              </a:solidFill>
              <a:latin typeface="Arial" panose="020B0604020202020204" pitchFamily="34" charset="0"/>
              <a:cs typeface="Arial" panose="020B0604020202020204" pitchFamily="34" charset="0"/>
            </a:endParaRPr>
          </a:p>
          <a:p>
            <a:pPr marL="342900" lvl="0" indent="-342900" algn="just" defTabSz="457200">
              <a:lnSpc>
                <a:spcPct val="100000"/>
              </a:lnSpc>
              <a:spcBef>
                <a:spcPct val="20000"/>
              </a:spcBef>
              <a:buFont typeface="Arial"/>
              <a:buChar char="•"/>
            </a:pPr>
            <a:r>
              <a:rPr lang="en-GB" sz="2000" dirty="0">
                <a:solidFill>
                  <a:prstClr val="black"/>
                </a:solidFill>
                <a:latin typeface="Arial" panose="020B0604020202020204" pitchFamily="34" charset="0"/>
                <a:cs typeface="Arial" panose="020B0604020202020204" pitchFamily="34" charset="0"/>
              </a:rPr>
              <a:t>Conduct capacity building programmes on older persons policies and legislative frameworks.</a:t>
            </a:r>
            <a:endParaRPr lang="en-ZA" sz="2000" dirty="0">
              <a:solidFill>
                <a:prstClr val="black"/>
              </a:solidFill>
              <a:latin typeface="Arial" panose="020B0604020202020204" pitchFamily="34" charset="0"/>
              <a:cs typeface="Arial" panose="020B0604020202020204" pitchFamily="34" charset="0"/>
            </a:endParaRPr>
          </a:p>
          <a:p>
            <a:pPr marL="342900" lvl="0" indent="-342900" algn="just" defTabSz="457200">
              <a:lnSpc>
                <a:spcPct val="100000"/>
              </a:lnSpc>
              <a:spcBef>
                <a:spcPct val="20000"/>
              </a:spcBef>
              <a:buFont typeface="Arial"/>
              <a:buChar char="•"/>
            </a:pPr>
            <a:r>
              <a:rPr lang="en-GB" sz="2000" dirty="0">
                <a:solidFill>
                  <a:prstClr val="black"/>
                </a:solidFill>
                <a:latin typeface="Arial" panose="020B0604020202020204" pitchFamily="34" charset="0"/>
                <a:cs typeface="Arial" panose="020B0604020202020204" pitchFamily="34" charset="0"/>
              </a:rPr>
              <a:t>Conduct research on older persons issues to inform policies, programmes and legislative frameworks for services to older persons</a:t>
            </a:r>
            <a:endParaRPr lang="en-ZA" sz="2000" dirty="0">
              <a:solidFill>
                <a:prstClr val="black"/>
              </a:solidFill>
              <a:latin typeface="Arial" panose="020B0604020202020204" pitchFamily="34" charset="0"/>
              <a:cs typeface="Arial" panose="020B0604020202020204" pitchFamily="34" charset="0"/>
            </a:endParaRPr>
          </a:p>
          <a:p>
            <a:pPr marL="342900" lvl="0" indent="-342900" algn="just" defTabSz="457200">
              <a:lnSpc>
                <a:spcPct val="100000"/>
              </a:lnSpc>
              <a:spcBef>
                <a:spcPct val="20000"/>
              </a:spcBef>
              <a:buFont typeface="Arial"/>
              <a:buChar char="•"/>
            </a:pPr>
            <a:r>
              <a:rPr lang="en-GB" sz="2000" dirty="0">
                <a:solidFill>
                  <a:prstClr val="black"/>
                </a:solidFill>
                <a:latin typeface="Arial" panose="020B0604020202020204" pitchFamily="34" charset="0"/>
                <a:cs typeface="Arial" panose="020B0604020202020204" pitchFamily="34" charset="0"/>
              </a:rPr>
              <a:t>Design &amp; facilitate the implementation of programmes, strategies and guidelines on provision of services to older persons</a:t>
            </a:r>
            <a:endParaRPr lang="en-ZA" sz="2000" dirty="0">
              <a:solidFill>
                <a:prstClr val="black"/>
              </a:solidFill>
              <a:latin typeface="Arial" panose="020B0604020202020204" pitchFamily="34" charset="0"/>
              <a:cs typeface="Arial" panose="020B0604020202020204" pitchFamily="34" charset="0"/>
            </a:endParaRPr>
          </a:p>
          <a:p>
            <a:pPr marL="342900" lvl="0" indent="-342900" algn="just" defTabSz="457200">
              <a:lnSpc>
                <a:spcPct val="100000"/>
              </a:lnSpc>
              <a:spcBef>
                <a:spcPct val="20000"/>
              </a:spcBef>
              <a:buFont typeface="Arial"/>
              <a:buChar char="•"/>
            </a:pPr>
            <a:r>
              <a:rPr lang="en-GB" sz="2000" dirty="0">
                <a:solidFill>
                  <a:prstClr val="black"/>
                </a:solidFill>
                <a:latin typeface="Arial" panose="020B0604020202020204" pitchFamily="34" charset="0"/>
                <a:cs typeface="Arial" panose="020B0604020202020204" pitchFamily="34" charset="0"/>
              </a:rPr>
              <a:t>Promote care, protection safety and wellbeing of older persons</a:t>
            </a:r>
            <a:endParaRPr lang="en-ZA" sz="2000" dirty="0">
              <a:solidFill>
                <a:prstClr val="black"/>
              </a:solidFill>
              <a:latin typeface="Arial" panose="020B0604020202020204" pitchFamily="34" charset="0"/>
              <a:cs typeface="Arial" panose="020B0604020202020204" pitchFamily="34" charset="0"/>
            </a:endParaRPr>
          </a:p>
          <a:p>
            <a:pPr marL="342900" lvl="0" indent="-342900" algn="just" defTabSz="457200">
              <a:lnSpc>
                <a:spcPct val="100000"/>
              </a:lnSpc>
              <a:spcBef>
                <a:spcPct val="20000"/>
              </a:spcBef>
              <a:buFont typeface="Arial"/>
              <a:buChar char="•"/>
            </a:pPr>
            <a:r>
              <a:rPr lang="en-GB" sz="2000" dirty="0">
                <a:solidFill>
                  <a:prstClr val="black"/>
                </a:solidFill>
                <a:latin typeface="Arial" panose="020B0604020202020204" pitchFamily="34" charset="0"/>
                <a:cs typeface="Arial" panose="020B0604020202020204" pitchFamily="34" charset="0"/>
              </a:rPr>
              <a:t>Monitor  and evaluate provision of services to older persons. </a:t>
            </a:r>
            <a:endParaRPr lang="en-ZA" sz="2000" dirty="0">
              <a:solidFill>
                <a:prstClr val="black"/>
              </a:solidFill>
              <a:latin typeface="Arial" panose="020B0604020202020204" pitchFamily="34" charset="0"/>
              <a:cs typeface="Arial" panose="020B0604020202020204" pitchFamily="34" charset="0"/>
            </a:endParaRPr>
          </a:p>
          <a:p>
            <a:pPr marL="457200" lvl="0" indent="-457200" algn="just" defTabSz="457200">
              <a:lnSpc>
                <a:spcPct val="100000"/>
              </a:lnSpc>
              <a:spcBef>
                <a:spcPct val="20000"/>
              </a:spcBef>
              <a:buFont typeface="+mj-lt"/>
              <a:buAutoNum type="alphaLcPeriod"/>
            </a:pPr>
            <a:endParaRPr lang="en-ZA" sz="1800" dirty="0">
              <a:solidFill>
                <a:prstClr val="black"/>
              </a:solidFill>
              <a:latin typeface="Arial" panose="020B0604020202020204" pitchFamily="34" charset="0"/>
              <a:cs typeface="Arial" panose="020B0604020202020204" pitchFamily="34" charset="0"/>
            </a:endParaRPr>
          </a:p>
          <a:p>
            <a:pPr algn="just">
              <a:lnSpc>
                <a:spcPct val="80000"/>
              </a:lnSpc>
              <a:buFontTx/>
              <a:buNone/>
            </a:pPr>
            <a:endParaRPr lang="en-US" altLang="en-US" sz="2000" b="1" dirty="0">
              <a:latin typeface="Arial" panose="020B0604020202020204" pitchFamily="34" charset="0"/>
              <a:ea typeface="ヒラギノ角ゴ Pro W3" pitchFamily="1" charset="-128"/>
              <a:cs typeface="Arial" panose="020B0604020202020204" pitchFamily="34" charset="0"/>
            </a:endParaRPr>
          </a:p>
          <a:p>
            <a:pPr algn="just">
              <a:lnSpc>
                <a:spcPct val="80000"/>
              </a:lnSpc>
              <a:buFontTx/>
              <a:buNone/>
            </a:pPr>
            <a:endParaRPr lang="en-US" altLang="en-US" sz="2000" b="1" dirty="0">
              <a:latin typeface="Arial" panose="020B0604020202020204" pitchFamily="34" charset="0"/>
              <a:ea typeface="ヒラギノ角ゴ Pro W3" pitchFamily="1" charset="-128"/>
              <a:cs typeface="Arial" panose="020B0604020202020204" pitchFamily="34" charset="0"/>
            </a:endParaRPr>
          </a:p>
        </p:txBody>
      </p:sp>
    </p:spTree>
    <p:extLst>
      <p:ext uri="{BB962C8B-B14F-4D97-AF65-F5344CB8AC3E}">
        <p14:creationId xmlns:p14="http://schemas.microsoft.com/office/powerpoint/2010/main" val="3729984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169C1F-C86B-4D4A-915E-64183E4BD7FA}"/>
              </a:ext>
            </a:extLst>
          </p:cNvPr>
          <p:cNvSpPr>
            <a:spLocks noGrp="1"/>
          </p:cNvSpPr>
          <p:nvPr>
            <p:ph type="title"/>
          </p:nvPr>
        </p:nvSpPr>
        <p:spPr>
          <a:xfrm>
            <a:off x="483393" y="136923"/>
            <a:ext cx="8683228" cy="325040"/>
          </a:xfrm>
        </p:spPr>
        <p:txBody>
          <a:bodyPr>
            <a:normAutofit fontScale="90000"/>
          </a:bodyPr>
          <a:lstStyle/>
          <a:p>
            <a:pPr algn="ctr"/>
            <a:r>
              <a:rPr lang="en-US" sz="3250" b="1" dirty="0">
                <a:latin typeface="Arial" panose="020B0604020202020204" pitchFamily="34" charset="0"/>
                <a:cs typeface="Arial" panose="020B0604020202020204" pitchFamily="34" charset="0"/>
              </a:rPr>
              <a:t>AGENDA</a:t>
            </a:r>
          </a:p>
        </p:txBody>
      </p:sp>
      <p:graphicFrame>
        <p:nvGraphicFramePr>
          <p:cNvPr id="9" name="Table 8">
            <a:extLst>
              <a:ext uri="{FF2B5EF4-FFF2-40B4-BE49-F238E27FC236}">
                <a16:creationId xmlns:a16="http://schemas.microsoft.com/office/drawing/2014/main" id="{DE247057-6CC7-413C-9933-5063BBC188D6}"/>
              </a:ext>
            </a:extLst>
          </p:cNvPr>
          <p:cNvGraphicFramePr>
            <a:graphicFrameLocks noGrp="1"/>
          </p:cNvGraphicFramePr>
          <p:nvPr>
            <p:extLst>
              <p:ext uri="{D42A27DB-BD31-4B8C-83A1-F6EECF244321}">
                <p14:modId xmlns:p14="http://schemas.microsoft.com/office/powerpoint/2010/main" val="515842591"/>
              </p:ext>
            </p:extLst>
          </p:nvPr>
        </p:nvGraphicFramePr>
        <p:xfrm>
          <a:off x="352425" y="461963"/>
          <a:ext cx="9070182" cy="5819875"/>
        </p:xfrm>
        <a:graphic>
          <a:graphicData uri="http://schemas.openxmlformats.org/drawingml/2006/table">
            <a:tbl>
              <a:tblPr/>
              <a:tblGrid>
                <a:gridCol w="1563311">
                  <a:extLst>
                    <a:ext uri="{9D8B030D-6E8A-4147-A177-3AD203B41FA5}">
                      <a16:colId xmlns:a16="http://schemas.microsoft.com/office/drawing/2014/main" val="3697431045"/>
                    </a:ext>
                  </a:extLst>
                </a:gridCol>
                <a:gridCol w="4321423">
                  <a:extLst>
                    <a:ext uri="{9D8B030D-6E8A-4147-A177-3AD203B41FA5}">
                      <a16:colId xmlns:a16="http://schemas.microsoft.com/office/drawing/2014/main" val="923811187"/>
                    </a:ext>
                  </a:extLst>
                </a:gridCol>
                <a:gridCol w="3185448">
                  <a:extLst>
                    <a:ext uri="{9D8B030D-6E8A-4147-A177-3AD203B41FA5}">
                      <a16:colId xmlns:a16="http://schemas.microsoft.com/office/drawing/2014/main" val="2821870662"/>
                    </a:ext>
                  </a:extLst>
                </a:gridCol>
              </a:tblGrid>
              <a:tr h="349695">
                <a:tc>
                  <a:txBody>
                    <a:bodyPr/>
                    <a:lstStyle/>
                    <a:p>
                      <a:pPr algn="l">
                        <a:lnSpc>
                          <a:spcPct val="115000"/>
                        </a:lnSpc>
                        <a:spcAft>
                          <a:spcPts val="1000"/>
                        </a:spcAft>
                      </a:pPr>
                      <a:r>
                        <a:rPr lang="en-US" sz="1600" b="1">
                          <a:effectLst/>
                          <a:latin typeface="Arial" panose="020B0604020202020204" pitchFamily="34" charset="0"/>
                          <a:ea typeface="Arial Unicode MS"/>
                          <a:cs typeface="Times New Roman" panose="02020603050405020304" pitchFamily="18" charset="0"/>
                        </a:rPr>
                        <a:t>Agenda </a:t>
                      </a:r>
                      <a:r>
                        <a:rPr lang="en-US" sz="1600" b="1">
                          <a:solidFill>
                            <a:srgbClr val="000000"/>
                          </a:solidFill>
                          <a:effectLst/>
                          <a:latin typeface="Arial" panose="020B0604020202020204" pitchFamily="34" charset="0"/>
                          <a:ea typeface="Arial Unicode MS"/>
                          <a:cs typeface="Times New Roman" panose="02020603050405020304" pitchFamily="18" charset="0"/>
                        </a:rPr>
                        <a:t>No.#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1000"/>
                        </a:spcAft>
                      </a:pPr>
                      <a:r>
                        <a:rPr lang="en-US" sz="1600" b="1" dirty="0">
                          <a:solidFill>
                            <a:srgbClr val="000000"/>
                          </a:solidFill>
                          <a:effectLst/>
                          <a:latin typeface="Arial" panose="020B0604020202020204" pitchFamily="34" charset="0"/>
                          <a:ea typeface="Arial Unicode MS"/>
                          <a:cs typeface="Times New Roman" panose="02020603050405020304" pitchFamily="18" charset="0"/>
                        </a:rPr>
                        <a:t>Agenda items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1000"/>
                        </a:spcAft>
                      </a:pPr>
                      <a:r>
                        <a:rPr lang="en-US" sz="1600" b="1">
                          <a:solidFill>
                            <a:srgbClr val="000000"/>
                          </a:solidFill>
                          <a:effectLst/>
                          <a:latin typeface="Arial" panose="020B0604020202020204" pitchFamily="34" charset="0"/>
                          <a:ea typeface="Arial Unicode MS"/>
                          <a:cs typeface="Times New Roman" panose="02020603050405020304" pitchFamily="18" charset="0"/>
                        </a:rPr>
                        <a:t>Responsible Person(s)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759814515"/>
                  </a:ext>
                </a:extLst>
              </a:tr>
              <a:tr h="539284">
                <a:tc>
                  <a:txBody>
                    <a:bodyPr/>
                    <a:lstStyle/>
                    <a:p>
                      <a:pPr marL="342900" lvl="0" indent="-342900" algn="l">
                        <a:lnSpc>
                          <a:spcPct val="115000"/>
                        </a:lnSpc>
                        <a:buFont typeface="+mj-lt"/>
                        <a:buAutoNum type="arabicPeriod"/>
                      </a:pPr>
                      <a:r>
                        <a:rPr lang="en-US" sz="1600" b="1" dirty="0">
                          <a:effectLst/>
                          <a:latin typeface="Arial" panose="020B0604020202020204" pitchFamily="34" charset="0"/>
                          <a:ea typeface="Arial Unicode MS"/>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r>
                        <a:rPr lang="en-US" sz="1600" dirty="0">
                          <a:effectLst/>
                          <a:latin typeface="Arial" panose="020B0604020202020204" pitchFamily="34" charset="0"/>
                          <a:ea typeface="Calibri" panose="020F0502020204030204" pitchFamily="34" charset="0"/>
                          <a:cs typeface="Times New Roman" panose="02020603050405020304" pitchFamily="18" charset="0"/>
                        </a:rPr>
                        <a:t>Opening and Welcome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r>
                        <a:rPr lang="en-US" sz="1600" dirty="0">
                          <a:effectLst/>
                          <a:latin typeface="Arial" panose="020B0604020202020204" pitchFamily="34" charset="0"/>
                          <a:ea typeface="Calibri" panose="020F0502020204030204" pitchFamily="34" charset="0"/>
                          <a:cs typeface="Times New Roman" panose="02020603050405020304" pitchFamily="18" charset="0"/>
                        </a:rPr>
                        <a:t>Program Director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4283434"/>
                  </a:ext>
                </a:extLst>
              </a:tr>
              <a:tr h="423865">
                <a:tc>
                  <a:txBody>
                    <a:bodyPr/>
                    <a:lstStyle/>
                    <a:p>
                      <a:pPr marL="0" lvl="0" indent="0" algn="l">
                        <a:lnSpc>
                          <a:spcPct val="115000"/>
                        </a:lnSpc>
                        <a:spcAft>
                          <a:spcPts val="600"/>
                        </a:spcAft>
                        <a:buFont typeface="+mj-lt"/>
                        <a:buNone/>
                      </a:pPr>
                      <a:r>
                        <a:rPr lang="en-US" sz="1600" b="1" dirty="0">
                          <a:effectLst/>
                          <a:latin typeface="Arial" panose="020B0604020202020204" pitchFamily="34" charset="0"/>
                          <a:ea typeface="Arial Unicode MS"/>
                          <a:cs typeface="Times New Roman" panose="02020603050405020304" pitchFamily="18" charset="0"/>
                        </a:rPr>
                        <a:t>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Overview on Funding of NPOs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600"/>
                        </a:spcAft>
                      </a:pPr>
                      <a:r>
                        <a:rPr lang="en-US" sz="1600" dirty="0" err="1">
                          <a:effectLst/>
                          <a:latin typeface="Arial" panose="020B0604020202020204" pitchFamily="34" charset="0"/>
                          <a:ea typeface="Calibri" panose="020F0502020204030204" pitchFamily="34" charset="0"/>
                          <a:cs typeface="Times New Roman" panose="02020603050405020304" pitchFamily="18" charset="0"/>
                        </a:rPr>
                        <a:t>Ms</a:t>
                      </a:r>
                      <a:r>
                        <a:rPr lang="en-US" sz="1600" dirty="0">
                          <a:effectLst/>
                          <a:latin typeface="Arial" panose="020B0604020202020204" pitchFamily="34" charset="0"/>
                          <a:ea typeface="Calibri" panose="020F0502020204030204" pitchFamily="34" charset="0"/>
                          <a:cs typeface="Times New Roman" panose="02020603050405020304" pitchFamily="18" charset="0"/>
                        </a:rPr>
                        <a:t> N. Mfengu /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Ms</a:t>
                      </a:r>
                      <a:r>
                        <a:rPr lang="en-US" sz="1600" dirty="0">
                          <a:effectLst/>
                          <a:latin typeface="Arial" panose="020B0604020202020204" pitchFamily="34" charset="0"/>
                          <a:ea typeface="Calibri" panose="020F0502020204030204" pitchFamily="34" charset="0"/>
                          <a:cs typeface="Times New Roman" panose="02020603050405020304" pitchFamily="18" charset="0"/>
                        </a:rPr>
                        <a:t> N. Makalima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311549"/>
                  </a:ext>
                </a:extLst>
              </a:tr>
              <a:tr h="312619">
                <a:tc>
                  <a:txBody>
                    <a:bodyPr/>
                    <a:lstStyle/>
                    <a:p>
                      <a:pPr marL="0" lvl="0" indent="0" algn="l">
                        <a:lnSpc>
                          <a:spcPct val="115000"/>
                        </a:lnSpc>
                        <a:spcAft>
                          <a:spcPts val="600"/>
                        </a:spcAft>
                        <a:buFont typeface="+mj-lt"/>
                        <a:buNone/>
                      </a:pPr>
                      <a:r>
                        <a:rPr lang="en-US" sz="1600" b="1" dirty="0">
                          <a:effectLst/>
                          <a:latin typeface="Arial" panose="020B0604020202020204" pitchFamily="34" charset="0"/>
                          <a:ea typeface="Arial Unicode MS"/>
                          <a:cs typeface="Times New Roman" panose="02020603050405020304" pitchFamily="18" charset="0"/>
                        </a:rPr>
                        <a:t>3.  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600"/>
                        </a:spcAft>
                      </a:pPr>
                      <a:r>
                        <a:rPr lang="en-US" sz="1600" b="1">
                          <a:effectLst/>
                          <a:latin typeface="Arial" panose="020B0604020202020204" pitchFamily="34" charset="0"/>
                          <a:ea typeface="Calibri" panose="020F0502020204030204" pitchFamily="34" charset="0"/>
                          <a:cs typeface="Times New Roman" panose="02020603050405020304" pitchFamily="18" charset="0"/>
                        </a:rPr>
                        <a:t>Service Specifications per Service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6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390121"/>
                  </a:ext>
                </a:extLst>
              </a:tr>
              <a:tr h="394598">
                <a:tc>
                  <a:txBody>
                    <a:bodyPr/>
                    <a:lstStyle/>
                    <a:p>
                      <a:pPr marL="457200" lvl="0" algn="l">
                        <a:lnSpc>
                          <a:spcPct val="115000"/>
                        </a:lnSpc>
                        <a:spcAft>
                          <a:spcPts val="600"/>
                        </a:spcAft>
                      </a:pPr>
                      <a:r>
                        <a:rPr lang="en-US" sz="1600" b="1" dirty="0">
                          <a:effectLst/>
                          <a:latin typeface="Arial" panose="020B0604020202020204" pitchFamily="34" charset="0"/>
                          <a:ea typeface="Arial Unicode MS"/>
                          <a:cs typeface="Times New Roman" panose="02020603050405020304" pitchFamily="18" charset="0"/>
                        </a:rPr>
                        <a:t>3.1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r>
                        <a:rPr lang="en-GB" sz="16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SP2.2:</a:t>
                      </a:r>
                      <a:r>
                        <a:rPr lang="en-GB"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Services to Older Persons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600"/>
                        </a:spcAft>
                      </a:pPr>
                      <a:r>
                        <a:rPr lang="en-GB"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Ms G. Keetse </a:t>
                      </a:r>
                      <a:r>
                        <a:rPr lang="en-AU"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697580104"/>
                  </a:ext>
                </a:extLst>
              </a:tr>
              <a:tr h="307039">
                <a:tc>
                  <a:txBody>
                    <a:bodyPr/>
                    <a:lstStyle/>
                    <a:p>
                      <a:pPr algn="l">
                        <a:lnSpc>
                          <a:spcPct val="115000"/>
                        </a:lnSpc>
                      </a:pPr>
                      <a:r>
                        <a:rPr lang="en-US" sz="1600" b="1" dirty="0">
                          <a:effectLst/>
                          <a:latin typeface="Arial" panose="020B0604020202020204" pitchFamily="34" charset="0"/>
                          <a:ea typeface="Arial Unicode MS"/>
                          <a:cs typeface="Times New Roman" panose="02020603050405020304" pitchFamily="18" charset="0"/>
                        </a:rPr>
                        <a:t>       3.2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r>
                        <a:rPr lang="en-GB" sz="16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SP2.3:</a:t>
                      </a:r>
                      <a:r>
                        <a:rPr lang="en-GB"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Services to Persons with Disabilities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600"/>
                        </a:spcAft>
                      </a:pPr>
                      <a:r>
                        <a:rPr lang="en-GB"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Ms M. Molamu</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09843451"/>
                  </a:ext>
                </a:extLst>
              </a:tr>
              <a:tr h="307039">
                <a:tc>
                  <a:txBody>
                    <a:bodyPr/>
                    <a:lstStyle/>
                    <a:p>
                      <a:pPr algn="l">
                        <a:lnSpc>
                          <a:spcPct val="115000"/>
                        </a:lnSpc>
                      </a:pPr>
                      <a:r>
                        <a:rPr lang="en-US" sz="1600" b="1" dirty="0">
                          <a:effectLst/>
                          <a:latin typeface="Arial" panose="020B0604020202020204" pitchFamily="34" charset="0"/>
                          <a:ea typeface="Arial Unicode MS"/>
                          <a:cs typeface="Times New Roman" panose="02020603050405020304" pitchFamily="18" charset="0"/>
                        </a:rPr>
                        <a:t>       3.3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r>
                        <a:rPr lang="en-GB"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SP3.2:</a:t>
                      </a:r>
                      <a:r>
                        <a:rPr lang="en-GB"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Care and Services to Families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600"/>
                        </a:spcAft>
                      </a:pPr>
                      <a:r>
                        <a:rPr lang="en-GB"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Ms S. Mosuwe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521995303"/>
                  </a:ext>
                </a:extLst>
              </a:tr>
              <a:tr h="315679">
                <a:tc>
                  <a:txBody>
                    <a:bodyPr/>
                    <a:lstStyle/>
                    <a:p>
                      <a:pPr algn="l">
                        <a:lnSpc>
                          <a:spcPct val="115000"/>
                        </a:lnSpc>
                      </a:pPr>
                      <a:r>
                        <a:rPr lang="en-US" sz="1600" b="1" dirty="0">
                          <a:effectLst/>
                          <a:latin typeface="Arial" panose="020B0604020202020204" pitchFamily="34" charset="0"/>
                          <a:ea typeface="Arial Unicode MS"/>
                          <a:cs typeface="Times New Roman" panose="02020603050405020304" pitchFamily="18" charset="0"/>
                        </a:rPr>
                        <a:t>       3.4</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r>
                        <a:rPr lang="en-GB" sz="16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SP3.3:</a:t>
                      </a:r>
                      <a:r>
                        <a:rPr lang="en-GB"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Child Care and Protection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600"/>
                        </a:spcAft>
                      </a:pPr>
                      <a:r>
                        <a:rPr lang="en-GB"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Mr N. Matsomane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68814736"/>
                  </a:ext>
                </a:extLst>
              </a:tr>
              <a:tr h="641183">
                <a:tc>
                  <a:txBody>
                    <a:bodyPr/>
                    <a:lstStyle/>
                    <a:p>
                      <a:pPr algn="l">
                        <a:lnSpc>
                          <a:spcPct val="115000"/>
                        </a:lnSpc>
                      </a:pPr>
                      <a:r>
                        <a:rPr lang="en-US" sz="1600" b="1" dirty="0">
                          <a:effectLst/>
                          <a:latin typeface="Arial" panose="020B0604020202020204" pitchFamily="34" charset="0"/>
                          <a:ea typeface="Arial Unicode MS"/>
                          <a:cs typeface="Times New Roman" panose="02020603050405020304" pitchFamily="18" charset="0"/>
                        </a:rPr>
                        <a:t>       3.5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r>
                        <a:rPr lang="en-GB"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SP3.6:</a:t>
                      </a:r>
                      <a:r>
                        <a:rPr lang="en-GB"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Community-Based Care Services for Children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pPr>
                      <a:r>
                        <a:rPr lang="en-GB"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Mr L. Magqibelo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36747095"/>
                  </a:ext>
                </a:extLst>
              </a:tr>
              <a:tr h="307039">
                <a:tc>
                  <a:txBody>
                    <a:bodyPr/>
                    <a:lstStyle/>
                    <a:p>
                      <a:pPr algn="l">
                        <a:lnSpc>
                          <a:spcPct val="115000"/>
                        </a:lnSpc>
                      </a:pPr>
                      <a:r>
                        <a:rPr lang="en-US" sz="1600" b="1" dirty="0">
                          <a:effectLst/>
                          <a:latin typeface="Arial" panose="020B0604020202020204" pitchFamily="34" charset="0"/>
                          <a:ea typeface="Arial Unicode MS"/>
                          <a:cs typeface="Times New Roman" panose="02020603050405020304" pitchFamily="18" charset="0"/>
                        </a:rPr>
                        <a:t>       3.6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r>
                        <a:rPr lang="en-GB" sz="16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SP4.2:</a:t>
                      </a:r>
                      <a:r>
                        <a:rPr lang="en-GB"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Crime Prevention and Support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pPr>
                      <a:r>
                        <a:rPr lang="en-GB"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Mr M. Legote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08283411"/>
                  </a:ext>
                </a:extLst>
              </a:tr>
              <a:tr h="307039">
                <a:tc>
                  <a:txBody>
                    <a:bodyPr/>
                    <a:lstStyle/>
                    <a:p>
                      <a:pPr algn="l">
                        <a:lnSpc>
                          <a:spcPct val="115000"/>
                        </a:lnSpc>
                        <a:spcAft>
                          <a:spcPts val="600"/>
                        </a:spcAft>
                      </a:pPr>
                      <a:r>
                        <a:rPr lang="en-US" sz="1600" b="1" dirty="0">
                          <a:effectLst/>
                          <a:latin typeface="Arial" panose="020B0604020202020204" pitchFamily="34" charset="0"/>
                          <a:ea typeface="Arial Unicode MS"/>
                          <a:cs typeface="Times New Roman" panose="02020603050405020304" pitchFamily="18" charset="0"/>
                        </a:rPr>
                        <a:t>       3.7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600"/>
                        </a:spcAft>
                      </a:pPr>
                      <a:r>
                        <a:rPr lang="en-GB" sz="16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SP4.3:</a:t>
                      </a:r>
                      <a:r>
                        <a:rPr lang="en-GB"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Victim Empowerment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600"/>
                        </a:spcAft>
                      </a:pPr>
                      <a:r>
                        <a:rPr lang="en-GB"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Ms G. Itumeleng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2349942"/>
                  </a:ext>
                </a:extLst>
              </a:tr>
              <a:tr h="307039">
                <a:tc>
                  <a:txBody>
                    <a:bodyPr/>
                    <a:lstStyle/>
                    <a:p>
                      <a:pPr algn="l">
                        <a:lnSpc>
                          <a:spcPct val="115000"/>
                        </a:lnSpc>
                        <a:spcAft>
                          <a:spcPts val="600"/>
                        </a:spcAft>
                      </a:pPr>
                      <a:r>
                        <a:rPr lang="en-US" sz="1600" b="1" dirty="0">
                          <a:effectLst/>
                          <a:latin typeface="Arial" panose="020B0604020202020204" pitchFamily="34" charset="0"/>
                          <a:ea typeface="Arial Unicode MS"/>
                          <a:cs typeface="Times New Roman" panose="02020603050405020304" pitchFamily="18" charset="0"/>
                        </a:rPr>
                        <a:t>       3.8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600"/>
                        </a:spcAft>
                      </a:pPr>
                      <a:r>
                        <a:rPr lang="en-GB"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SP4.4</a:t>
                      </a:r>
                      <a:r>
                        <a:rPr lang="en-GB"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Substance Abuse, </a:t>
                      </a:r>
                      <a:r>
                        <a:rPr lang="en-GB" sz="16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Prev</a:t>
                      </a:r>
                      <a:r>
                        <a:rPr lang="en-GB"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and Rehab</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600"/>
                        </a:spcAft>
                      </a:pPr>
                      <a:r>
                        <a:rPr lang="en-GB"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Ms F. Namathe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08858440"/>
                  </a:ext>
                </a:extLst>
              </a:tr>
              <a:tr h="312619">
                <a:tc>
                  <a:txBody>
                    <a:bodyPr/>
                    <a:lstStyle/>
                    <a:p>
                      <a:pPr marL="0" lvl="0" indent="0" algn="l">
                        <a:lnSpc>
                          <a:spcPct val="115000"/>
                        </a:lnSpc>
                        <a:spcAft>
                          <a:spcPts val="600"/>
                        </a:spcAft>
                        <a:buFont typeface="+mj-lt"/>
                        <a:buNone/>
                      </a:pPr>
                      <a:r>
                        <a:rPr lang="en-US" sz="1600" b="1" dirty="0">
                          <a:effectLst/>
                          <a:latin typeface="Arial" panose="020B0604020202020204" pitchFamily="34" charset="0"/>
                          <a:ea typeface="Arial Unicode MS"/>
                          <a:cs typeface="Times New Roman" panose="02020603050405020304" pitchFamily="18" charset="0"/>
                        </a:rPr>
                        <a:t>4.  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600"/>
                        </a:spcAft>
                      </a:pPr>
                      <a:r>
                        <a:rPr lang="en-GB"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Questions and Answers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600"/>
                        </a:spcAft>
                      </a:pPr>
                      <a:r>
                        <a:rPr lang="en-GB"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10828040"/>
                  </a:ext>
                </a:extLst>
              </a:tr>
              <a:tr h="369900">
                <a:tc>
                  <a:txBody>
                    <a:bodyPr/>
                    <a:lstStyle/>
                    <a:p>
                      <a:pPr marL="0" lvl="0" indent="0" algn="l">
                        <a:lnSpc>
                          <a:spcPct val="115000"/>
                        </a:lnSpc>
                        <a:spcAft>
                          <a:spcPts val="600"/>
                        </a:spcAft>
                        <a:buFont typeface="+mj-lt"/>
                        <a:buNone/>
                      </a:pPr>
                      <a:r>
                        <a:rPr lang="en-US" sz="1600" b="1" dirty="0">
                          <a:effectLst/>
                          <a:latin typeface="Arial" panose="020B0604020202020204" pitchFamily="34" charset="0"/>
                          <a:ea typeface="Arial Unicode MS"/>
                          <a:cs typeface="Times New Roman" panose="02020603050405020304" pitchFamily="18" charset="0"/>
                        </a:rPr>
                        <a:t>5.  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Guideline on Application Process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600"/>
                        </a:spcAft>
                      </a:pPr>
                      <a:r>
                        <a:rPr lang="en-GB"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Ms N. Mfengu /Ms Makalima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108950079"/>
                  </a:ext>
                </a:extLst>
              </a:tr>
              <a:tr h="312619">
                <a:tc>
                  <a:txBody>
                    <a:bodyPr/>
                    <a:lstStyle/>
                    <a:p>
                      <a:pPr marL="0" lvl="0" indent="0" algn="l">
                        <a:lnSpc>
                          <a:spcPct val="115000"/>
                        </a:lnSpc>
                        <a:spcAft>
                          <a:spcPts val="600"/>
                        </a:spcAft>
                        <a:buFont typeface="+mj-lt"/>
                        <a:buNone/>
                      </a:pPr>
                      <a:r>
                        <a:rPr lang="en-US" sz="1600" b="1" dirty="0">
                          <a:effectLst/>
                          <a:latin typeface="Arial" panose="020B0604020202020204" pitchFamily="34" charset="0"/>
                          <a:ea typeface="Arial Unicode MS"/>
                          <a:cs typeface="Times New Roman" panose="02020603050405020304" pitchFamily="18" charset="0"/>
                        </a:rPr>
                        <a:t>6.  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Questions and Answers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600"/>
                        </a:spcAft>
                      </a:pPr>
                      <a:r>
                        <a:rPr lang="en-GB"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49728216"/>
                  </a:ext>
                </a:extLst>
              </a:tr>
              <a:tr h="312619">
                <a:tc>
                  <a:txBody>
                    <a:bodyPr/>
                    <a:lstStyle/>
                    <a:p>
                      <a:pPr marL="0" lvl="0" indent="0" algn="l">
                        <a:lnSpc>
                          <a:spcPct val="115000"/>
                        </a:lnSpc>
                        <a:spcAft>
                          <a:spcPts val="600"/>
                        </a:spcAft>
                        <a:buFont typeface="+mj-lt"/>
                        <a:buNone/>
                      </a:pPr>
                      <a:r>
                        <a:rPr lang="en-US" sz="1600" b="1" dirty="0">
                          <a:effectLst/>
                          <a:latin typeface="Arial" panose="020B0604020202020204" pitchFamily="34" charset="0"/>
                          <a:ea typeface="Arial Unicode MS"/>
                          <a:cs typeface="Times New Roman" panose="02020603050405020304" pitchFamily="18" charset="0"/>
                        </a:rPr>
                        <a:t>7.  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6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Closing Remarks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600"/>
                        </a:spcAft>
                      </a:pPr>
                      <a:r>
                        <a:rPr lang="en-GB"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Program Director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20" marR="511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195706092"/>
                  </a:ext>
                </a:extLst>
              </a:tr>
            </a:tbl>
          </a:graphicData>
        </a:graphic>
      </p:graphicFrame>
    </p:spTree>
    <p:extLst>
      <p:ext uri="{BB962C8B-B14F-4D97-AF65-F5344CB8AC3E}">
        <p14:creationId xmlns:p14="http://schemas.microsoft.com/office/powerpoint/2010/main" val="2330897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3FCB2450-3D6E-46B3-9E31-15786D213ACB}"/>
              </a:ext>
            </a:extLst>
          </p:cNvPr>
          <p:cNvSpPr txBox="1">
            <a:spLocks/>
          </p:cNvSpPr>
          <p:nvPr/>
        </p:nvSpPr>
        <p:spPr>
          <a:xfrm>
            <a:off x="176284" y="634621"/>
            <a:ext cx="9448800" cy="4876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1800" dirty="0">
              <a:latin typeface="Arial" panose="020B0604020202020204" pitchFamily="34" charset="0"/>
              <a:ea typeface="ヒラギノ角ゴ Pro W3" pitchFamily="1" charset="-128"/>
              <a:cs typeface="Arial" panose="020B0604020202020204" pitchFamily="34" charset="0"/>
            </a:endParaRPr>
          </a:p>
          <a:p>
            <a:endParaRPr lang="en-ZA" altLang="en-US" sz="1800" dirty="0">
              <a:latin typeface="Arial" panose="020B0604020202020204" pitchFamily="34" charset="0"/>
              <a:ea typeface="ヒラギノ角ゴ Pro W3" pitchFamily="1" charset="-128"/>
              <a:cs typeface="Arial" panose="020B0604020202020204" pitchFamily="34" charset="0"/>
            </a:endParaRPr>
          </a:p>
          <a:p>
            <a:pPr algn="ctr">
              <a:spcBef>
                <a:spcPct val="0"/>
              </a:spcBef>
              <a:buFontTx/>
              <a:buNone/>
            </a:pPr>
            <a:r>
              <a:rPr lang="en-US" altLang="en-US" sz="4000" b="1" dirty="0">
                <a:latin typeface="Arial" panose="020B0604020202020204" pitchFamily="34" charset="0"/>
                <a:ea typeface="MS PGothic" panose="020B0600070205080204" pitchFamily="34" charset="-128"/>
              </a:rPr>
              <a:t>DIRECTORATE: </a:t>
            </a:r>
          </a:p>
          <a:p>
            <a:pPr algn="ctr">
              <a:spcBef>
                <a:spcPct val="0"/>
              </a:spcBef>
              <a:buFontTx/>
              <a:buNone/>
            </a:pPr>
            <a:endParaRPr lang="en-US" altLang="en-US" sz="4000" b="1" dirty="0">
              <a:latin typeface="Arial" panose="020B0604020202020204" pitchFamily="34" charset="0"/>
              <a:ea typeface="MS PGothic" panose="020B0600070205080204" pitchFamily="34" charset="-128"/>
            </a:endParaRPr>
          </a:p>
          <a:p>
            <a:pPr algn="ctr">
              <a:spcBef>
                <a:spcPct val="0"/>
              </a:spcBef>
              <a:buFontTx/>
              <a:buNone/>
            </a:pPr>
            <a:endParaRPr lang="en-US" altLang="en-US" sz="4000" b="1" dirty="0">
              <a:latin typeface="Arial" panose="020B0604020202020204" pitchFamily="34" charset="0"/>
              <a:ea typeface="MS PGothic" panose="020B0600070205080204" pitchFamily="34" charset="-128"/>
            </a:endParaRPr>
          </a:p>
          <a:p>
            <a:pPr algn="ctr">
              <a:spcBef>
                <a:spcPct val="0"/>
              </a:spcBef>
              <a:buFontTx/>
              <a:buNone/>
            </a:pPr>
            <a:r>
              <a:rPr lang="en-US" altLang="en-US" sz="4000" b="1" dirty="0">
                <a:latin typeface="Arial" panose="020B0604020202020204" pitchFamily="34" charset="0"/>
                <a:ea typeface="MS PGothic" panose="020B0600070205080204" pitchFamily="34" charset="-128"/>
              </a:rPr>
              <a:t>SERVICES TO OLDER PERSONS </a:t>
            </a:r>
          </a:p>
          <a:p>
            <a:pPr algn="ctr">
              <a:spcBef>
                <a:spcPct val="0"/>
              </a:spcBef>
              <a:buFontTx/>
              <a:buNone/>
            </a:pPr>
            <a:endParaRPr lang="en-US" altLang="en-US" sz="4000" dirty="0">
              <a:solidFill>
                <a:schemeClr val="tx2"/>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919598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166862C-A32F-493E-AC44-8F0D33868DCA}"/>
              </a:ext>
            </a:extLst>
          </p:cNvPr>
          <p:cNvSpPr txBox="1">
            <a:spLocks/>
          </p:cNvSpPr>
          <p:nvPr/>
        </p:nvSpPr>
        <p:spPr>
          <a:xfrm>
            <a:off x="308225" y="1241539"/>
            <a:ext cx="8950075" cy="46763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altLang="en-US" sz="2000" b="1" i="1" dirty="0">
                <a:latin typeface="Arial" panose="020B0604020202020204" pitchFamily="34" charset="0"/>
                <a:ea typeface="MS PGothic" panose="020B0600070205080204" pitchFamily="34" charset="-128"/>
                <a:cs typeface="Arial" panose="020B0604020202020204" pitchFamily="34" charset="0"/>
              </a:rPr>
              <a:t>Purpose of the Programme:</a:t>
            </a:r>
          </a:p>
          <a:p>
            <a:pPr>
              <a:defRPr/>
            </a:pPr>
            <a:r>
              <a:rPr lang="en-ZA" altLang="en-US" sz="2000" dirty="0">
                <a:latin typeface="Arial" panose="020B0604020202020204" pitchFamily="34" charset="0"/>
                <a:ea typeface="ヒラギノ角ゴ Pro W3" pitchFamily="4" charset="-128"/>
                <a:cs typeface="Arial" panose="020B0604020202020204" pitchFamily="34" charset="0"/>
              </a:rPr>
              <a:t>To develop and facilitate the  implementation of  legislation, programmes and services for the protection of older persons both in communities and residential care facilities</a:t>
            </a:r>
          </a:p>
          <a:p>
            <a:pPr marL="0" indent="0" algn="just">
              <a:buFontTx/>
              <a:buNone/>
              <a:defRPr/>
            </a:pPr>
            <a:r>
              <a:rPr lang="en-ZA" altLang="en-US" sz="2000" b="1" i="1" dirty="0">
                <a:latin typeface="Arial" panose="020B0604020202020204" pitchFamily="34" charset="0"/>
                <a:ea typeface="ヒラギノ角ゴ Pro W3" pitchFamily="4" charset="-128"/>
                <a:cs typeface="Arial" panose="020B0604020202020204" pitchFamily="34" charset="0"/>
              </a:rPr>
              <a:t>Key Priorities </a:t>
            </a:r>
            <a:r>
              <a:rPr lang="en-US" altLang="en-US" sz="2000" b="1" i="1" dirty="0">
                <a:latin typeface="Arial" panose="020B0604020202020204" pitchFamily="34" charset="0"/>
                <a:ea typeface="MS PGothic" panose="020B0600070205080204" pitchFamily="34" charset="-128"/>
                <a:cs typeface="Arial" panose="020B0604020202020204" pitchFamily="34" charset="0"/>
              </a:rPr>
              <a:t>of the Programme</a:t>
            </a:r>
            <a:endParaRPr lang="en-ZA" altLang="en-US" sz="2000" b="1" i="1" dirty="0">
              <a:latin typeface="Arial" panose="020B0604020202020204" pitchFamily="34" charset="0"/>
              <a:ea typeface="ヒラギノ角ゴ Pro W3" pitchFamily="4" charset="-128"/>
              <a:cs typeface="Arial" panose="020B0604020202020204" pitchFamily="34" charset="0"/>
            </a:endParaRPr>
          </a:p>
          <a:p>
            <a:pPr marL="0" indent="0" algn="just">
              <a:buFont typeface="Arial" panose="020B0604020202020204" pitchFamily="34" charset="0"/>
              <a:buNone/>
              <a:defRPr/>
            </a:pPr>
            <a:r>
              <a:rPr lang="en-ZA" sz="2000" dirty="0">
                <a:latin typeface="Arial" panose="020B0604020202020204" pitchFamily="34" charset="0"/>
                <a:cs typeface="Arial" panose="020B0604020202020204" pitchFamily="34" charset="0"/>
              </a:rPr>
              <a:t>The key priorities are: </a:t>
            </a:r>
          </a:p>
          <a:p>
            <a:pPr algn="just">
              <a:defRPr/>
            </a:pPr>
            <a:r>
              <a:rPr lang="en-ZA" altLang="en-US" sz="2000" dirty="0">
                <a:latin typeface="Arial" panose="020B0604020202020204" pitchFamily="34" charset="0"/>
                <a:ea typeface="ヒラギノ角ゴ Pro W3" pitchFamily="4" charset="-128"/>
                <a:cs typeface="Arial" panose="020B0604020202020204" pitchFamily="34" charset="0"/>
              </a:rPr>
              <a:t>To advocate for the rights of older person including elder abuse</a:t>
            </a:r>
          </a:p>
          <a:p>
            <a:pPr algn="just">
              <a:defRPr/>
            </a:pPr>
            <a:r>
              <a:rPr lang="en-ZA" altLang="en-US" sz="2000" dirty="0">
                <a:latin typeface="Arial" panose="020B0604020202020204" pitchFamily="34" charset="0"/>
                <a:ea typeface="ヒラギノ角ゴ Pro W3" pitchFamily="4" charset="-128"/>
                <a:cs typeface="Arial" panose="020B0604020202020204" pitchFamily="34" charset="0"/>
              </a:rPr>
              <a:t>To provide of  comprehensive services to older persons affected by Alzheimer's disease and their families</a:t>
            </a:r>
          </a:p>
          <a:p>
            <a:pPr algn="just">
              <a:defRPr/>
            </a:pPr>
            <a:r>
              <a:rPr lang="en-ZA" altLang="en-US" sz="2000" dirty="0">
                <a:latin typeface="Arial" panose="020B0604020202020204" pitchFamily="34" charset="0"/>
                <a:ea typeface="ヒラギノ角ゴ Pro W3" pitchFamily="4" charset="-128"/>
                <a:cs typeface="Arial" panose="020B0604020202020204" pitchFamily="34" charset="0"/>
              </a:rPr>
              <a:t>To review the training manual of caregivers</a:t>
            </a:r>
          </a:p>
          <a:p>
            <a:pPr algn="just">
              <a:defRPr/>
            </a:pPr>
            <a:r>
              <a:rPr lang="en-ZA" altLang="en-US" sz="2000" dirty="0">
                <a:latin typeface="Arial" panose="020B0604020202020204" pitchFamily="34" charset="0"/>
                <a:ea typeface="ヒラギノ角ゴ Pro W3" pitchFamily="4" charset="-128"/>
                <a:cs typeface="Arial" panose="020B0604020202020204" pitchFamily="34" charset="0"/>
              </a:rPr>
              <a:t>To continuously monitor and evaluate services to older persons in line with the norms and standards</a:t>
            </a:r>
          </a:p>
          <a:p>
            <a:pPr marL="0" indent="0" algn="just">
              <a:buNone/>
              <a:defRPr/>
            </a:pPr>
            <a:r>
              <a:rPr lang="en-ZA" altLang="en-US" sz="1800" dirty="0">
                <a:latin typeface="Arial" panose="020B0604020202020204" pitchFamily="34" charset="0"/>
                <a:ea typeface="ヒラギノ角ゴ Pro W3" pitchFamily="4" charset="-128"/>
                <a:cs typeface="Arial" panose="020B0604020202020204" pitchFamily="34" charset="0"/>
              </a:rPr>
              <a:t> </a:t>
            </a:r>
          </a:p>
          <a:p>
            <a:pPr>
              <a:defRPr/>
            </a:pPr>
            <a:endParaRPr lang="en-ZA" altLang="en-US" sz="1800" dirty="0">
              <a:latin typeface="Arial" panose="020B0604020202020204" pitchFamily="34" charset="0"/>
              <a:ea typeface="ヒラギノ角ゴ Pro W3" pitchFamily="4" charset="-128"/>
              <a:cs typeface="Arial" panose="020B0604020202020204" pitchFamily="34" charset="0"/>
            </a:endParaRPr>
          </a:p>
        </p:txBody>
      </p:sp>
      <p:sp>
        <p:nvSpPr>
          <p:cNvPr id="2" name="Rectangle 1"/>
          <p:cNvSpPr/>
          <p:nvPr/>
        </p:nvSpPr>
        <p:spPr>
          <a:xfrm>
            <a:off x="477672" y="348987"/>
            <a:ext cx="9239534" cy="523220"/>
          </a:xfrm>
          <a:prstGeom prst="rect">
            <a:avLst/>
          </a:prstGeom>
        </p:spPr>
        <p:txBody>
          <a:bodyPr wrap="square">
            <a:spAutoFit/>
          </a:bodyPr>
          <a:lstStyle/>
          <a:p>
            <a:r>
              <a:rPr lang="en-US" altLang="en-US" sz="2400" b="1" dirty="0">
                <a:latin typeface="Arial" panose="020B0604020202020204" pitchFamily="34" charset="0"/>
                <a:ea typeface="MS PGothic" panose="020B0600070205080204" pitchFamily="34" charset="-128"/>
              </a:rPr>
              <a:t>OVERVIEW SERVICES (DIRECTORATE</a:t>
            </a:r>
            <a:r>
              <a:rPr lang="en-US" altLang="en-US" sz="2800" b="1" dirty="0">
                <a:latin typeface="Arial" panose="020B0604020202020204" pitchFamily="34" charset="0"/>
                <a:ea typeface="MS PGothic" panose="020B0600070205080204" pitchFamily="34" charset="-128"/>
              </a:rPr>
              <a:t>) </a:t>
            </a:r>
            <a:endParaRPr lang="en-ZA" sz="2800" dirty="0"/>
          </a:p>
        </p:txBody>
      </p:sp>
    </p:spTree>
    <p:extLst>
      <p:ext uri="{BB962C8B-B14F-4D97-AF65-F5344CB8AC3E}">
        <p14:creationId xmlns:p14="http://schemas.microsoft.com/office/powerpoint/2010/main" val="4175335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40B341F-54D5-4355-B9A9-FAE9C1EF594D}"/>
              </a:ext>
            </a:extLst>
          </p:cNvPr>
          <p:cNvSpPr txBox="1">
            <a:spLocks/>
          </p:cNvSpPr>
          <p:nvPr/>
        </p:nvSpPr>
        <p:spPr>
          <a:xfrm>
            <a:off x="742950" y="609600"/>
            <a:ext cx="8420100" cy="472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ctr"/>
            <a:r>
              <a:rPr lang="en-US" altLang="en-US" sz="4000" b="1">
                <a:latin typeface="Arial" panose="020B0604020202020204" pitchFamily="34" charset="0"/>
                <a:ea typeface="MS PGothic" panose="020B0600070205080204" pitchFamily="34" charset="-128"/>
              </a:rPr>
              <a:t>SERVICE SPECIFICATION</a:t>
            </a:r>
            <a:br>
              <a:rPr lang="en-US" altLang="en-US" sz="4000">
                <a:latin typeface="Arial" panose="020B0604020202020204" pitchFamily="34" charset="0"/>
                <a:ea typeface="MS PGothic" panose="020B0600070205080204" pitchFamily="34" charset="-128"/>
              </a:rPr>
            </a:br>
            <a:br>
              <a:rPr lang="en-US" altLang="en-US" sz="4000">
                <a:latin typeface="Arial" panose="020B0604020202020204" pitchFamily="34" charset="0"/>
                <a:ea typeface="MS PGothic" panose="020B0600070205080204" pitchFamily="34" charset="-128"/>
              </a:rPr>
            </a:br>
            <a:br>
              <a:rPr lang="en-US" altLang="en-US" sz="4000">
                <a:latin typeface="Arial" panose="020B0604020202020204" pitchFamily="34" charset="0"/>
                <a:ea typeface="MS PGothic" panose="020B0600070205080204" pitchFamily="34" charset="-128"/>
              </a:rPr>
            </a:br>
            <a:br>
              <a:rPr lang="en-US" altLang="en-US" sz="4000">
                <a:latin typeface="Arial" panose="020B0604020202020204" pitchFamily="34" charset="0"/>
                <a:ea typeface="MS PGothic" panose="020B0600070205080204" pitchFamily="34" charset="-128"/>
              </a:rPr>
            </a:br>
            <a:r>
              <a:rPr lang="en-US" altLang="en-US" sz="4000" b="1">
                <a:latin typeface="Arial" panose="020B0604020202020204" pitchFamily="34" charset="0"/>
                <a:ea typeface="MS PGothic" panose="020B0600070205080204" pitchFamily="34" charset="-128"/>
              </a:rPr>
              <a:t>SP2.2 Services to Older Persons</a:t>
            </a:r>
            <a:br>
              <a:rPr lang="en-US" altLang="en-US" sz="4000">
                <a:latin typeface="Arial" panose="020B0604020202020204" pitchFamily="34" charset="0"/>
                <a:ea typeface="MS PGothic" panose="020B0600070205080204" pitchFamily="34" charset="-128"/>
              </a:rPr>
            </a:br>
            <a:br>
              <a:rPr lang="en-US" altLang="en-US" sz="4000">
                <a:latin typeface="Arial" panose="020B0604020202020204" pitchFamily="34" charset="0"/>
                <a:ea typeface="MS PGothic" panose="020B0600070205080204" pitchFamily="34" charset="-128"/>
              </a:rPr>
            </a:br>
            <a:r>
              <a:rPr lang="en-US" altLang="en-US" sz="4000">
                <a:latin typeface="Arial" panose="020B0604020202020204" pitchFamily="34" charset="0"/>
                <a:ea typeface="MS PGothic" panose="020B0600070205080204" pitchFamily="34" charset="-128"/>
              </a:rPr>
              <a:t> </a:t>
            </a:r>
            <a:endParaRPr lang="en-ZA" altLang="en-US" sz="4000" dirty="0">
              <a:ea typeface="ヒラギノ角ゴ Pro W3" pitchFamily="1" charset="-128"/>
            </a:endParaRPr>
          </a:p>
        </p:txBody>
      </p:sp>
    </p:spTree>
    <p:extLst>
      <p:ext uri="{BB962C8B-B14F-4D97-AF65-F5344CB8AC3E}">
        <p14:creationId xmlns:p14="http://schemas.microsoft.com/office/powerpoint/2010/main" val="2547817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73858" y="215979"/>
            <a:ext cx="8584442" cy="523220"/>
          </a:xfrm>
          <a:prstGeom prst="rect">
            <a:avLst/>
          </a:prstGeom>
        </p:spPr>
        <p:txBody>
          <a:bodyPr wrap="square">
            <a:spAutoFit/>
          </a:bodyPr>
          <a:lstStyle/>
          <a:p>
            <a:r>
              <a:rPr lang="en-US" altLang="en-US" sz="2800" b="1" dirty="0">
                <a:solidFill>
                  <a:prstClr val="black"/>
                </a:solidFill>
                <a:latin typeface="Arial" panose="020B0604020202020204" pitchFamily="34" charset="0"/>
                <a:ea typeface="MS PGothic" panose="020B0600070205080204" pitchFamily="34" charset="-128"/>
                <a:cs typeface="+mj-cs"/>
              </a:rPr>
              <a:t>SERVICE SPECIFICATION</a:t>
            </a:r>
            <a:endParaRPr lang="en-ZA" dirty="0"/>
          </a:p>
        </p:txBody>
      </p:sp>
      <p:sp>
        <p:nvSpPr>
          <p:cNvPr id="6" name="Content Placeholder 2">
            <a:extLst>
              <a:ext uri="{FF2B5EF4-FFF2-40B4-BE49-F238E27FC236}">
                <a16:creationId xmlns:a16="http://schemas.microsoft.com/office/drawing/2014/main" id="{C166862C-A32F-493E-AC44-8F0D33868DCA}"/>
              </a:ext>
            </a:extLst>
          </p:cNvPr>
          <p:cNvSpPr txBox="1">
            <a:spLocks/>
          </p:cNvSpPr>
          <p:nvPr/>
        </p:nvSpPr>
        <p:spPr>
          <a:xfrm>
            <a:off x="333375" y="723900"/>
            <a:ext cx="9134475" cy="5286482"/>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spcAft>
                <a:spcPts val="800"/>
              </a:spcAft>
            </a:pPr>
            <a:r>
              <a:rPr lang="en-GB" sz="3200" dirty="0">
                <a:latin typeface="Arial" panose="020B0604020202020204" pitchFamily="34" charset="0"/>
                <a:ea typeface="Times New Roman" panose="02020603050405020304" pitchFamily="18" charset="0"/>
                <a:cs typeface="Times New Roman" panose="02020603050405020304" pitchFamily="18" charset="0"/>
              </a:rPr>
              <a:t>In developing the specifications, the Department is guided by:</a:t>
            </a:r>
          </a:p>
          <a:p>
            <a:pPr lvl="1" algn="just">
              <a:lnSpc>
                <a:spcPct val="110000"/>
              </a:lnSpc>
              <a:spcAft>
                <a:spcPts val="800"/>
              </a:spcAft>
              <a:buFont typeface="Wingdings" panose="05000000000000000000" pitchFamily="2" charset="2"/>
              <a:buChar char="§"/>
            </a:pPr>
            <a:r>
              <a:rPr lang="en-GB" sz="3200" dirty="0">
                <a:latin typeface="Arial" panose="020B0604020202020204" pitchFamily="34" charset="0"/>
                <a:ea typeface="Times New Roman" panose="02020603050405020304" pitchFamily="18" charset="0"/>
                <a:cs typeface="Times New Roman" panose="02020603050405020304" pitchFamily="18" charset="0"/>
              </a:rPr>
              <a:t>The responsibilities of government as set out in the Constitution and sector legislation;</a:t>
            </a:r>
            <a:endParaRPr lang="en-US" sz="3200" dirty="0">
              <a:latin typeface="Arial" panose="020B0604020202020204" pitchFamily="34" charset="0"/>
              <a:ea typeface="Times New Roman" panose="02020603050405020304" pitchFamily="18" charset="0"/>
              <a:cs typeface="Times New Roman" panose="02020603050405020304" pitchFamily="18" charset="0"/>
            </a:endParaRPr>
          </a:p>
          <a:p>
            <a:pPr lvl="1" algn="just">
              <a:lnSpc>
                <a:spcPct val="110000"/>
              </a:lnSpc>
              <a:spcAft>
                <a:spcPts val="800"/>
              </a:spcAft>
              <a:buFont typeface="Wingdings" panose="05000000000000000000" pitchFamily="2" charset="2"/>
              <a:buChar char="§"/>
            </a:pPr>
            <a:r>
              <a:rPr lang="en-GB" sz="3200" dirty="0">
                <a:latin typeface="Arial" panose="020B0604020202020204" pitchFamily="34" charset="0"/>
                <a:ea typeface="Times New Roman" panose="02020603050405020304" pitchFamily="18" charset="0"/>
                <a:cs typeface="Times New Roman" panose="02020603050405020304" pitchFamily="18" charset="0"/>
              </a:rPr>
              <a:t>The demographic information and social development indicators;</a:t>
            </a:r>
            <a:endParaRPr lang="en-US" sz="3200" dirty="0">
              <a:latin typeface="Arial" panose="020B0604020202020204" pitchFamily="34" charset="0"/>
              <a:ea typeface="Times New Roman" panose="02020603050405020304" pitchFamily="18" charset="0"/>
              <a:cs typeface="Times New Roman" panose="02020603050405020304" pitchFamily="18" charset="0"/>
            </a:endParaRPr>
          </a:p>
          <a:p>
            <a:pPr lvl="1" algn="just">
              <a:lnSpc>
                <a:spcPct val="110000"/>
              </a:lnSpc>
              <a:spcAft>
                <a:spcPts val="800"/>
              </a:spcAft>
              <a:buFont typeface="Wingdings" panose="05000000000000000000" pitchFamily="2" charset="2"/>
              <a:buChar char="§"/>
            </a:pPr>
            <a:r>
              <a:rPr lang="en-GB" sz="3200" dirty="0">
                <a:latin typeface="Arial" panose="020B0604020202020204" pitchFamily="34" charset="0"/>
                <a:ea typeface="Times New Roman" panose="02020603050405020304" pitchFamily="18" charset="0"/>
                <a:cs typeface="Times New Roman" panose="02020603050405020304" pitchFamily="18" charset="0"/>
              </a:rPr>
              <a:t>Research on the need for developmental social services; and</a:t>
            </a:r>
            <a:endParaRPr lang="en-US" sz="3200" dirty="0">
              <a:latin typeface="Arial" panose="020B0604020202020204" pitchFamily="34" charset="0"/>
              <a:ea typeface="Times New Roman" panose="02020603050405020304" pitchFamily="18" charset="0"/>
              <a:cs typeface="Times New Roman" panose="02020603050405020304" pitchFamily="18" charset="0"/>
            </a:endParaRPr>
          </a:p>
          <a:p>
            <a:pPr lvl="1" algn="just">
              <a:lnSpc>
                <a:spcPct val="110000"/>
              </a:lnSpc>
              <a:spcAft>
                <a:spcPts val="800"/>
              </a:spcAft>
              <a:buFont typeface="Wingdings" panose="05000000000000000000" pitchFamily="2" charset="2"/>
              <a:buChar char="§"/>
            </a:pPr>
            <a:r>
              <a:rPr lang="en-GB" sz="3200" dirty="0">
                <a:latin typeface="Arial" panose="020B0604020202020204" pitchFamily="34" charset="0"/>
                <a:ea typeface="Times New Roman" panose="02020603050405020304" pitchFamily="18" charset="0"/>
                <a:cs typeface="Times New Roman" panose="02020603050405020304" pitchFamily="18" charset="0"/>
              </a:rPr>
              <a:t>departmental priorities, as informed by the above information.</a:t>
            </a:r>
            <a:endParaRPr lang="en-US" sz="3200" dirty="0">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r>
              <a:rPr lang="en-ZA" altLang="en-US" sz="3200" i="1" dirty="0">
                <a:latin typeface="Arial" panose="020B0604020202020204" pitchFamily="34" charset="0"/>
                <a:ea typeface="ヒラギノ角ゴ Pro W3" pitchFamily="4" charset="-128"/>
                <a:cs typeface="Arial" panose="020B0604020202020204" pitchFamily="34" charset="0"/>
              </a:rPr>
              <a:t>Specific to the Service Specifications </a:t>
            </a:r>
            <a:r>
              <a:rPr lang="en-ZA" altLang="en-US" sz="3200" dirty="0">
                <a:latin typeface="Arial" panose="020B0604020202020204" pitchFamily="34" charset="0"/>
                <a:ea typeface="ヒラギノ角ゴ Pro W3" pitchFamily="4" charset="-128"/>
                <a:cs typeface="Arial" panose="020B0604020202020204" pitchFamily="34" charset="0"/>
              </a:rPr>
              <a:t>f</a:t>
            </a:r>
            <a:r>
              <a:rPr lang="en-ZA" sz="3200" dirty="0">
                <a:latin typeface="Arial" panose="020B0604020202020204" pitchFamily="34" charset="0"/>
                <a:ea typeface="ヒラギノ角ゴ Pro W3" pitchFamily="4" charset="-128"/>
                <a:cs typeface="Arial" panose="020B0604020202020204" pitchFamily="34" charset="0"/>
              </a:rPr>
              <a:t>unding</a:t>
            </a:r>
            <a:r>
              <a:rPr lang="en-ZA" sz="3200" dirty="0">
                <a:latin typeface="Arial" panose="020B0604020202020204" pitchFamily="34" charset="0"/>
                <a:cs typeface="Arial" panose="020B0604020202020204" pitchFamily="34" charset="0"/>
              </a:rPr>
              <a:t> considerations will be for services that are aligned to the following priority areas:</a:t>
            </a:r>
          </a:p>
          <a:p>
            <a:pPr marL="0" indent="0">
              <a:buFont typeface="Arial" panose="020B0604020202020204" pitchFamily="34" charset="0"/>
              <a:buNone/>
              <a:defRPr/>
            </a:pPr>
            <a:endParaRPr lang="en-ZA" altLang="en-US" sz="3200" dirty="0">
              <a:latin typeface="Arial" panose="020B0604020202020204" pitchFamily="34" charset="0"/>
              <a:ea typeface="ヒラギノ角ゴ Pro W3" pitchFamily="4" charset="-128"/>
              <a:cs typeface="Arial" panose="020B0604020202020204" pitchFamily="34" charset="0"/>
            </a:endParaRPr>
          </a:p>
          <a:p>
            <a:pPr lvl="1">
              <a:buFont typeface="Wingdings" panose="05000000000000000000" pitchFamily="2" charset="2"/>
              <a:buChar char="§"/>
              <a:defRPr/>
            </a:pPr>
            <a:r>
              <a:rPr lang="en-ZA" sz="3200" dirty="0">
                <a:latin typeface="Arial" panose="020B0604020202020204" pitchFamily="34" charset="0"/>
                <a:cs typeface="Arial" panose="020B0604020202020204" pitchFamily="34" charset="0"/>
              </a:rPr>
              <a:t>Services to Older Persons with Alzheimer’s disease and dementia </a:t>
            </a:r>
          </a:p>
          <a:p>
            <a:pPr lvl="1">
              <a:buFont typeface="Wingdings" panose="05000000000000000000" pitchFamily="2" charset="2"/>
              <a:buChar char="§"/>
              <a:defRPr/>
            </a:pPr>
            <a:r>
              <a:rPr lang="en-ZA" sz="3200" dirty="0">
                <a:latin typeface="Arial" panose="020B0604020202020204" pitchFamily="34" charset="0"/>
                <a:cs typeface="Arial" panose="020B0604020202020204" pitchFamily="34" charset="0"/>
              </a:rPr>
              <a:t>Services that will advocate for the protection and promotion of the rights of older persons including those in marginalised communities </a:t>
            </a:r>
          </a:p>
          <a:p>
            <a:pPr lvl="1">
              <a:buFont typeface="Wingdings" panose="05000000000000000000" pitchFamily="2" charset="2"/>
              <a:buChar char="§"/>
              <a:defRPr/>
            </a:pPr>
            <a:r>
              <a:rPr lang="en-ZA" sz="3200" dirty="0">
                <a:latin typeface="Arial" panose="020B0604020202020204" pitchFamily="34" charset="0"/>
                <a:cs typeface="Arial" panose="020B0604020202020204" pitchFamily="34" charset="0"/>
              </a:rPr>
              <a:t>Services to improve care of  older person in both residential and communities by providing necessary skills to care givers</a:t>
            </a:r>
          </a:p>
          <a:p>
            <a:pPr lvl="1">
              <a:buFont typeface="Wingdings" panose="05000000000000000000" pitchFamily="2" charset="2"/>
              <a:buChar char="§"/>
              <a:defRPr/>
            </a:pPr>
            <a:r>
              <a:rPr lang="en-ZA" sz="3200" dirty="0">
                <a:latin typeface="Arial" panose="020B0604020202020204" pitchFamily="34" charset="0"/>
                <a:cs typeface="Arial" panose="020B0604020202020204" pitchFamily="34" charset="0"/>
              </a:rPr>
              <a:t>Mentoring of emerging  organisation rendering services to older persons</a:t>
            </a:r>
          </a:p>
          <a:p>
            <a:pPr lvl="1">
              <a:buFont typeface="Wingdings" panose="05000000000000000000" pitchFamily="2" charset="2"/>
              <a:buChar char="§"/>
              <a:defRPr/>
            </a:pPr>
            <a:endParaRPr lang="en-ZA" sz="20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ZA" sz="2000" dirty="0">
              <a:latin typeface="Arial" panose="020B0604020202020204" pitchFamily="34" charset="0"/>
              <a:cs typeface="Arial" panose="020B0604020202020204" pitchFamily="34" charset="0"/>
            </a:endParaRPr>
          </a:p>
          <a:p>
            <a:pPr>
              <a:defRPr/>
            </a:pPr>
            <a:endParaRPr lang="en-ZA" altLang="en-US" sz="2000" dirty="0">
              <a:latin typeface="Arial" panose="020B0604020202020204" pitchFamily="34" charset="0"/>
              <a:ea typeface="ヒラギノ角ゴ Pro W3" pitchFamily="4" charset="-128"/>
              <a:cs typeface="Arial" panose="020B0604020202020204" pitchFamily="34" charset="0"/>
            </a:endParaRPr>
          </a:p>
        </p:txBody>
      </p:sp>
    </p:spTree>
    <p:extLst>
      <p:ext uri="{BB962C8B-B14F-4D97-AF65-F5344CB8AC3E}">
        <p14:creationId xmlns:p14="http://schemas.microsoft.com/office/powerpoint/2010/main" val="3183958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16F0B2F5-DB9B-428D-86D2-B21E1DB6CEA8}"/>
              </a:ext>
            </a:extLst>
          </p:cNvPr>
          <p:cNvGraphicFramePr>
            <a:graphicFrameLocks noGrp="1"/>
          </p:cNvGraphicFramePr>
          <p:nvPr>
            <p:extLst>
              <p:ext uri="{D42A27DB-BD31-4B8C-83A1-F6EECF244321}">
                <p14:modId xmlns:p14="http://schemas.microsoft.com/office/powerpoint/2010/main" val="2019970214"/>
              </p:ext>
            </p:extLst>
          </p:nvPr>
        </p:nvGraphicFramePr>
        <p:xfrm>
          <a:off x="246579" y="513708"/>
          <a:ext cx="9462499" cy="5091955"/>
        </p:xfrm>
        <a:graphic>
          <a:graphicData uri="http://schemas.openxmlformats.org/drawingml/2006/table">
            <a:tbl>
              <a:tblPr firstRow="1" bandRow="1">
                <a:tableStyleId>{5C22544A-7EE6-4342-B048-85BDC9FD1C3A}</a:tableStyleId>
              </a:tblPr>
              <a:tblGrid>
                <a:gridCol w="4037745">
                  <a:extLst>
                    <a:ext uri="{9D8B030D-6E8A-4147-A177-3AD203B41FA5}">
                      <a16:colId xmlns:a16="http://schemas.microsoft.com/office/drawing/2014/main" val="3760552575"/>
                    </a:ext>
                  </a:extLst>
                </a:gridCol>
                <a:gridCol w="5424754">
                  <a:extLst>
                    <a:ext uri="{9D8B030D-6E8A-4147-A177-3AD203B41FA5}">
                      <a16:colId xmlns:a16="http://schemas.microsoft.com/office/drawing/2014/main" val="116542991"/>
                    </a:ext>
                  </a:extLst>
                </a:gridCol>
              </a:tblGrid>
              <a:tr h="419064">
                <a:tc>
                  <a:txBody>
                    <a:bodyPr/>
                    <a:lstStyle/>
                    <a:p>
                      <a:r>
                        <a:rPr lang="en-US" sz="2000" dirty="0">
                          <a:latin typeface="Arial" panose="020B0604020202020204" pitchFamily="34" charset="0"/>
                          <a:cs typeface="Arial" panose="020B0604020202020204" pitchFamily="34" charset="0"/>
                        </a:rPr>
                        <a:t>OBJECTIVE 1</a:t>
                      </a:r>
                    </a:p>
                  </a:txBody>
                  <a:tcPr/>
                </a:tc>
                <a:tc>
                  <a:txBody>
                    <a:bodyPr/>
                    <a:lstStyle/>
                    <a:p>
                      <a:r>
                        <a:rPr lang="en-US" sz="2000"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3104972">
                <a:tc>
                  <a:txBody>
                    <a:bodyPr/>
                    <a:lstStyle/>
                    <a:p>
                      <a:pPr marL="342900" indent="-342900" algn="just">
                        <a:buFont typeface="+mj-lt"/>
                        <a:buAutoNum type="arabicPeriod"/>
                        <a:defRPr/>
                      </a:pPr>
                      <a:r>
                        <a:rPr lang="en-GB" sz="2000" kern="1200" dirty="0">
                          <a:solidFill>
                            <a:schemeClr val="dk1"/>
                          </a:solidFill>
                          <a:effectLst/>
                          <a:latin typeface="Arial" panose="020B0604020202020204" pitchFamily="34" charset="0"/>
                          <a:ea typeface="+mn-ea"/>
                          <a:cs typeface="Arial" panose="020B0604020202020204" pitchFamily="34" charset="0"/>
                        </a:rPr>
                        <a:t>To advocate for protection and promotion of the rights of older persons both in Residential Care Facilities and within communities through various intervention processes.</a:t>
                      </a:r>
                      <a:endParaRPr lang="en-ZA" sz="2000" b="1" dirty="0">
                        <a:latin typeface="Arial" panose="020B0604020202020204" pitchFamily="34" charset="0"/>
                        <a:cs typeface="Arial" panose="020B0604020202020204" pitchFamily="34" charset="0"/>
                      </a:endParaRPr>
                    </a:p>
                    <a:p>
                      <a:pPr marL="342900" indent="-342900" algn="just">
                        <a:buFont typeface="+mj-lt"/>
                        <a:buAutoNum type="arabicPeriod"/>
                      </a:pPr>
                      <a:endParaRPr lang="en-US" sz="2000" dirty="0">
                        <a:latin typeface="Arial" panose="020B0604020202020204" pitchFamily="34" charset="0"/>
                        <a:cs typeface="Arial" panose="020B0604020202020204" pitchFamily="34" charset="0"/>
                      </a:endParaRPr>
                    </a:p>
                  </a:txBody>
                  <a:tcPr/>
                </a:tc>
                <a:tc>
                  <a:txBody>
                    <a:bodyPr/>
                    <a:lstStyle/>
                    <a:p>
                      <a:pPr marL="342900" indent="-342900" algn="just">
                        <a:buFont typeface="+mj-lt"/>
                        <a:buAutoNum type="arabicPeriod"/>
                      </a:pPr>
                      <a:r>
                        <a:rPr lang="en-GB" sz="2000" kern="1200" dirty="0">
                          <a:solidFill>
                            <a:schemeClr val="dk1"/>
                          </a:solidFill>
                          <a:effectLst/>
                          <a:latin typeface="Arial" panose="020B0604020202020204" pitchFamily="34" charset="0"/>
                          <a:ea typeface="+mn-ea"/>
                          <a:cs typeface="Arial" panose="020B0604020202020204" pitchFamily="34" charset="0"/>
                        </a:rPr>
                        <a:t>Advocate for the protection and promotion of the rights of older persons and the upholding of their dignity and integrity</a:t>
                      </a:r>
                      <a:endParaRPr lang="en-ZA" sz="2000" kern="1200" dirty="0">
                        <a:solidFill>
                          <a:schemeClr val="dk1"/>
                        </a:solidFill>
                        <a:effectLst/>
                        <a:latin typeface="Arial" panose="020B0604020202020204" pitchFamily="34" charset="0"/>
                        <a:ea typeface="+mn-ea"/>
                        <a:cs typeface="Arial" panose="020B0604020202020204" pitchFamily="34" charset="0"/>
                      </a:endParaRPr>
                    </a:p>
                    <a:p>
                      <a:pPr marL="342900" indent="-342900" algn="just">
                        <a:buFont typeface="+mj-lt"/>
                        <a:buAutoNum type="arabicPeriod"/>
                      </a:pPr>
                      <a:r>
                        <a:rPr lang="en-GB" sz="2000" kern="1200" dirty="0">
                          <a:solidFill>
                            <a:schemeClr val="dk1"/>
                          </a:solidFill>
                          <a:effectLst/>
                          <a:latin typeface="Arial" panose="020B0604020202020204" pitchFamily="34" charset="0"/>
                          <a:ea typeface="+mn-ea"/>
                          <a:cs typeface="Arial" panose="020B0604020202020204" pitchFamily="34" charset="0"/>
                        </a:rPr>
                        <a:t>Lobby for the political support of services to   Older Persons  across all three spheres of government </a:t>
                      </a:r>
                      <a:r>
                        <a:rPr lang="en-GB" sz="2000" kern="1200" dirty="0" err="1">
                          <a:solidFill>
                            <a:schemeClr val="dk1"/>
                          </a:solidFill>
                          <a:effectLst/>
                          <a:latin typeface="Arial" panose="020B0604020202020204" pitchFamily="34" charset="0"/>
                          <a:ea typeface="+mn-ea"/>
                          <a:cs typeface="Arial" panose="020B0604020202020204" pitchFamily="34" charset="0"/>
                        </a:rPr>
                        <a:t>viz</a:t>
                      </a:r>
                      <a:r>
                        <a:rPr lang="en-GB" sz="2000" kern="1200" dirty="0">
                          <a:solidFill>
                            <a:schemeClr val="dk1"/>
                          </a:solidFill>
                          <a:effectLst/>
                          <a:latin typeface="Arial" panose="020B0604020202020204" pitchFamily="34" charset="0"/>
                          <a:ea typeface="+mn-ea"/>
                          <a:cs typeface="Arial" panose="020B0604020202020204" pitchFamily="34" charset="0"/>
                        </a:rPr>
                        <a:t>, national, provincial and local</a:t>
                      </a:r>
                      <a:endParaRPr lang="en-ZA" sz="2000" kern="1200" dirty="0">
                        <a:solidFill>
                          <a:schemeClr val="dk1"/>
                        </a:solidFill>
                        <a:effectLst/>
                        <a:latin typeface="Arial" panose="020B0604020202020204" pitchFamily="34" charset="0"/>
                        <a:ea typeface="+mn-ea"/>
                        <a:cs typeface="Arial" panose="020B0604020202020204" pitchFamily="34" charset="0"/>
                      </a:endParaRPr>
                    </a:p>
                    <a:p>
                      <a:pPr marL="342900" indent="-342900" algn="just">
                        <a:buFont typeface="+mj-lt"/>
                        <a:buAutoNum type="arabicPeriod"/>
                      </a:pPr>
                      <a:r>
                        <a:rPr lang="en-GB" sz="2000" kern="1200" dirty="0">
                          <a:solidFill>
                            <a:schemeClr val="dk1"/>
                          </a:solidFill>
                          <a:effectLst/>
                          <a:latin typeface="Arial" panose="020B0604020202020204" pitchFamily="34" charset="0"/>
                          <a:ea typeface="+mn-ea"/>
                          <a:cs typeface="Arial" panose="020B0604020202020204" pitchFamily="34" charset="0"/>
                        </a:rPr>
                        <a:t>Create awareness on ageing and ageism in communities and other relevant platforms</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1588929"/>
                  </a:ext>
                </a:extLst>
              </a:tr>
              <a:tr h="1567919">
                <a:tc gridSpan="2">
                  <a: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lgn="ctr">
                        <a:buFontTx/>
                        <a:buNone/>
                        <a:defRPr/>
                      </a:pPr>
                      <a:r>
                        <a:rPr lang="en-ZA" sz="2000" b="1" dirty="0">
                          <a:latin typeface="Arial" panose="020B0604020202020204" pitchFamily="34" charset="0"/>
                          <a:cs typeface="Arial" panose="020B0604020202020204" pitchFamily="34" charset="0"/>
                        </a:rPr>
                        <a:t>Outcome</a:t>
                      </a:r>
                    </a:p>
                    <a:p>
                      <a:pPr algn="ctr">
                        <a:buFont typeface="Arial" panose="020B0604020202020204" pitchFamily="34" charset="0"/>
                        <a:buChar char="•"/>
                        <a:defRPr/>
                      </a:pPr>
                      <a:r>
                        <a:rPr lang="en-ZA" sz="2000" dirty="0">
                          <a:latin typeface="Arial" panose="020B0604020202020204" pitchFamily="34" charset="0"/>
                          <a:cs typeface="Arial" panose="020B0604020202020204" pitchFamily="34" charset="0"/>
                        </a:rPr>
                        <a:t>The</a:t>
                      </a:r>
                      <a:r>
                        <a:rPr lang="en-ZA" sz="2000" baseline="0" dirty="0">
                          <a:latin typeface="Arial" panose="020B0604020202020204" pitchFamily="34" charset="0"/>
                          <a:cs typeface="Arial" panose="020B0604020202020204" pitchFamily="34" charset="0"/>
                        </a:rPr>
                        <a:t> rights, dignity integrity and wellbeing of older persons protected </a:t>
                      </a:r>
                      <a:endParaRPr lang="en-ZA" sz="2000" dirty="0">
                        <a:latin typeface="Arial" panose="020B0604020202020204" pitchFamily="34" charset="0"/>
                        <a:cs typeface="Arial" panose="020B0604020202020204" pitchFamily="34" charset="0"/>
                      </a:endParaRPr>
                    </a:p>
                    <a:p>
                      <a:endParaRPr lang="en-US" sz="2000" dirty="0"/>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
        <p:nvSpPr>
          <p:cNvPr id="7" name="Title 1">
            <a:extLst>
              <a:ext uri="{FF2B5EF4-FFF2-40B4-BE49-F238E27FC236}">
                <a16:creationId xmlns:a16="http://schemas.microsoft.com/office/drawing/2014/main" id="{89498A19-9FB3-4D80-8366-15D2502488CA}"/>
              </a:ext>
            </a:extLst>
          </p:cNvPr>
          <p:cNvSpPr txBox="1">
            <a:spLocks/>
          </p:cNvSpPr>
          <p:nvPr/>
        </p:nvSpPr>
        <p:spPr>
          <a:xfrm>
            <a:off x="0" y="0"/>
            <a:ext cx="8579893" cy="4417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r>
              <a:rPr lang="en-US" altLang="en-US" sz="2800" b="1" dirty="0">
                <a:latin typeface="Arial" panose="020B0604020202020204" pitchFamily="34" charset="0"/>
                <a:ea typeface="MS PGothic" panose="020B0600070205080204" pitchFamily="34" charset="-128"/>
              </a:rPr>
              <a:t>OBJECTIVES</a:t>
            </a:r>
            <a:endParaRPr lang="en-ZA" altLang="en-US" sz="2800" b="1" dirty="0">
              <a:ea typeface="ヒラギノ角ゴ Pro W3" pitchFamily="1" charset="-128"/>
            </a:endParaRPr>
          </a:p>
        </p:txBody>
      </p:sp>
    </p:spTree>
    <p:extLst>
      <p:ext uri="{BB962C8B-B14F-4D97-AF65-F5344CB8AC3E}">
        <p14:creationId xmlns:p14="http://schemas.microsoft.com/office/powerpoint/2010/main" val="1944470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16F0B2F5-DB9B-428D-86D2-B21E1DB6CEA8}"/>
              </a:ext>
            </a:extLst>
          </p:cNvPr>
          <p:cNvGraphicFramePr>
            <a:graphicFrameLocks noGrp="1"/>
          </p:cNvGraphicFramePr>
          <p:nvPr>
            <p:extLst>
              <p:ext uri="{D42A27DB-BD31-4B8C-83A1-F6EECF244321}">
                <p14:modId xmlns:p14="http://schemas.microsoft.com/office/powerpoint/2010/main" val="1492268688"/>
              </p:ext>
            </p:extLst>
          </p:nvPr>
        </p:nvGraphicFramePr>
        <p:xfrm>
          <a:off x="221750" y="472611"/>
          <a:ext cx="9462499" cy="6213553"/>
        </p:xfrm>
        <a:graphic>
          <a:graphicData uri="http://schemas.openxmlformats.org/drawingml/2006/table">
            <a:tbl>
              <a:tblPr firstRow="1" bandRow="1">
                <a:tableStyleId>{5C22544A-7EE6-4342-B048-85BDC9FD1C3A}</a:tableStyleId>
              </a:tblPr>
              <a:tblGrid>
                <a:gridCol w="3548866">
                  <a:extLst>
                    <a:ext uri="{9D8B030D-6E8A-4147-A177-3AD203B41FA5}">
                      <a16:colId xmlns:a16="http://schemas.microsoft.com/office/drawing/2014/main" val="3760552575"/>
                    </a:ext>
                  </a:extLst>
                </a:gridCol>
                <a:gridCol w="5913633">
                  <a:extLst>
                    <a:ext uri="{9D8B030D-6E8A-4147-A177-3AD203B41FA5}">
                      <a16:colId xmlns:a16="http://schemas.microsoft.com/office/drawing/2014/main" val="116542991"/>
                    </a:ext>
                  </a:extLst>
                </a:gridCol>
              </a:tblGrid>
              <a:tr h="385514">
                <a:tc>
                  <a:txBody>
                    <a:bodyPr/>
                    <a:lstStyle/>
                    <a:p>
                      <a:r>
                        <a:rPr lang="en-US" sz="2000" dirty="0">
                          <a:latin typeface="Arial" panose="020B0604020202020204" pitchFamily="34" charset="0"/>
                          <a:cs typeface="Arial" panose="020B0604020202020204" pitchFamily="34" charset="0"/>
                        </a:rPr>
                        <a:t>OBJECTIVE 2</a:t>
                      </a:r>
                    </a:p>
                  </a:txBody>
                  <a:tcPr/>
                </a:tc>
                <a:tc>
                  <a:txBody>
                    <a:bodyPr/>
                    <a:lstStyle/>
                    <a:p>
                      <a:r>
                        <a:rPr lang="en-US" sz="2000"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3944106">
                <a:tc>
                  <a:txBody>
                    <a:bodyPr/>
                    <a:lstStyle/>
                    <a:p>
                      <a:pPr marL="342900" indent="-342900" algn="just">
                        <a:buFont typeface="+mj-lt"/>
                        <a:buAutoNum type="arabicPeriod"/>
                        <a:defRPr/>
                      </a:pPr>
                      <a:r>
                        <a:rPr lang="en-GB" sz="2000" kern="1200" dirty="0">
                          <a:solidFill>
                            <a:schemeClr val="dk1"/>
                          </a:solidFill>
                          <a:effectLst/>
                          <a:latin typeface="Arial" panose="020B0604020202020204" pitchFamily="34" charset="0"/>
                          <a:ea typeface="+mn-ea"/>
                          <a:cs typeface="Arial" panose="020B0604020202020204" pitchFamily="34" charset="0"/>
                        </a:rPr>
                        <a:t>To provide comprehensive services to older persons and their families affected by Alzheimer’s disease or Dementia related illnesses.</a:t>
                      </a:r>
                      <a:endParaRPr lang="en-ZA" sz="2000" b="1" dirty="0">
                        <a:latin typeface="Arial" panose="020B0604020202020204" pitchFamily="34" charset="0"/>
                        <a:cs typeface="Arial" panose="020B0604020202020204" pitchFamily="34" charset="0"/>
                      </a:endParaRPr>
                    </a:p>
                    <a:p>
                      <a:pPr marL="342900" indent="-342900" algn="just">
                        <a:buFont typeface="+mj-lt"/>
                        <a:buAutoNum type="arabicPeriod"/>
                      </a:pPr>
                      <a:endParaRPr lang="en-US" sz="2000" dirty="0">
                        <a:latin typeface="Arial" panose="020B0604020202020204" pitchFamily="34" charset="0"/>
                        <a:cs typeface="Arial" panose="020B0604020202020204" pitchFamily="34" charset="0"/>
                      </a:endParaRPr>
                    </a:p>
                  </a:txBody>
                  <a:tcPr/>
                </a:tc>
                <a:tc>
                  <a:txBody>
                    <a:bodyPr/>
                    <a:lstStyle/>
                    <a:p>
                      <a:pPr marL="342900" indent="-342900" algn="just">
                        <a:buFont typeface="+mj-lt"/>
                        <a:buAutoNum type="arabicPeriod"/>
                      </a:pPr>
                      <a:r>
                        <a:rPr lang="en-GB" sz="2000" kern="1200" dirty="0">
                          <a:solidFill>
                            <a:schemeClr val="dk1"/>
                          </a:solidFill>
                          <a:effectLst/>
                          <a:latin typeface="Arial" panose="020B0604020202020204" pitchFamily="34" charset="0"/>
                          <a:ea typeface="+mn-ea"/>
                          <a:cs typeface="Arial" panose="020B0604020202020204" pitchFamily="34" charset="0"/>
                        </a:rPr>
                        <a:t>Provide comprehensive services to older persons and  their  families affected by  Alzheimer’s disease or Dementia</a:t>
                      </a:r>
                      <a:endParaRPr lang="en-ZA" sz="2000" kern="1200" dirty="0">
                        <a:solidFill>
                          <a:schemeClr val="dk1"/>
                        </a:solidFill>
                        <a:effectLst/>
                        <a:latin typeface="Arial" panose="020B0604020202020204" pitchFamily="34" charset="0"/>
                        <a:ea typeface="+mn-ea"/>
                        <a:cs typeface="Arial" panose="020B0604020202020204" pitchFamily="34" charset="0"/>
                      </a:endParaRPr>
                    </a:p>
                    <a:p>
                      <a:pPr marL="342900" indent="-342900" algn="just">
                        <a:buFont typeface="+mj-lt"/>
                        <a:buAutoNum type="arabicPeriod"/>
                      </a:pPr>
                      <a:r>
                        <a:rPr lang="en-GB" sz="2000" kern="1200" dirty="0">
                          <a:solidFill>
                            <a:schemeClr val="dk1"/>
                          </a:solidFill>
                          <a:effectLst/>
                          <a:latin typeface="Arial" panose="020B0604020202020204" pitchFamily="34" charset="0"/>
                          <a:ea typeface="+mn-ea"/>
                          <a:cs typeface="Arial" panose="020B0604020202020204" pitchFamily="34" charset="0"/>
                        </a:rPr>
                        <a:t>Create public awareness on Alzheimer’s’ disease and Dementia within communities mostly targeting youth. </a:t>
                      </a:r>
                    </a:p>
                    <a:p>
                      <a:pPr marL="342900" indent="-342900" algn="just">
                        <a:buFont typeface="+mj-lt"/>
                        <a:buAutoNum type="arabicPeriod"/>
                      </a:pPr>
                      <a:r>
                        <a:rPr lang="en-GB" sz="2000" kern="1200" dirty="0">
                          <a:solidFill>
                            <a:schemeClr val="dk1"/>
                          </a:solidFill>
                          <a:effectLst/>
                          <a:latin typeface="Arial" panose="020B0604020202020204" pitchFamily="34" charset="0"/>
                          <a:ea typeface="+mn-ea"/>
                          <a:cs typeface="Arial" panose="020B0604020202020204" pitchFamily="34" charset="0"/>
                        </a:rPr>
                        <a:t>Conduct quality training programmes to families, carers and other relevant stakeholders on Alzheimer’s  to ensure they are equipped to render quality care.</a:t>
                      </a:r>
                      <a:endParaRPr lang="en-ZA" sz="2000" kern="1200" dirty="0">
                        <a:solidFill>
                          <a:schemeClr val="dk1"/>
                        </a:solidFill>
                        <a:effectLst/>
                        <a:latin typeface="Arial" panose="020B0604020202020204" pitchFamily="34" charset="0"/>
                        <a:ea typeface="+mn-ea"/>
                        <a:cs typeface="Arial" panose="020B0604020202020204" pitchFamily="34" charset="0"/>
                      </a:endParaRPr>
                    </a:p>
                    <a:p>
                      <a:pPr marL="342900" indent="-342900" algn="just">
                        <a:buFont typeface="+mj-lt"/>
                        <a:buAutoNum type="arabicPeriod"/>
                      </a:pPr>
                      <a:r>
                        <a:rPr lang="en-GB" sz="2000" kern="1200" dirty="0">
                          <a:solidFill>
                            <a:schemeClr val="dk1"/>
                          </a:solidFill>
                          <a:effectLst/>
                          <a:latin typeface="Arial" panose="020B0604020202020204" pitchFamily="34" charset="0"/>
                          <a:ea typeface="+mn-ea"/>
                          <a:cs typeface="Arial" panose="020B0604020202020204" pitchFamily="34" charset="0"/>
                        </a:rPr>
                        <a:t> Identify and support upcoming organisation providing services on Alzheimer’s</a:t>
                      </a:r>
                      <a:r>
                        <a:rPr lang="en-GB" sz="2000" kern="1200" baseline="0" dirty="0">
                          <a:solidFill>
                            <a:schemeClr val="dk1"/>
                          </a:solidFill>
                          <a:effectLst/>
                          <a:latin typeface="Arial" panose="020B0604020202020204" pitchFamily="34" charset="0"/>
                          <a:ea typeface="+mn-ea"/>
                          <a:cs typeface="Arial" panose="020B0604020202020204" pitchFamily="34" charset="0"/>
                        </a:rPr>
                        <a:t> disease and Dementia</a:t>
                      </a:r>
                      <a:endParaRPr lang="en-ZA" sz="20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11588929"/>
                  </a:ext>
                </a:extLst>
              </a:tr>
              <a:tr h="1763473">
                <a:tc gridSpan="2">
                  <a:txBody>
                    <a:bodyPr/>
                    <a:lstStyle/>
                    <a:p>
                      <a:pPr lvl="0" algn="ctr"/>
                      <a:r>
                        <a:rPr lang="en-ZA" sz="2000" b="1" dirty="0">
                          <a:latin typeface="Arial" panose="020B0604020202020204" pitchFamily="34" charset="0"/>
                          <a:cs typeface="Arial" panose="020B0604020202020204" pitchFamily="34" charset="0"/>
                        </a:rPr>
                        <a:t>Outcome/s</a:t>
                      </a:r>
                    </a:p>
                    <a:p>
                      <a:pPr marL="342900" lvl="0" indent="-342900">
                        <a:buFont typeface="Arial" panose="020B0604020202020204" pitchFamily="34" charset="0"/>
                        <a:buChar char="•"/>
                      </a:pPr>
                      <a:r>
                        <a:rPr lang="en-ZA" sz="2000" b="0" kern="1200" dirty="0">
                          <a:solidFill>
                            <a:schemeClr val="dk1"/>
                          </a:solidFill>
                          <a:effectLst/>
                          <a:latin typeface="Arial" panose="020B0604020202020204" pitchFamily="34" charset="0"/>
                          <a:ea typeface="+mn-ea"/>
                          <a:cs typeface="Arial" panose="020B0604020202020204" pitchFamily="34" charset="0"/>
                        </a:rPr>
                        <a:t>Capacitated</a:t>
                      </a:r>
                      <a:r>
                        <a:rPr lang="en-ZA" sz="2000" b="0" kern="1200" baseline="0" dirty="0">
                          <a:solidFill>
                            <a:schemeClr val="dk1"/>
                          </a:solidFill>
                          <a:effectLst/>
                          <a:latin typeface="Arial" panose="020B0604020202020204" pitchFamily="34" charset="0"/>
                          <a:ea typeface="+mn-ea"/>
                          <a:cs typeface="Arial" panose="020B0604020202020204" pitchFamily="34" charset="0"/>
                        </a:rPr>
                        <a:t> and older persons and </a:t>
                      </a:r>
                      <a:r>
                        <a:rPr lang="en-AU" sz="2000" b="0" kern="1200" dirty="0">
                          <a:solidFill>
                            <a:schemeClr val="dk1"/>
                          </a:solidFill>
                          <a:effectLst/>
                          <a:latin typeface="Arial" panose="020B0604020202020204" pitchFamily="34" charset="0"/>
                          <a:ea typeface="+mn-ea"/>
                          <a:cs typeface="Arial" panose="020B0604020202020204" pitchFamily="34" charset="0"/>
                        </a:rPr>
                        <a:t> </a:t>
                      </a:r>
                      <a:r>
                        <a:rPr lang="en-AU" sz="2000" kern="1200" dirty="0">
                          <a:solidFill>
                            <a:schemeClr val="dk1"/>
                          </a:solidFill>
                          <a:effectLst/>
                          <a:latin typeface="Arial" panose="020B0604020202020204" pitchFamily="34" charset="0"/>
                          <a:ea typeface="+mn-ea"/>
                          <a:cs typeface="Arial" panose="020B0604020202020204" pitchFamily="34" charset="0"/>
                        </a:rPr>
                        <a:t>families to deal with Alzheimer’s disease and Dementia</a:t>
                      </a:r>
                      <a:endParaRPr lang="en-ZA" sz="2000" kern="1200" dirty="0">
                        <a:solidFill>
                          <a:schemeClr val="dk1"/>
                        </a:solidFill>
                        <a:effectLst/>
                        <a:latin typeface="Arial" panose="020B0604020202020204" pitchFamily="34" charset="0"/>
                        <a:ea typeface="+mn-ea"/>
                        <a:cs typeface="Arial" panose="020B0604020202020204" pitchFamily="34" charset="0"/>
                      </a:endParaRPr>
                    </a:p>
                    <a:p>
                      <a:pPr marL="342900" lvl="0" indent="-342900">
                        <a:buFont typeface="Arial" panose="020B0604020202020204" pitchFamily="34" charset="0"/>
                        <a:buChar char="•"/>
                      </a:pPr>
                      <a:r>
                        <a:rPr lang="en-AU" sz="2000" kern="1200" dirty="0">
                          <a:solidFill>
                            <a:schemeClr val="dk1"/>
                          </a:solidFill>
                          <a:effectLst/>
                          <a:latin typeface="Arial" panose="020B0604020202020204" pitchFamily="34" charset="0"/>
                          <a:ea typeface="+mn-ea"/>
                          <a:cs typeface="Arial" panose="020B0604020202020204" pitchFamily="34" charset="0"/>
                        </a:rPr>
                        <a:t>Educated and well informed communities that understand the signs and symptoms of Alzheimer’s.</a:t>
                      </a:r>
                      <a:endParaRPr lang="en-ZA" sz="2000" kern="120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
        <p:nvSpPr>
          <p:cNvPr id="7" name="Title 1">
            <a:extLst>
              <a:ext uri="{FF2B5EF4-FFF2-40B4-BE49-F238E27FC236}">
                <a16:creationId xmlns:a16="http://schemas.microsoft.com/office/drawing/2014/main" id="{89498A19-9FB3-4D80-8366-15D2502488CA}"/>
              </a:ext>
            </a:extLst>
          </p:cNvPr>
          <p:cNvSpPr txBox="1">
            <a:spLocks/>
          </p:cNvSpPr>
          <p:nvPr/>
        </p:nvSpPr>
        <p:spPr>
          <a:xfrm>
            <a:off x="0" y="0"/>
            <a:ext cx="8579893" cy="6061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r>
              <a:rPr lang="en-US" altLang="en-US" sz="2800" b="1" dirty="0">
                <a:latin typeface="Arial" panose="020B0604020202020204" pitchFamily="34" charset="0"/>
                <a:ea typeface="MS PGothic" panose="020B0600070205080204" pitchFamily="34" charset="-128"/>
              </a:rPr>
              <a:t>OBJECTIVES</a:t>
            </a:r>
            <a:endParaRPr lang="en-ZA" altLang="en-US" sz="2800" b="1" dirty="0">
              <a:ea typeface="ヒラギノ角ゴ Pro W3" pitchFamily="1" charset="-128"/>
            </a:endParaRPr>
          </a:p>
        </p:txBody>
      </p:sp>
    </p:spTree>
    <p:extLst>
      <p:ext uri="{BB962C8B-B14F-4D97-AF65-F5344CB8AC3E}">
        <p14:creationId xmlns:p14="http://schemas.microsoft.com/office/powerpoint/2010/main" val="1609609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16F0B2F5-DB9B-428D-86D2-B21E1DB6CEA8}"/>
              </a:ext>
            </a:extLst>
          </p:cNvPr>
          <p:cNvGraphicFramePr>
            <a:graphicFrameLocks noGrp="1"/>
          </p:cNvGraphicFramePr>
          <p:nvPr>
            <p:extLst>
              <p:ext uri="{D42A27DB-BD31-4B8C-83A1-F6EECF244321}">
                <p14:modId xmlns:p14="http://schemas.microsoft.com/office/powerpoint/2010/main" val="2026505619"/>
              </p:ext>
            </p:extLst>
          </p:nvPr>
        </p:nvGraphicFramePr>
        <p:xfrm>
          <a:off x="318499" y="513708"/>
          <a:ext cx="9411127" cy="5894702"/>
        </p:xfrm>
        <a:graphic>
          <a:graphicData uri="http://schemas.openxmlformats.org/drawingml/2006/table">
            <a:tbl>
              <a:tblPr firstRow="1" bandRow="1">
                <a:tableStyleId>{5C22544A-7EE6-4342-B048-85BDC9FD1C3A}</a:tableStyleId>
              </a:tblPr>
              <a:tblGrid>
                <a:gridCol w="4344721">
                  <a:extLst>
                    <a:ext uri="{9D8B030D-6E8A-4147-A177-3AD203B41FA5}">
                      <a16:colId xmlns:a16="http://schemas.microsoft.com/office/drawing/2014/main" val="3760552575"/>
                    </a:ext>
                  </a:extLst>
                </a:gridCol>
                <a:gridCol w="5066406">
                  <a:extLst>
                    <a:ext uri="{9D8B030D-6E8A-4147-A177-3AD203B41FA5}">
                      <a16:colId xmlns:a16="http://schemas.microsoft.com/office/drawing/2014/main" val="116542991"/>
                    </a:ext>
                  </a:extLst>
                </a:gridCol>
              </a:tblGrid>
              <a:tr h="453004">
                <a:tc>
                  <a:txBody>
                    <a:bodyPr/>
                    <a:lstStyle/>
                    <a:p>
                      <a:r>
                        <a:rPr lang="en-US" sz="2400" dirty="0">
                          <a:latin typeface="Arial" panose="020B0604020202020204" pitchFamily="34" charset="0"/>
                          <a:cs typeface="Arial" panose="020B0604020202020204" pitchFamily="34" charset="0"/>
                        </a:rPr>
                        <a:t>OBJECTIVE 3</a:t>
                      </a:r>
                    </a:p>
                  </a:txBody>
                  <a:tcPr/>
                </a:tc>
                <a:tc>
                  <a:txBody>
                    <a:bodyPr/>
                    <a:lstStyle/>
                    <a:p>
                      <a:r>
                        <a:rPr lang="en-US"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3133287">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GB" sz="2400" kern="1200" dirty="0">
                          <a:solidFill>
                            <a:schemeClr val="dk1"/>
                          </a:solidFill>
                          <a:effectLst/>
                          <a:latin typeface="Arial" panose="020B0604020202020204" pitchFamily="34" charset="0"/>
                          <a:ea typeface="+mn-ea"/>
                          <a:cs typeface="Arial" panose="020B0604020202020204" pitchFamily="34" charset="0"/>
                        </a:rPr>
                        <a:t>To review the existing accredited caregiver skills programme in line with the relevant regulatory bodies  prescripts to ensure compliance with the Older Persons Act 13 of 2006</a:t>
                      </a:r>
                      <a:endParaRPr lang="en-US" sz="2400" dirty="0">
                        <a:latin typeface="Arial" panose="020B0604020202020204" pitchFamily="34" charset="0"/>
                        <a:cs typeface="Arial" panose="020B0604020202020204" pitchFamily="34" charset="0"/>
                      </a:endParaRPr>
                    </a:p>
                  </a:txBody>
                  <a:tcPr/>
                </a:tc>
                <a:tc>
                  <a:txBody>
                    <a:bodyPr/>
                    <a:lstStyle/>
                    <a:p>
                      <a:pPr marL="342900" indent="-342900" algn="just">
                        <a:buFont typeface="+mj-lt"/>
                        <a:buAutoNum type="arabicPeriod"/>
                      </a:pPr>
                      <a:r>
                        <a:rPr lang="en-GB" sz="2400" kern="1200" dirty="0">
                          <a:solidFill>
                            <a:schemeClr val="dk1"/>
                          </a:solidFill>
                          <a:effectLst/>
                          <a:latin typeface="Arial" panose="020B0604020202020204" pitchFamily="34" charset="0"/>
                          <a:ea typeface="+mn-ea"/>
                          <a:cs typeface="Arial" panose="020B0604020202020204" pitchFamily="34" charset="0"/>
                        </a:rPr>
                        <a:t>Select the relevant learning areas to form the skills programme in line with the relevant regulatory requirements</a:t>
                      </a:r>
                      <a:endParaRPr lang="en-ZA" sz="2400" kern="1200" dirty="0">
                        <a:solidFill>
                          <a:schemeClr val="dk1"/>
                        </a:solidFill>
                        <a:effectLst/>
                        <a:latin typeface="Arial" panose="020B0604020202020204" pitchFamily="34" charset="0"/>
                        <a:ea typeface="+mn-ea"/>
                        <a:cs typeface="Arial" panose="020B0604020202020204" pitchFamily="34" charset="0"/>
                      </a:endParaRPr>
                    </a:p>
                    <a:p>
                      <a:pPr marL="342900" indent="-342900" algn="just">
                        <a:buFont typeface="+mj-lt"/>
                        <a:buAutoNum type="arabicPeriod"/>
                      </a:pPr>
                      <a:r>
                        <a:rPr lang="en-GB" sz="2400" kern="1200" dirty="0">
                          <a:solidFill>
                            <a:schemeClr val="dk1"/>
                          </a:solidFill>
                          <a:effectLst/>
                          <a:latin typeface="Arial" panose="020B0604020202020204" pitchFamily="34" charset="0"/>
                          <a:ea typeface="+mn-ea"/>
                          <a:cs typeface="Arial" panose="020B0604020202020204" pitchFamily="34" charset="0"/>
                        </a:rPr>
                        <a:t>Package the learning material according to learning areas</a:t>
                      </a:r>
                      <a:endParaRPr lang="en-ZA" sz="2400" kern="1200" dirty="0">
                        <a:solidFill>
                          <a:schemeClr val="dk1"/>
                        </a:solidFill>
                        <a:effectLst/>
                        <a:latin typeface="Arial" panose="020B0604020202020204" pitchFamily="34" charset="0"/>
                        <a:ea typeface="+mn-ea"/>
                        <a:cs typeface="Arial" panose="020B0604020202020204" pitchFamily="34" charset="0"/>
                      </a:endParaRPr>
                    </a:p>
                    <a:p>
                      <a:pPr marL="342900" indent="-342900" algn="just">
                        <a:buFont typeface="+mj-lt"/>
                        <a:buAutoNum type="arabicPeriod"/>
                      </a:pPr>
                      <a:r>
                        <a:rPr lang="en-GB" sz="2400" kern="1200" dirty="0">
                          <a:solidFill>
                            <a:schemeClr val="dk1"/>
                          </a:solidFill>
                          <a:effectLst/>
                          <a:latin typeface="Arial" panose="020B0604020202020204" pitchFamily="34" charset="0"/>
                          <a:ea typeface="+mn-ea"/>
                          <a:cs typeface="Arial" panose="020B0604020202020204" pitchFamily="34" charset="0"/>
                        </a:rPr>
                        <a:t>Pilot the revised  skills programme for care givers  in 9 Provinces</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1588929"/>
                  </a:ext>
                </a:extLst>
              </a:tr>
              <a:tr h="2054222">
                <a:tc gridSpan="2">
                  <a:txBody>
                    <a:bodyPr/>
                    <a:lstStyle/>
                    <a:p>
                      <a:pPr marL="0" lvl="0" indent="0" algn="just">
                        <a:spcBef>
                          <a:spcPts val="600"/>
                        </a:spcBef>
                        <a:spcAft>
                          <a:spcPts val="1000"/>
                        </a:spcAft>
                        <a:buClr>
                          <a:srgbClr val="000000"/>
                        </a:buClr>
                        <a:buFont typeface="Symbol" panose="05050102010706020507" pitchFamily="18" charset="2"/>
                        <a:buNone/>
                      </a:pPr>
                      <a:r>
                        <a:rPr lang="en-ZA" sz="2400" b="1" dirty="0">
                          <a:latin typeface="Arial" panose="020B0604020202020204" pitchFamily="34" charset="0"/>
                          <a:cs typeface="Arial" panose="020B0604020202020204" pitchFamily="34" charset="0"/>
                        </a:rPr>
                        <a:t>                                  Outcome</a:t>
                      </a:r>
                    </a:p>
                    <a:p>
                      <a:pPr marL="0" lvl="0" indent="0" algn="just">
                        <a:spcBef>
                          <a:spcPts val="600"/>
                        </a:spcBef>
                        <a:spcAft>
                          <a:spcPts val="1000"/>
                        </a:spcAft>
                        <a:buClr>
                          <a:srgbClr val="000000"/>
                        </a:buClr>
                        <a:buFont typeface="Symbol" panose="05050102010706020507" pitchFamily="18" charset="2"/>
                        <a:buNone/>
                      </a:pPr>
                      <a:r>
                        <a:rPr lang="en-AU" sz="2400" dirty="0">
                          <a:effectLst/>
                          <a:latin typeface="Arial" panose="020B0604020202020204" pitchFamily="34" charset="0"/>
                          <a:ea typeface="Calibri" panose="020F0502020204030204" pitchFamily="34" charset="0"/>
                          <a:cs typeface="Arial" panose="020B0604020202020204" pitchFamily="34" charset="0"/>
                        </a:rPr>
                        <a:t>Competent and  skilled caregivers  that will provide quality services to older persons both in communities and residential facilities as</a:t>
                      </a:r>
                      <a:r>
                        <a:rPr lang="en-AU" sz="2400" baseline="0" dirty="0">
                          <a:effectLst/>
                          <a:latin typeface="Arial" panose="020B0604020202020204" pitchFamily="34" charset="0"/>
                          <a:ea typeface="Calibri" panose="020F0502020204030204" pitchFamily="34" charset="0"/>
                          <a:cs typeface="Arial" panose="020B0604020202020204" pitchFamily="34" charset="0"/>
                        </a:rPr>
                        <a:t> mandated by the Older Persons Act 13 of 2006 as being amended</a:t>
                      </a:r>
                      <a:r>
                        <a:rPr lang="en-AU" sz="2400" dirty="0">
                          <a:effectLst/>
                          <a:latin typeface="Arial" panose="020B0604020202020204" pitchFamily="34" charset="0"/>
                          <a:ea typeface="Calibri" panose="020F0502020204030204" pitchFamily="34" charset="0"/>
                          <a:cs typeface="Arial" panose="020B0604020202020204" pitchFamily="34" charset="0"/>
                        </a:rPr>
                        <a:t> </a:t>
                      </a:r>
                      <a:endParaRPr lang="en-ZA" sz="2400" b="1" dirty="0">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
        <p:nvSpPr>
          <p:cNvPr id="7" name="Title 1">
            <a:extLst>
              <a:ext uri="{FF2B5EF4-FFF2-40B4-BE49-F238E27FC236}">
                <a16:creationId xmlns:a16="http://schemas.microsoft.com/office/drawing/2014/main" id="{89498A19-9FB3-4D80-8366-15D2502488CA}"/>
              </a:ext>
            </a:extLst>
          </p:cNvPr>
          <p:cNvSpPr txBox="1">
            <a:spLocks/>
          </p:cNvSpPr>
          <p:nvPr/>
        </p:nvSpPr>
        <p:spPr>
          <a:xfrm>
            <a:off x="121693" y="0"/>
            <a:ext cx="8458200" cy="7808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r>
              <a:rPr lang="en-US" altLang="en-US" sz="2800" b="1" dirty="0">
                <a:latin typeface="Arial" panose="020B0604020202020204" pitchFamily="34" charset="0"/>
                <a:ea typeface="MS PGothic" panose="020B0600070205080204" pitchFamily="34" charset="-128"/>
              </a:rPr>
              <a:t>OBJECTIVES</a:t>
            </a:r>
            <a:endParaRPr lang="en-ZA" altLang="en-US" sz="2800" b="1" dirty="0">
              <a:ea typeface="ヒラギノ角ゴ Pro W3" pitchFamily="1" charset="-128"/>
            </a:endParaRPr>
          </a:p>
        </p:txBody>
      </p:sp>
    </p:spTree>
    <p:extLst>
      <p:ext uri="{BB962C8B-B14F-4D97-AF65-F5344CB8AC3E}">
        <p14:creationId xmlns:p14="http://schemas.microsoft.com/office/powerpoint/2010/main" val="3097913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498A19-9FB3-4D80-8366-15D2502488CA}"/>
              </a:ext>
            </a:extLst>
          </p:cNvPr>
          <p:cNvSpPr txBox="1">
            <a:spLocks/>
          </p:cNvSpPr>
          <p:nvPr/>
        </p:nvSpPr>
        <p:spPr>
          <a:xfrm>
            <a:off x="258171" y="578568"/>
            <a:ext cx="8458200" cy="96202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r>
              <a:rPr lang="en-US" altLang="en-US" sz="2800" dirty="0">
                <a:latin typeface="Arial" panose="020B0604020202020204" pitchFamily="34" charset="0"/>
                <a:ea typeface="MS PGothic" panose="020B0600070205080204" pitchFamily="34" charset="-128"/>
              </a:rPr>
            </a:br>
            <a:endParaRPr lang="en-ZA" altLang="en-US" sz="2800" b="1" dirty="0">
              <a:ea typeface="ヒラギノ角ゴ Pro W3" pitchFamily="1" charset="-128"/>
            </a:endParaRPr>
          </a:p>
        </p:txBody>
      </p:sp>
      <p:graphicFrame>
        <p:nvGraphicFramePr>
          <p:cNvPr id="4" name="Table 3">
            <a:extLst>
              <a:ext uri="{FF2B5EF4-FFF2-40B4-BE49-F238E27FC236}">
                <a16:creationId xmlns:a16="http://schemas.microsoft.com/office/drawing/2014/main" id="{16F0B2F5-DB9B-428D-86D2-B21E1DB6CEA8}"/>
              </a:ext>
            </a:extLst>
          </p:cNvPr>
          <p:cNvGraphicFramePr>
            <a:graphicFrameLocks noGrp="1"/>
          </p:cNvGraphicFramePr>
          <p:nvPr>
            <p:extLst>
              <p:ext uri="{D42A27DB-BD31-4B8C-83A1-F6EECF244321}">
                <p14:modId xmlns:p14="http://schemas.microsoft.com/office/powerpoint/2010/main" val="891497436"/>
              </p:ext>
            </p:extLst>
          </p:nvPr>
        </p:nvGraphicFramePr>
        <p:xfrm>
          <a:off x="533400" y="1234542"/>
          <a:ext cx="8839201" cy="4502771"/>
        </p:xfrm>
        <a:graphic>
          <a:graphicData uri="http://schemas.openxmlformats.org/drawingml/2006/table">
            <a:tbl>
              <a:tblPr firstRow="1" bandRow="1">
                <a:tableStyleId>{5C22544A-7EE6-4342-B048-85BDC9FD1C3A}</a:tableStyleId>
              </a:tblPr>
              <a:tblGrid>
                <a:gridCol w="2713234">
                  <a:extLst>
                    <a:ext uri="{9D8B030D-6E8A-4147-A177-3AD203B41FA5}">
                      <a16:colId xmlns:a16="http://schemas.microsoft.com/office/drawing/2014/main" val="3760552575"/>
                    </a:ext>
                  </a:extLst>
                </a:gridCol>
                <a:gridCol w="3286708">
                  <a:extLst>
                    <a:ext uri="{9D8B030D-6E8A-4147-A177-3AD203B41FA5}">
                      <a16:colId xmlns:a16="http://schemas.microsoft.com/office/drawing/2014/main" val="2735531885"/>
                    </a:ext>
                  </a:extLst>
                </a:gridCol>
                <a:gridCol w="2839259">
                  <a:extLst>
                    <a:ext uri="{9D8B030D-6E8A-4147-A177-3AD203B41FA5}">
                      <a16:colId xmlns:a16="http://schemas.microsoft.com/office/drawing/2014/main" val="116542991"/>
                    </a:ext>
                  </a:extLst>
                </a:gridCol>
              </a:tblGrid>
              <a:tr h="430900">
                <a:tc>
                  <a:txBody>
                    <a:bodyPr/>
                    <a:lstStyle/>
                    <a:p>
                      <a:pPr>
                        <a:lnSpc>
                          <a:spcPct val="107000"/>
                        </a:lnSpc>
                        <a:spcBef>
                          <a:spcPts val="600"/>
                        </a:spcBef>
                        <a:spcAft>
                          <a:spcPts val="900"/>
                        </a:spcAft>
                      </a:pPr>
                      <a:r>
                        <a:rPr lang="en-AU" sz="2000" b="1" dirty="0">
                          <a:effectLst/>
                          <a:latin typeface="Arial" panose="020B0604020202020204" pitchFamily="34" charset="0"/>
                          <a:ea typeface="Calibri" panose="020F0502020204030204" pitchFamily="34" charset="0"/>
                          <a:cs typeface="Times New Roman" panose="02020603050405020304" pitchFamily="18" charset="0"/>
                        </a:rPr>
                        <a:t>Objectives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AU" sz="2000" b="1">
                          <a:effectLst/>
                          <a:latin typeface="Arial" panose="020B0604020202020204" pitchFamily="34" charset="0"/>
                          <a:ea typeface="Calibri" panose="020F0502020204030204" pitchFamily="34" charset="0"/>
                          <a:cs typeface="Times New Roman" panose="02020603050405020304" pitchFamily="18" charset="0"/>
                        </a:rPr>
                        <a:t>Geographical Areas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AU" sz="2000" b="1" dirty="0">
                          <a:effectLst/>
                          <a:latin typeface="Arial" panose="020B0604020202020204" pitchFamily="34" charset="0"/>
                          <a:ea typeface="Calibri" panose="020F0502020204030204" pitchFamily="34" charset="0"/>
                          <a:cs typeface="Times New Roman" panose="02020603050405020304" pitchFamily="18" charset="0"/>
                        </a:rPr>
                        <a:t>Target year/s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78373138"/>
                  </a:ext>
                </a:extLst>
              </a:tr>
              <a:tr h="1220840">
                <a:tc>
                  <a:txBody>
                    <a:bodyPr/>
                    <a:lstStyle/>
                    <a:p>
                      <a:pPr>
                        <a:lnSpc>
                          <a:spcPct val="107000"/>
                        </a:lnSpc>
                        <a:spcBef>
                          <a:spcPts val="600"/>
                        </a:spcBef>
                        <a:spcAft>
                          <a:spcPts val="900"/>
                        </a:spcAft>
                      </a:pPr>
                      <a:r>
                        <a:rPr lang="en-AU" sz="2000">
                          <a:effectLst/>
                          <a:latin typeface="Arial" panose="020B0604020202020204" pitchFamily="34" charset="0"/>
                          <a:ea typeface="Calibri" panose="020F0502020204030204" pitchFamily="34" charset="0"/>
                          <a:cs typeface="Times New Roman" panose="02020603050405020304" pitchFamily="18" charset="0"/>
                        </a:rPr>
                        <a:t>OBJECTIVE 1 (as above)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R="74930" algn="just">
                        <a:lnSpc>
                          <a:spcPct val="107000"/>
                        </a:lnSpc>
                        <a:spcBef>
                          <a:spcPts val="5"/>
                        </a:spcBef>
                        <a:spcAft>
                          <a:spcPts val="900"/>
                        </a:spcAft>
                        <a:tabLst>
                          <a:tab pos="292100" algn="l"/>
                        </a:tabLst>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Nine ( 9) Provinces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1 (2024/25) </a:t>
                      </a:r>
                    </a:p>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2 (2025/26)</a:t>
                      </a:r>
                    </a:p>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3 (2026/27)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96214725"/>
                  </a:ext>
                </a:extLst>
              </a:tr>
              <a:tr h="1074296">
                <a:tc>
                  <a:txBody>
                    <a:bodyPr/>
                    <a:lstStyle/>
                    <a:p>
                      <a:pPr>
                        <a:lnSpc>
                          <a:spcPct val="107000"/>
                        </a:lnSpc>
                        <a:spcBef>
                          <a:spcPts val="600"/>
                        </a:spcBef>
                        <a:spcAft>
                          <a:spcPts val="900"/>
                        </a:spcAft>
                      </a:pPr>
                      <a:r>
                        <a:rPr lang="en-AU" sz="2000" dirty="0">
                          <a:effectLst/>
                          <a:latin typeface="Arial" panose="020B0604020202020204" pitchFamily="34" charset="0"/>
                          <a:ea typeface="Calibri" panose="020F0502020204030204" pitchFamily="34" charset="0"/>
                          <a:cs typeface="Times New Roman" panose="02020603050405020304" pitchFamily="18" charset="0"/>
                        </a:rPr>
                        <a:t>OBJECTIVE 2 (as above)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R="74930" algn="just">
                        <a:lnSpc>
                          <a:spcPct val="107000"/>
                        </a:lnSpc>
                        <a:spcBef>
                          <a:spcPts val="5"/>
                        </a:spcBef>
                        <a:spcAft>
                          <a:spcPts val="900"/>
                        </a:spcAft>
                        <a:tabLst>
                          <a:tab pos="292100" algn="l"/>
                        </a:tabLst>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least</a:t>
                      </a:r>
                      <a:r>
                        <a:rPr lang="en-GB" sz="20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three</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 or more provinces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1 (2024/25) </a:t>
                      </a:r>
                    </a:p>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2 (2025/26)</a:t>
                      </a:r>
                    </a:p>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3 (2026/27)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11588929"/>
                  </a:ext>
                </a:extLst>
              </a:tr>
              <a:tr h="1400425">
                <a:tc>
                  <a:txBody>
                    <a:bodyPr/>
                    <a:lstStyle/>
                    <a:p>
                      <a:pPr>
                        <a:lnSpc>
                          <a:spcPct val="107000"/>
                        </a:lnSpc>
                        <a:spcBef>
                          <a:spcPts val="600"/>
                        </a:spcBef>
                        <a:spcAft>
                          <a:spcPts val="900"/>
                        </a:spcAft>
                      </a:pPr>
                      <a:r>
                        <a:rPr lang="en-AU" sz="2000" dirty="0">
                          <a:effectLst/>
                          <a:latin typeface="Arial" panose="020B0604020202020204" pitchFamily="34" charset="0"/>
                          <a:ea typeface="Calibri" panose="020F0502020204030204" pitchFamily="34" charset="0"/>
                          <a:cs typeface="Times New Roman" panose="02020603050405020304" pitchFamily="18" charset="0"/>
                        </a:rPr>
                        <a:t>OBJECTIVE 3</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AU" sz="2000" dirty="0">
                          <a:effectLst/>
                          <a:latin typeface="Arial" panose="020B0604020202020204" pitchFamily="34" charset="0"/>
                          <a:ea typeface="Calibri" panose="020F0502020204030204" pitchFamily="34" charset="0"/>
                          <a:cs typeface="Times New Roman" panose="02020603050405020304" pitchFamily="18" charset="0"/>
                        </a:rPr>
                        <a:t>(as above)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R="74930" algn="just">
                        <a:lnSpc>
                          <a:spcPct val="107000"/>
                        </a:lnSpc>
                        <a:spcBef>
                          <a:spcPts val="5"/>
                        </a:spcBef>
                        <a:spcAft>
                          <a:spcPts val="900"/>
                        </a:spcAft>
                        <a:tabLst>
                          <a:tab pos="292100" algn="l"/>
                        </a:tabLst>
                      </a:pPr>
                      <a:r>
                        <a:rPr lang="en-US" sz="2000" dirty="0">
                          <a:effectLst/>
                          <a:latin typeface="Arial" panose="020B0604020202020204" pitchFamily="34" charset="0"/>
                          <a:ea typeface="Calibri" panose="020F0502020204030204" pitchFamily="34" charset="0"/>
                          <a:cs typeface="Arial" panose="020B0604020202020204" pitchFamily="34" charset="0"/>
                        </a:rPr>
                        <a:t>At least three</a:t>
                      </a:r>
                      <a:r>
                        <a:rPr lang="en-US" sz="2000" baseline="0" dirty="0">
                          <a:effectLst/>
                          <a:latin typeface="Arial" panose="020B0604020202020204" pitchFamily="34" charset="0"/>
                          <a:ea typeface="Calibri" panose="020F0502020204030204" pitchFamily="34" charset="0"/>
                          <a:cs typeface="Arial" panose="020B0604020202020204" pitchFamily="34" charset="0"/>
                        </a:rPr>
                        <a:t> ( 3)</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600"/>
                        </a:spcBef>
                        <a:spcAft>
                          <a:spcPts val="900"/>
                        </a:spcAft>
                      </a:pPr>
                      <a:r>
                        <a:rPr lang="en-AU" sz="2000"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1 (2024/25) </a:t>
                      </a:r>
                    </a:p>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2 (2025/26)</a:t>
                      </a:r>
                    </a:p>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3 (2026/27)</a:t>
                      </a:r>
                    </a:p>
                  </a:txBody>
                  <a:tcPr marL="68580" marR="68580" marT="0" marB="0"/>
                </a:tc>
                <a:extLst>
                  <a:ext uri="{0D108BD9-81ED-4DB2-BD59-A6C34878D82A}">
                    <a16:rowId xmlns:a16="http://schemas.microsoft.com/office/drawing/2014/main" val="2226525534"/>
                  </a:ext>
                </a:extLst>
              </a:tr>
            </a:tbl>
          </a:graphicData>
        </a:graphic>
      </p:graphicFrame>
      <p:sp>
        <p:nvSpPr>
          <p:cNvPr id="2" name="Rectangle 1"/>
          <p:cNvSpPr/>
          <p:nvPr/>
        </p:nvSpPr>
        <p:spPr>
          <a:xfrm>
            <a:off x="533400" y="444890"/>
            <a:ext cx="8839201" cy="461665"/>
          </a:xfrm>
          <a:prstGeom prst="rect">
            <a:avLst/>
          </a:prstGeom>
        </p:spPr>
        <p:txBody>
          <a:bodyPr wrap="square">
            <a:spAutoFit/>
          </a:bodyPr>
          <a:lstStyle/>
          <a:p>
            <a:r>
              <a:rPr lang="en-US" altLang="en-US" sz="2400" b="1" dirty="0">
                <a:latin typeface="Arial" panose="020B0604020202020204" pitchFamily="34" charset="0"/>
                <a:ea typeface="MS PGothic" panose="020B0600070205080204" pitchFamily="34" charset="-128"/>
              </a:rPr>
              <a:t>GEOGRAPHICAL COVERAGE AND TARGET YEARS </a:t>
            </a:r>
            <a:endParaRPr lang="en-ZA" sz="2400" dirty="0"/>
          </a:p>
        </p:txBody>
      </p:sp>
    </p:spTree>
    <p:extLst>
      <p:ext uri="{BB962C8B-B14F-4D97-AF65-F5344CB8AC3E}">
        <p14:creationId xmlns:p14="http://schemas.microsoft.com/office/powerpoint/2010/main" val="2155452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498A19-9FB3-4D80-8366-15D2502488CA}"/>
              </a:ext>
            </a:extLst>
          </p:cNvPr>
          <p:cNvSpPr txBox="1">
            <a:spLocks/>
          </p:cNvSpPr>
          <p:nvPr/>
        </p:nvSpPr>
        <p:spPr>
          <a:xfrm>
            <a:off x="258171" y="578568"/>
            <a:ext cx="8458200" cy="96202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r>
              <a:rPr lang="en-US" altLang="en-US" sz="2800" b="1">
                <a:latin typeface="Arial" panose="020B0604020202020204" pitchFamily="34" charset="0"/>
                <a:ea typeface="MS PGothic" panose="020B0600070205080204" pitchFamily="34" charset="-128"/>
              </a:rPr>
              <a:t>TARGETED SERVICE BENEFICIARIES</a:t>
            </a:r>
            <a:endParaRPr lang="en-ZA" altLang="en-US" sz="2800" b="1" dirty="0">
              <a:ea typeface="ヒラギノ角ゴ Pro W3" pitchFamily="1" charset="-128"/>
            </a:endParaRPr>
          </a:p>
        </p:txBody>
      </p:sp>
      <p:sp>
        <p:nvSpPr>
          <p:cNvPr id="2" name="Rectangle 1"/>
          <p:cNvSpPr/>
          <p:nvPr/>
        </p:nvSpPr>
        <p:spPr>
          <a:xfrm>
            <a:off x="533400" y="444890"/>
            <a:ext cx="8839201" cy="461665"/>
          </a:xfrm>
          <a:prstGeom prst="rect">
            <a:avLst/>
          </a:prstGeom>
        </p:spPr>
        <p:txBody>
          <a:bodyPr wrap="square">
            <a:spAutoFit/>
          </a:bodyPr>
          <a:lstStyle/>
          <a:p>
            <a:r>
              <a:rPr lang="en-US" altLang="en-US" sz="2400" b="1" dirty="0">
                <a:latin typeface="Arial" panose="020B0604020202020204" pitchFamily="34" charset="0"/>
                <a:ea typeface="MS PGothic" panose="020B0600070205080204" pitchFamily="34" charset="-128"/>
              </a:rPr>
              <a:t> </a:t>
            </a:r>
            <a:endParaRPr lang="en-ZA" sz="2400" dirty="0"/>
          </a:p>
        </p:txBody>
      </p:sp>
      <p:sp>
        <p:nvSpPr>
          <p:cNvPr id="5" name="Content Placeholder 2">
            <a:extLst>
              <a:ext uri="{FF2B5EF4-FFF2-40B4-BE49-F238E27FC236}">
                <a16:creationId xmlns:a16="http://schemas.microsoft.com/office/drawing/2014/main" id="{5F5C38E1-A42C-460B-9AE2-6E8C7D705D1E}"/>
              </a:ext>
            </a:extLst>
          </p:cNvPr>
          <p:cNvSpPr txBox="1">
            <a:spLocks/>
          </p:cNvSpPr>
          <p:nvPr/>
        </p:nvSpPr>
        <p:spPr>
          <a:xfrm>
            <a:off x="381000" y="1146412"/>
            <a:ext cx="8991600" cy="4339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a:defRPr/>
            </a:pPr>
            <a:r>
              <a:rPr lang="en-AU" sz="3200" dirty="0">
                <a:latin typeface="Arial" panose="020B0604020202020204" pitchFamily="34" charset="0"/>
                <a:ea typeface="Times New Roman" panose="02020603050405020304" pitchFamily="18" charset="0"/>
                <a:cs typeface="Times New Roman" panose="02020603050405020304" pitchFamily="18" charset="0"/>
              </a:rPr>
              <a:t>Older Persons, their families and the broader community</a:t>
            </a:r>
          </a:p>
          <a:p>
            <a:pPr>
              <a:defRPr/>
            </a:pPr>
            <a:endParaRPr lang="en-AU" sz="3200" dirty="0">
              <a:latin typeface="Arial" panose="020B0604020202020204" pitchFamily="34" charset="0"/>
              <a:ea typeface="Times New Roman" panose="02020603050405020304" pitchFamily="18" charset="0"/>
              <a:cs typeface="Times New Roman" panose="02020603050405020304" pitchFamily="18" charset="0"/>
            </a:endParaRPr>
          </a:p>
          <a:p>
            <a:pPr>
              <a:defRPr/>
            </a:pPr>
            <a:r>
              <a:rPr lang="en-AU" sz="3200" dirty="0">
                <a:latin typeface="Arial" panose="020B0604020202020204" pitchFamily="34" charset="0"/>
                <a:ea typeface="Times New Roman" panose="02020603050405020304" pitchFamily="18" charset="0"/>
                <a:cs typeface="Times New Roman" panose="02020603050405020304" pitchFamily="18" charset="0"/>
              </a:rPr>
              <a:t>Care givers rendering services to older persons </a:t>
            </a:r>
            <a:r>
              <a:rPr lang="en-AU" sz="3200" dirty="0">
                <a:latin typeface="Arial" panose="020B0604020202020204" pitchFamily="34" charset="0"/>
                <a:ea typeface="Times New Roman" panose="02020603050405020304" pitchFamily="18" charset="0"/>
                <a:cs typeface="Arial" panose="020B0604020202020204" pitchFamily="34" charset="0"/>
              </a:rPr>
              <a:t>at residential facilities and home based care  </a:t>
            </a:r>
            <a:endParaRPr lang="en-US" sz="3200" dirty="0">
              <a:latin typeface="Arial" panose="020B0604020202020204" pitchFamily="34" charset="0"/>
              <a:ea typeface="Times New Roman" panose="02020603050405020304" pitchFamily="18" charset="0"/>
              <a:cs typeface="Times New Roman" panose="02020603050405020304" pitchFamily="18" charset="0"/>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6609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498A19-9FB3-4D80-8366-15D2502488CA}"/>
              </a:ext>
            </a:extLst>
          </p:cNvPr>
          <p:cNvSpPr txBox="1">
            <a:spLocks/>
          </p:cNvSpPr>
          <p:nvPr/>
        </p:nvSpPr>
        <p:spPr>
          <a:xfrm>
            <a:off x="184935" y="246580"/>
            <a:ext cx="8531436" cy="7936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r>
              <a:rPr lang="en-US" altLang="en-US" sz="2800" b="1" dirty="0">
                <a:latin typeface="Arial" panose="020B0604020202020204" pitchFamily="34" charset="0"/>
                <a:ea typeface="MS PGothic" panose="020B0600070205080204" pitchFamily="34" charset="-128"/>
              </a:rPr>
              <a:t>KEY SERVICE REQUIREMENTS</a:t>
            </a:r>
            <a:endParaRPr lang="en-ZA" altLang="en-US" sz="2800" b="1" dirty="0">
              <a:ea typeface="ヒラギノ角ゴ Pro W3" pitchFamily="1" charset="-128"/>
            </a:endParaRPr>
          </a:p>
        </p:txBody>
      </p:sp>
      <p:sp>
        <p:nvSpPr>
          <p:cNvPr id="2" name="Rectangle 1"/>
          <p:cNvSpPr/>
          <p:nvPr/>
        </p:nvSpPr>
        <p:spPr>
          <a:xfrm>
            <a:off x="533400" y="444890"/>
            <a:ext cx="8839201" cy="461665"/>
          </a:xfrm>
          <a:prstGeom prst="rect">
            <a:avLst/>
          </a:prstGeom>
        </p:spPr>
        <p:txBody>
          <a:bodyPr wrap="square">
            <a:spAutoFit/>
          </a:bodyPr>
          <a:lstStyle/>
          <a:p>
            <a:r>
              <a:rPr lang="en-US" altLang="en-US" sz="2400" b="1" dirty="0">
                <a:latin typeface="Arial" panose="020B0604020202020204" pitchFamily="34" charset="0"/>
                <a:ea typeface="MS PGothic" panose="020B0600070205080204" pitchFamily="34" charset="-128"/>
              </a:rPr>
              <a:t> </a:t>
            </a:r>
            <a:endParaRPr lang="en-ZA" sz="2400" dirty="0"/>
          </a:p>
        </p:txBody>
      </p:sp>
      <p:sp>
        <p:nvSpPr>
          <p:cNvPr id="6" name="Content Placeholder 2">
            <a:extLst>
              <a:ext uri="{FF2B5EF4-FFF2-40B4-BE49-F238E27FC236}">
                <a16:creationId xmlns:a16="http://schemas.microsoft.com/office/drawing/2014/main" id="{FB720176-4418-4DDD-9199-370884E757AC}"/>
              </a:ext>
            </a:extLst>
          </p:cNvPr>
          <p:cNvSpPr txBox="1">
            <a:spLocks/>
          </p:cNvSpPr>
          <p:nvPr/>
        </p:nvSpPr>
        <p:spPr>
          <a:xfrm>
            <a:off x="258171" y="906555"/>
            <a:ext cx="9502277" cy="51894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latin typeface="Arial" panose="020B0604020202020204" pitchFamily="34" charset="0"/>
                <a:cs typeface="Arial" panose="020B0604020202020204" pitchFamily="34" charset="0"/>
              </a:rPr>
              <a:t>In terms of reviewing and training of care givers, the organization should be in good standing in terms of all the regulatory bodies governing the provision of accredited training  e.g.(HWSETA).</a:t>
            </a:r>
          </a:p>
          <a:p>
            <a:pPr marL="0" indent="0">
              <a:buFont typeface="Arial" panose="020B0604020202020204" pitchFamily="34" charset="0"/>
              <a:buNone/>
            </a:pP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It is recommended that social workers providing services on Alzheimer's should have in-depth knowledge of the subject matter.</a:t>
            </a:r>
          </a:p>
          <a:p>
            <a:pPr marL="0" indent="0">
              <a:buNone/>
            </a:pPr>
            <a:endParaRPr lang="en-US" sz="20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10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385012" y="365128"/>
            <a:ext cx="8839952" cy="799530"/>
          </a:xfrm>
        </p:spPr>
        <p:txBody>
          <a:bodyPr/>
          <a:lstStyle/>
          <a:p>
            <a:r>
              <a:rPr lang="en-US" b="1" dirty="0">
                <a:latin typeface="Arial" panose="020B0604020202020204" pitchFamily="34" charset="0"/>
                <a:cs typeface="Arial" panose="020B0604020202020204" pitchFamily="34" charset="0"/>
              </a:rPr>
              <a:t>PURPOSE</a:t>
            </a:r>
            <a:r>
              <a:rPr lang="en-US" dirty="0"/>
              <a:t> </a:t>
            </a:r>
          </a:p>
        </p:txBody>
      </p:sp>
      <p:sp>
        <p:nvSpPr>
          <p:cNvPr id="3" name="Content Placeholder 2">
            <a:extLst>
              <a:ext uri="{FF2B5EF4-FFF2-40B4-BE49-F238E27FC236}">
                <a16:creationId xmlns:a16="http://schemas.microsoft.com/office/drawing/2014/main" id="{532E4D9D-5854-42D1-AE3B-E65CB1B4F9E0}"/>
              </a:ext>
            </a:extLst>
          </p:cNvPr>
          <p:cNvSpPr>
            <a:spLocks noGrp="1"/>
          </p:cNvSpPr>
          <p:nvPr>
            <p:ph idx="1"/>
          </p:nvPr>
        </p:nvSpPr>
        <p:spPr>
          <a:xfrm>
            <a:off x="134754" y="1164658"/>
            <a:ext cx="9403882" cy="5012305"/>
          </a:xfrm>
        </p:spPr>
        <p:txBody>
          <a:bodyPr/>
          <a:lstStyle/>
          <a:p>
            <a:r>
              <a:rPr lang="en-US" b="1" dirty="0">
                <a:latin typeface="Arial" panose="020B0604020202020204" pitchFamily="34" charset="0"/>
                <a:cs typeface="Arial" panose="020B0604020202020204" pitchFamily="34" charset="0"/>
              </a:rPr>
              <a:t>Purpose of Presentation is to: </a:t>
            </a:r>
          </a:p>
          <a:p>
            <a:pPr marL="742950" lvl="1" indent="-285750">
              <a:spcBef>
                <a:spcPts val="100"/>
              </a:spcBef>
              <a:spcAft>
                <a:spcPts val="600"/>
              </a:spcAft>
              <a:buFont typeface="Courier New" panose="02070309020205020404" pitchFamily="49" charset="0"/>
              <a:buChar char="­"/>
            </a:pPr>
            <a:r>
              <a:rPr lang="en-US" dirty="0">
                <a:latin typeface="Arial" panose="020B0604020202020204" pitchFamily="34" charset="0"/>
                <a:cs typeface="Arial" panose="020B0604020202020204" pitchFamily="34" charset="0"/>
              </a:rPr>
              <a:t>Share essence of specifications. </a:t>
            </a:r>
          </a:p>
          <a:p>
            <a:pPr marL="742950" lvl="1" indent="-285750">
              <a:spcBef>
                <a:spcPts val="100"/>
              </a:spcBef>
              <a:spcAft>
                <a:spcPts val="600"/>
              </a:spcAft>
              <a:buFont typeface="Courier New" panose="02070309020205020404" pitchFamily="49" charset="0"/>
              <a:buChar char="­"/>
            </a:pPr>
            <a:r>
              <a:rPr lang="en-US" dirty="0">
                <a:latin typeface="Arial" panose="020B0604020202020204" pitchFamily="34" charset="0"/>
                <a:cs typeface="Arial" panose="020B0604020202020204" pitchFamily="34" charset="0"/>
              </a:rPr>
              <a:t>Provide a brief on the requirements, procedure for application and any other important information. </a:t>
            </a:r>
          </a:p>
          <a:p>
            <a:pPr marL="742950" lvl="1" indent="-285750">
              <a:spcBef>
                <a:spcPts val="100"/>
              </a:spcBef>
              <a:spcAft>
                <a:spcPts val="600"/>
              </a:spcAft>
              <a:buFont typeface="Courier New" panose="02070309020205020404" pitchFamily="49" charset="0"/>
              <a:buChar char="­"/>
            </a:pPr>
            <a:r>
              <a:rPr lang="en-AU" sz="2400" dirty="0">
                <a:effectLst/>
                <a:latin typeface="Arial" panose="020B0604020202020204" pitchFamily="34" charset="0"/>
                <a:ea typeface="Calibri" panose="020F0502020204030204" pitchFamily="34" charset="0"/>
                <a:cs typeface="Arial" panose="020B0604020202020204" pitchFamily="34" charset="0"/>
              </a:rPr>
              <a:t>How and where information can be accessed;</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spcBef>
                <a:spcPts val="100"/>
              </a:spcBef>
              <a:spcAft>
                <a:spcPts val="600"/>
              </a:spcAft>
              <a:buFont typeface="Courier New" panose="02070309020205020404" pitchFamily="49" charset="0"/>
              <a:buChar char="­"/>
            </a:pPr>
            <a:r>
              <a:rPr lang="en-AU" sz="2400" dirty="0">
                <a:effectLst/>
                <a:latin typeface="Arial" panose="020B0604020202020204" pitchFamily="34" charset="0"/>
                <a:ea typeface="Calibri" panose="020F0502020204030204" pitchFamily="34" charset="0"/>
                <a:cs typeface="Arial" panose="020B0604020202020204" pitchFamily="34" charset="0"/>
              </a:rPr>
              <a:t>How and where access for assistance in completing the Form</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spcBef>
                <a:spcPts val="100"/>
              </a:spcBef>
              <a:spcAft>
                <a:spcPts val="600"/>
              </a:spcAft>
              <a:buFont typeface="Courier New" panose="02070309020205020404" pitchFamily="49" charset="0"/>
              <a:buChar char="­"/>
            </a:pPr>
            <a:r>
              <a:rPr lang="en-AU" sz="2400" dirty="0">
                <a:effectLst/>
                <a:latin typeface="Arial" panose="020B0604020202020204" pitchFamily="34" charset="0"/>
                <a:ea typeface="Calibri" panose="020F0502020204030204" pitchFamily="34" charset="0"/>
                <a:cs typeface="Arial" panose="020B0604020202020204" pitchFamily="34" charset="0"/>
              </a:rPr>
              <a:t>How to submit the Proposal; and</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spcBef>
                <a:spcPts val="100"/>
              </a:spcBef>
              <a:spcAft>
                <a:spcPts val="600"/>
              </a:spcAft>
              <a:buFont typeface="Courier New" panose="02070309020205020404" pitchFamily="49" charset="0"/>
              <a:buChar char="­"/>
            </a:pPr>
            <a:r>
              <a:rPr lang="en-AU" sz="2400" dirty="0">
                <a:effectLst/>
                <a:latin typeface="Arial" panose="020B0604020202020204" pitchFamily="34" charset="0"/>
                <a:ea typeface="Calibri" panose="020F0502020204030204" pitchFamily="34" charset="0"/>
                <a:cs typeface="Arial" panose="020B0604020202020204" pitchFamily="34" charset="0"/>
              </a:rPr>
              <a:t>The deadline for submitting the Proposal</a:t>
            </a:r>
          </a:p>
          <a:p>
            <a:pPr marL="742950" lvl="1" indent="-285750">
              <a:spcBef>
                <a:spcPts val="100"/>
              </a:spcBef>
              <a:spcAft>
                <a:spcPts val="600"/>
              </a:spcAft>
              <a:buFont typeface="Courier New" panose="02070309020205020404" pitchFamily="49" charset="0"/>
              <a:buChar char="­"/>
            </a:pPr>
            <a:r>
              <a:rPr lang="en-AU" dirty="0">
                <a:latin typeface="Arial" panose="020B0604020202020204" pitchFamily="34" charset="0"/>
                <a:ea typeface="Calibri" panose="020F0502020204030204" pitchFamily="34" charset="0"/>
                <a:cs typeface="Arial" panose="020B0604020202020204" pitchFamily="34" charset="0"/>
              </a:rPr>
              <a:t>How applications will be evaluated</a:t>
            </a:r>
          </a:p>
          <a:p>
            <a:pPr marL="742950" lvl="1" indent="-285750">
              <a:spcBef>
                <a:spcPts val="100"/>
              </a:spcBef>
              <a:spcAft>
                <a:spcPts val="600"/>
              </a:spcAft>
              <a:buFont typeface="Courier New" panose="02070309020205020404" pitchFamily="49" charset="0"/>
              <a:buChar char="­"/>
            </a:pPr>
            <a:r>
              <a:rPr lang="en-AU" dirty="0">
                <a:latin typeface="Arial" panose="020B0604020202020204" pitchFamily="34" charset="0"/>
                <a:ea typeface="Calibri" panose="020F0502020204030204" pitchFamily="34" charset="0"/>
                <a:cs typeface="Arial" panose="020B0604020202020204" pitchFamily="34" charset="0"/>
              </a:rPr>
              <a:t>Next steps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lvl="1"/>
            <a:endParaRPr lang="en-US" dirty="0"/>
          </a:p>
        </p:txBody>
      </p:sp>
    </p:spTree>
    <p:extLst>
      <p:ext uri="{BB962C8B-B14F-4D97-AF65-F5344CB8AC3E}">
        <p14:creationId xmlns:p14="http://schemas.microsoft.com/office/powerpoint/2010/main" val="1930278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498A19-9FB3-4D80-8366-15D2502488CA}"/>
              </a:ext>
            </a:extLst>
          </p:cNvPr>
          <p:cNvSpPr txBox="1">
            <a:spLocks/>
          </p:cNvSpPr>
          <p:nvPr/>
        </p:nvSpPr>
        <p:spPr>
          <a:xfrm>
            <a:off x="258171" y="578568"/>
            <a:ext cx="8458200" cy="96202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r>
              <a:rPr lang="en-US" altLang="en-US" sz="2800" b="1" dirty="0">
                <a:latin typeface="Arial" panose="020B0604020202020204" pitchFamily="34" charset="0"/>
                <a:ea typeface="MS PGothic" panose="020B0600070205080204" pitchFamily="34" charset="-128"/>
              </a:rPr>
              <a:t>TRANSFORMATION</a:t>
            </a:r>
            <a:endParaRPr lang="en-ZA" altLang="en-US" sz="2800" b="1" dirty="0">
              <a:ea typeface="ヒラギノ角ゴ Pro W3" pitchFamily="1" charset="-128"/>
            </a:endParaRPr>
          </a:p>
        </p:txBody>
      </p:sp>
      <p:sp>
        <p:nvSpPr>
          <p:cNvPr id="2" name="Rectangle 1"/>
          <p:cNvSpPr/>
          <p:nvPr/>
        </p:nvSpPr>
        <p:spPr>
          <a:xfrm>
            <a:off x="533400" y="444890"/>
            <a:ext cx="8839201" cy="461665"/>
          </a:xfrm>
          <a:prstGeom prst="rect">
            <a:avLst/>
          </a:prstGeom>
        </p:spPr>
        <p:txBody>
          <a:bodyPr wrap="square">
            <a:spAutoFit/>
          </a:bodyPr>
          <a:lstStyle/>
          <a:p>
            <a:r>
              <a:rPr lang="en-US" altLang="en-US" sz="2400" b="1" dirty="0">
                <a:latin typeface="Arial" panose="020B0604020202020204" pitchFamily="34" charset="0"/>
                <a:ea typeface="MS PGothic" panose="020B0600070205080204" pitchFamily="34" charset="-128"/>
              </a:rPr>
              <a:t> </a:t>
            </a:r>
            <a:endParaRPr lang="en-ZA" sz="2400" dirty="0"/>
          </a:p>
        </p:txBody>
      </p:sp>
      <p:sp>
        <p:nvSpPr>
          <p:cNvPr id="5" name="Content Placeholder 2">
            <a:extLst>
              <a:ext uri="{FF2B5EF4-FFF2-40B4-BE49-F238E27FC236}">
                <a16:creationId xmlns:a16="http://schemas.microsoft.com/office/drawing/2014/main" id="{67170B69-ABCD-437D-B3E1-C73EFA31D6A2}"/>
              </a:ext>
            </a:extLst>
          </p:cNvPr>
          <p:cNvSpPr txBox="1">
            <a:spLocks/>
          </p:cNvSpPr>
          <p:nvPr/>
        </p:nvSpPr>
        <p:spPr>
          <a:xfrm>
            <a:off x="400050" y="1085850"/>
            <a:ext cx="9247779" cy="50911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Areas of transformation the proposal should address: </a:t>
            </a:r>
          </a:p>
          <a:p>
            <a:r>
              <a:rPr lang="en-US" dirty="0">
                <a:latin typeface="Arial" panose="020B0604020202020204" pitchFamily="34" charset="0"/>
                <a:cs typeface="Arial" panose="020B0604020202020204" pitchFamily="34" charset="0"/>
              </a:rPr>
              <a:t>The services should be accessibility and user friendly for older persons services.</a:t>
            </a:r>
          </a:p>
          <a:p>
            <a:r>
              <a:rPr lang="en-US" dirty="0">
                <a:latin typeface="Arial" panose="020B0604020202020204" pitchFamily="34" charset="0"/>
                <a:cs typeface="Arial" panose="020B0604020202020204" pitchFamily="34" charset="0"/>
              </a:rPr>
              <a:t>More focus should be on previously marginalized communities where services were and still non-existent.</a:t>
            </a:r>
          </a:p>
          <a:p>
            <a:r>
              <a:rPr lang="en-US" dirty="0">
                <a:latin typeface="Arial" panose="020B0604020202020204" pitchFamily="34" charset="0"/>
                <a:cs typeface="Arial" panose="020B0604020202020204" pitchFamily="34" charset="0"/>
              </a:rPr>
              <a:t>Management and operational structures which reflect the demographic profile of the region and province that it serves.</a:t>
            </a:r>
          </a:p>
          <a:p>
            <a:r>
              <a:rPr lang="en-US" dirty="0">
                <a:latin typeface="Arial" panose="020B0604020202020204" pitchFamily="34" charset="0"/>
                <a:cs typeface="Arial" panose="020B0604020202020204" pitchFamily="34" charset="0"/>
              </a:rPr>
              <a:t>There must be  the transfer of skills from an established organization to emerging organization </a:t>
            </a:r>
          </a:p>
        </p:txBody>
      </p:sp>
    </p:spTree>
    <p:extLst>
      <p:ext uri="{BB962C8B-B14F-4D97-AF65-F5344CB8AC3E}">
        <p14:creationId xmlns:p14="http://schemas.microsoft.com/office/powerpoint/2010/main" val="2311813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33400" y="444890"/>
            <a:ext cx="8839201" cy="461665"/>
          </a:xfrm>
          <a:prstGeom prst="rect">
            <a:avLst/>
          </a:prstGeom>
        </p:spPr>
        <p:txBody>
          <a:bodyPr wrap="square">
            <a:spAutoFit/>
          </a:bodyPr>
          <a:lstStyle/>
          <a:p>
            <a:r>
              <a:rPr lang="en-US" altLang="en-US" sz="2400" b="1" dirty="0">
                <a:latin typeface="Arial" panose="020B0604020202020204" pitchFamily="34" charset="0"/>
                <a:ea typeface="MS PGothic" panose="020B0600070205080204" pitchFamily="34" charset="-128"/>
              </a:rPr>
              <a:t> </a:t>
            </a:r>
            <a:endParaRPr lang="en-ZA" sz="2400" dirty="0"/>
          </a:p>
        </p:txBody>
      </p:sp>
      <p:sp>
        <p:nvSpPr>
          <p:cNvPr id="5" name="Title 1">
            <a:extLst>
              <a:ext uri="{FF2B5EF4-FFF2-40B4-BE49-F238E27FC236}">
                <a16:creationId xmlns:a16="http://schemas.microsoft.com/office/drawing/2014/main" id="{D3FD6223-19C6-474D-86BE-5483044C5363}"/>
              </a:ext>
            </a:extLst>
          </p:cNvPr>
          <p:cNvSpPr txBox="1">
            <a:spLocks/>
          </p:cNvSpPr>
          <p:nvPr/>
        </p:nvSpPr>
        <p:spPr>
          <a:xfrm>
            <a:off x="914400" y="1409700"/>
            <a:ext cx="8420100" cy="29337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altLang="en-US" sz="3900" dirty="0">
                <a:latin typeface="Arial" panose="020B0604020202020204" pitchFamily="34" charset="0"/>
                <a:ea typeface="ヒラギノ角ゴ Pro W3" pitchFamily="1" charset="-128"/>
                <a:cs typeface="Arial" panose="020B0604020202020204" pitchFamily="34" charset="0"/>
              </a:rPr>
              <a:t>Enquiries: Ms Gail Keetse</a:t>
            </a:r>
            <a:br>
              <a:rPr lang="en-ZA" altLang="en-US" sz="3900" dirty="0">
                <a:latin typeface="Arial" panose="020B0604020202020204" pitchFamily="34" charset="0"/>
                <a:ea typeface="ヒラギノ角ゴ Pro W3" pitchFamily="1" charset="-128"/>
                <a:cs typeface="Arial" panose="020B0604020202020204" pitchFamily="34" charset="0"/>
              </a:rPr>
            </a:br>
            <a:r>
              <a:rPr lang="en-ZA" altLang="en-US" sz="3900" dirty="0">
                <a:latin typeface="Arial" panose="020B0604020202020204" pitchFamily="34" charset="0"/>
                <a:ea typeface="ヒラギノ角ゴ Pro W3" pitchFamily="1" charset="-128"/>
                <a:cs typeface="Arial" panose="020B0604020202020204" pitchFamily="34" charset="0"/>
              </a:rPr>
              <a:t>Tel: 012 312 7188</a:t>
            </a:r>
          </a:p>
          <a:p>
            <a:pPr algn="ctr"/>
            <a:r>
              <a:rPr lang="en-ZA" altLang="en-US" sz="3900" dirty="0">
                <a:latin typeface="Arial" panose="020B0604020202020204" pitchFamily="34" charset="0"/>
                <a:ea typeface="ヒラギノ角ゴ Pro W3" pitchFamily="1" charset="-128"/>
                <a:cs typeface="Arial" panose="020B0604020202020204" pitchFamily="34" charset="0"/>
              </a:rPr>
              <a:t>066 480 8929</a:t>
            </a:r>
            <a:br>
              <a:rPr lang="en-ZA" altLang="en-US" sz="3900" dirty="0">
                <a:latin typeface="Arial" panose="020B0604020202020204" pitchFamily="34" charset="0"/>
                <a:ea typeface="ヒラギノ角ゴ Pro W3" pitchFamily="1" charset="-128"/>
                <a:cs typeface="Arial" panose="020B0604020202020204" pitchFamily="34" charset="0"/>
              </a:rPr>
            </a:br>
            <a:r>
              <a:rPr lang="en-ZA" altLang="en-US" sz="3900" dirty="0">
                <a:latin typeface="Arial" panose="020B0604020202020204" pitchFamily="34" charset="0"/>
                <a:ea typeface="ヒラギノ角ゴ Pro W3" pitchFamily="1" charset="-128"/>
                <a:cs typeface="Arial" panose="020B0604020202020204" pitchFamily="34" charset="0"/>
              </a:rPr>
              <a:t>Email: Gailk@dsd.gov.za</a:t>
            </a:r>
            <a:br>
              <a:rPr lang="en-ZA" altLang="en-US" dirty="0">
                <a:ea typeface="ヒラギノ角ゴ Pro W3" pitchFamily="1" charset="-128"/>
              </a:rPr>
            </a:br>
            <a:endParaRPr lang="en-ZA" altLang="en-US" dirty="0">
              <a:ea typeface="ヒラギノ角ゴ Pro W3" pitchFamily="1" charset="-128"/>
            </a:endParaRPr>
          </a:p>
        </p:txBody>
      </p:sp>
    </p:spTree>
    <p:extLst>
      <p:ext uri="{BB962C8B-B14F-4D97-AF65-F5344CB8AC3E}">
        <p14:creationId xmlns:p14="http://schemas.microsoft.com/office/powerpoint/2010/main" val="3288633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AE0830-7D1B-0F8F-7475-F3F024CE74F5}"/>
              </a:ext>
            </a:extLst>
          </p:cNvPr>
          <p:cNvSpPr txBox="1"/>
          <p:nvPr/>
        </p:nvSpPr>
        <p:spPr>
          <a:xfrm>
            <a:off x="532263" y="789127"/>
            <a:ext cx="960802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465841D-6107-54D6-5CE8-694D00831908}"/>
              </a:ext>
            </a:extLst>
          </p:cNvPr>
          <p:cNvSpPr txBox="1"/>
          <p:nvPr/>
        </p:nvSpPr>
        <p:spPr>
          <a:xfrm>
            <a:off x="1619534" y="3453853"/>
            <a:ext cx="6884386"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 charset="-128"/>
                <a:cs typeface="Arial" panose="020B0604020202020204" pitchFamily="34" charset="0"/>
              </a:rPr>
              <a:t>NPO CALL FOR PROPOSALS :</a:t>
            </a:r>
          </a:p>
          <a:p>
            <a:pPr lvl="0" algn="ctr">
              <a:defRPr/>
            </a:pPr>
            <a:r>
              <a:rPr lang="en-AU" sz="3600" b="1" dirty="0"/>
              <a:t>2024/25-2025/26 and 2026/27</a:t>
            </a:r>
            <a:r>
              <a:rPr lang="en-AU" sz="3600" dirty="0"/>
              <a:t> FINANCIAL YEARS</a:t>
            </a: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 charset="-128"/>
              <a:cs typeface="Arial" panose="020B0604020202020204" pitchFamily="34" charset="0"/>
            </a:endParaRPr>
          </a:p>
        </p:txBody>
      </p:sp>
      <p:sp>
        <p:nvSpPr>
          <p:cNvPr id="2" name="Title 1">
            <a:extLst>
              <a:ext uri="{FF2B5EF4-FFF2-40B4-BE49-F238E27FC236}">
                <a16:creationId xmlns:a16="http://schemas.microsoft.com/office/drawing/2014/main" id="{0C04A6ED-4EE4-456C-87ED-FC2F30209266}"/>
              </a:ext>
            </a:extLst>
          </p:cNvPr>
          <p:cNvSpPr>
            <a:spLocks noGrp="1"/>
          </p:cNvSpPr>
          <p:nvPr>
            <p:ph type="ctrTitle"/>
          </p:nvPr>
        </p:nvSpPr>
        <p:spPr>
          <a:xfrm>
            <a:off x="819150" y="1122363"/>
            <a:ext cx="8343900" cy="1287462"/>
          </a:xfrm>
        </p:spPr>
        <p:txBody>
          <a:bodyPr>
            <a:normAutofit fontScale="90000"/>
          </a:bodyPr>
          <a:lstStyle/>
          <a:p>
            <a:br>
              <a:rPr lang="en-US" altLang="en-US" b="1" dirty="0">
                <a:latin typeface="Arial" panose="020B0604020202020204" pitchFamily="34" charset="0"/>
                <a:ea typeface="ヒラギノ角ゴ Pro W3" pitchFamily="1" charset="-128"/>
                <a:cs typeface="Arial" panose="020B0604020202020204" pitchFamily="34" charset="0"/>
              </a:rPr>
            </a:br>
            <a:br>
              <a:rPr lang="en-US" altLang="en-US" b="1" dirty="0">
                <a:latin typeface="Arial" panose="020B0604020202020204" pitchFamily="34" charset="0"/>
                <a:ea typeface="ヒラギノ角ゴ Pro W3" pitchFamily="1" charset="-128"/>
                <a:cs typeface="Arial" panose="020B0604020202020204" pitchFamily="34" charset="0"/>
              </a:rPr>
            </a:br>
            <a:r>
              <a:rPr lang="en-US" altLang="en-US" b="1" dirty="0">
                <a:latin typeface="Arial" panose="020B0604020202020204" pitchFamily="34" charset="0"/>
                <a:ea typeface="ヒラギノ角ゴ Pro W3" pitchFamily="1" charset="-128"/>
                <a:cs typeface="Arial" panose="020B0604020202020204" pitchFamily="34" charset="0"/>
              </a:rPr>
              <a:t>SP2.3: SERVICES TO PERSONS WITH DISABILITIES</a:t>
            </a:r>
            <a:endParaRPr lang="en-US" dirty="0"/>
          </a:p>
        </p:txBody>
      </p:sp>
    </p:spTree>
    <p:extLst>
      <p:ext uri="{BB962C8B-B14F-4D97-AF65-F5344CB8AC3E}">
        <p14:creationId xmlns:p14="http://schemas.microsoft.com/office/powerpoint/2010/main" val="125248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A4C58E-3C24-242C-0B24-F8F397337F48}"/>
              </a:ext>
            </a:extLst>
          </p:cNvPr>
          <p:cNvSpPr txBox="1"/>
          <p:nvPr/>
        </p:nvSpPr>
        <p:spPr>
          <a:xfrm>
            <a:off x="3459707" y="108761"/>
            <a:ext cx="4954136" cy="523220"/>
          </a:xfrm>
          <a:prstGeom prst="rect">
            <a:avLst/>
          </a:prstGeom>
          <a:noFill/>
        </p:spPr>
        <p:txBody>
          <a:bodyPr wrap="square">
            <a:spAutoFit/>
          </a:bodyPr>
          <a:lstStyle/>
          <a:p>
            <a:r>
              <a:rPr lang="en-ZA" sz="2800" b="1" dirty="0">
                <a:latin typeface="Arial Black" panose="020B0A04020102020204" pitchFamily="34" charset="0"/>
              </a:rPr>
              <a:t> </a:t>
            </a:r>
            <a:endParaRPr lang="en-ZA" sz="2800" dirty="0"/>
          </a:p>
        </p:txBody>
      </p:sp>
      <p:sp>
        <p:nvSpPr>
          <p:cNvPr id="2" name="Title 1">
            <a:extLst>
              <a:ext uri="{FF2B5EF4-FFF2-40B4-BE49-F238E27FC236}">
                <a16:creationId xmlns:a16="http://schemas.microsoft.com/office/drawing/2014/main" id="{8724864D-B885-4121-B543-1F41B6EC7DFE}"/>
              </a:ext>
            </a:extLst>
          </p:cNvPr>
          <p:cNvSpPr>
            <a:spLocks noGrp="1"/>
          </p:cNvSpPr>
          <p:nvPr>
            <p:ph type="title"/>
          </p:nvPr>
        </p:nvSpPr>
        <p:spPr>
          <a:xfrm>
            <a:off x="504826" y="365127"/>
            <a:ext cx="8720138" cy="396873"/>
          </a:xfrm>
        </p:spPr>
        <p:txBody>
          <a:bodyPr>
            <a:normAutofit fontScale="90000"/>
          </a:bodyPr>
          <a:lstStyle/>
          <a:p>
            <a:r>
              <a:rPr lang="en-US" b="1" dirty="0">
                <a:latin typeface="Arial" panose="020B0604020202020204" pitchFamily="34" charset="0"/>
                <a:cs typeface="Arial" panose="020B0604020202020204" pitchFamily="34" charset="0"/>
              </a:rPr>
              <a:t>Purpose</a:t>
            </a:r>
            <a:r>
              <a:rPr lang="en-US" b="1" dirty="0"/>
              <a:t> </a:t>
            </a:r>
          </a:p>
        </p:txBody>
      </p:sp>
      <p:sp>
        <p:nvSpPr>
          <p:cNvPr id="4" name="Content Placeholder 3">
            <a:extLst>
              <a:ext uri="{FF2B5EF4-FFF2-40B4-BE49-F238E27FC236}">
                <a16:creationId xmlns:a16="http://schemas.microsoft.com/office/drawing/2014/main" id="{CDB2577C-6D8A-4705-BB50-BBEE29ED5B9C}"/>
              </a:ext>
            </a:extLst>
          </p:cNvPr>
          <p:cNvSpPr>
            <a:spLocks noGrp="1"/>
          </p:cNvSpPr>
          <p:nvPr>
            <p:ph idx="1"/>
          </p:nvPr>
        </p:nvSpPr>
        <p:spPr>
          <a:xfrm>
            <a:off x="314325" y="888347"/>
            <a:ext cx="9315450" cy="5288616"/>
          </a:xfrm>
        </p:spPr>
        <p:txBody>
          <a:bodyPr>
            <a:normAutofit/>
          </a:bodyPr>
          <a:lstStyle/>
          <a:p>
            <a:r>
              <a:rPr lang="en-US" sz="2400" dirty="0">
                <a:latin typeface="Arial" panose="020B0604020202020204" pitchFamily="34" charset="0"/>
                <a:cs typeface="Arial" panose="020B0604020202020204" pitchFamily="34" charset="0"/>
              </a:rPr>
              <a:t>To brief the NPOs on the terms of this Call for Proposal in respect of the following Sub-Programme: </a:t>
            </a:r>
          </a:p>
          <a:p>
            <a:pPr lvl="1"/>
            <a:r>
              <a:rPr lang="en-US" dirty="0">
                <a:latin typeface="Arial" panose="020B0604020202020204" pitchFamily="34" charset="0"/>
                <a:cs typeface="Arial" panose="020B0604020202020204" pitchFamily="34" charset="0"/>
              </a:rPr>
              <a:t>SP2.3: Services to Persons with Disabilities</a:t>
            </a:r>
          </a:p>
          <a:p>
            <a:r>
              <a:rPr lang="en-US" sz="2400" dirty="0">
                <a:latin typeface="Arial" panose="020B0604020202020204" pitchFamily="34" charset="0"/>
                <a:cs typeface="Arial" panose="020B0604020202020204" pitchFamily="34" charset="0"/>
              </a:rPr>
              <a:t>To highlight the key priorities of the Department in relation to this Programme, which informed the development of the specifications. </a:t>
            </a:r>
          </a:p>
          <a:p>
            <a:r>
              <a:rPr lang="en-US" sz="2400" dirty="0">
                <a:latin typeface="Arial" panose="020B0604020202020204" pitchFamily="34" charset="0"/>
                <a:cs typeface="Arial" panose="020B0604020202020204" pitchFamily="34" charset="0"/>
              </a:rPr>
              <a:t>To outline the </a:t>
            </a:r>
            <a:r>
              <a:rPr lang="en-US" sz="2400" b="1" dirty="0">
                <a:latin typeface="Arial" panose="020B0604020202020204" pitchFamily="34" charset="0"/>
                <a:cs typeface="Arial" panose="020B0604020202020204" pitchFamily="34" charset="0"/>
              </a:rPr>
              <a:t>Service Specifications </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Objectives, Activities, Outcomes, target beneficiaries etc.</a:t>
            </a:r>
            <a:r>
              <a:rPr lang="en-US" sz="2400" dirty="0">
                <a:latin typeface="Arial" panose="020B0604020202020204" pitchFamily="34" charset="0"/>
                <a:cs typeface="Arial" panose="020B0604020202020204" pitchFamily="34" charset="0"/>
              </a:rPr>
              <a:t>) and related requirements. </a:t>
            </a:r>
          </a:p>
          <a:p>
            <a:r>
              <a:rPr lang="en-US" sz="2400" dirty="0">
                <a:latin typeface="Arial" panose="020B0604020202020204" pitchFamily="34" charset="0"/>
                <a:cs typeface="Arial" panose="020B0604020202020204" pitchFamily="34" charset="0"/>
              </a:rPr>
              <a:t>To share contact details for technical enquiries.  </a:t>
            </a:r>
            <a:r>
              <a:rPr lang="en-US" dirty="0"/>
              <a:t> </a:t>
            </a:r>
          </a:p>
        </p:txBody>
      </p:sp>
    </p:spTree>
    <p:extLst>
      <p:ext uri="{BB962C8B-B14F-4D97-AF65-F5344CB8AC3E}">
        <p14:creationId xmlns:p14="http://schemas.microsoft.com/office/powerpoint/2010/main" val="1385717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9E71D67C-0AB1-4EBF-87A6-5BA5BA2C62F8}"/>
              </a:ext>
            </a:extLst>
          </p:cNvPr>
          <p:cNvSpPr>
            <a:spLocks noGrp="1" noChangeArrowheads="1"/>
          </p:cNvSpPr>
          <p:nvPr>
            <p:ph type="title"/>
          </p:nvPr>
        </p:nvSpPr>
        <p:spPr>
          <a:xfrm>
            <a:off x="228600" y="457200"/>
            <a:ext cx="9163050" cy="1179513"/>
          </a:xfrm>
        </p:spPr>
        <p:txBody>
          <a:bodyPr/>
          <a:lstStyle/>
          <a:p>
            <a:pPr eaLnBrk="1" hangingPunct="1"/>
            <a:r>
              <a:rPr lang="en-US" altLang="en-US" sz="4000" b="1">
                <a:latin typeface="Arial" panose="020B0604020202020204" pitchFamily="34" charset="0"/>
                <a:ea typeface="ヒラギノ角ゴ Pro W3" pitchFamily="1" charset="-128"/>
              </a:rPr>
              <a:t> </a:t>
            </a:r>
          </a:p>
        </p:txBody>
      </p:sp>
      <p:sp>
        <p:nvSpPr>
          <p:cNvPr id="13315" name="Content Placeholder 3">
            <a:extLst>
              <a:ext uri="{FF2B5EF4-FFF2-40B4-BE49-F238E27FC236}">
                <a16:creationId xmlns:a16="http://schemas.microsoft.com/office/drawing/2014/main" id="{3FCB2450-3D6E-46B3-9E31-15786D213ACB}"/>
              </a:ext>
            </a:extLst>
          </p:cNvPr>
          <p:cNvSpPr>
            <a:spLocks noGrp="1"/>
          </p:cNvSpPr>
          <p:nvPr>
            <p:ph sz="half" idx="1"/>
          </p:nvPr>
        </p:nvSpPr>
        <p:spPr>
          <a:xfrm>
            <a:off x="381000" y="685800"/>
            <a:ext cx="9448800" cy="4876800"/>
          </a:xfrm>
        </p:spPr>
        <p:txBody>
          <a:bodyPr/>
          <a:lstStyle/>
          <a:p>
            <a:endParaRPr lang="en-US" altLang="en-US" sz="1800" dirty="0">
              <a:latin typeface="Arial" panose="020B0604020202020204" pitchFamily="34" charset="0"/>
              <a:ea typeface="ヒラギノ角ゴ Pro W3" pitchFamily="1" charset="-128"/>
              <a:cs typeface="Arial" panose="020B0604020202020204" pitchFamily="34" charset="0"/>
            </a:endParaRPr>
          </a:p>
          <a:p>
            <a:endParaRPr lang="en-ZA" altLang="en-US" sz="1800" dirty="0">
              <a:latin typeface="Arial" panose="020B0604020202020204" pitchFamily="34" charset="0"/>
              <a:ea typeface="ヒラギノ角ゴ Pro W3" pitchFamily="1" charset="-128"/>
              <a:cs typeface="Arial" panose="020B0604020202020204" pitchFamily="34" charset="0"/>
            </a:endParaRPr>
          </a:p>
          <a:p>
            <a:pPr algn="ctr">
              <a:spcBef>
                <a:spcPct val="0"/>
              </a:spcBef>
              <a:buFontTx/>
              <a:buNone/>
            </a:pPr>
            <a:r>
              <a:rPr lang="en-US" altLang="en-US" sz="4000" dirty="0">
                <a:latin typeface="Arial" panose="020B0604020202020204" pitchFamily="34" charset="0"/>
                <a:ea typeface="MS PGothic" panose="020B0600070205080204" pitchFamily="34" charset="-128"/>
              </a:rPr>
              <a:t>DIRECTORATE: </a:t>
            </a:r>
          </a:p>
          <a:p>
            <a:pPr algn="ctr">
              <a:spcBef>
                <a:spcPct val="0"/>
              </a:spcBef>
              <a:buFontTx/>
              <a:buNone/>
            </a:pPr>
            <a:endParaRPr lang="en-US" altLang="en-US" sz="4000" dirty="0">
              <a:latin typeface="Arial" panose="020B0604020202020204" pitchFamily="34" charset="0"/>
              <a:ea typeface="MS PGothic" panose="020B0600070205080204" pitchFamily="34" charset="-128"/>
            </a:endParaRPr>
          </a:p>
          <a:p>
            <a:pPr algn="ctr">
              <a:spcBef>
                <a:spcPct val="0"/>
              </a:spcBef>
              <a:buFontTx/>
              <a:buNone/>
            </a:pPr>
            <a:endParaRPr lang="en-US" altLang="en-US" sz="4000" dirty="0">
              <a:latin typeface="Arial" panose="020B0604020202020204" pitchFamily="34" charset="0"/>
              <a:ea typeface="MS PGothic" panose="020B0600070205080204" pitchFamily="34" charset="-128"/>
            </a:endParaRPr>
          </a:p>
          <a:p>
            <a:pPr algn="ctr">
              <a:spcBef>
                <a:spcPct val="0"/>
              </a:spcBef>
              <a:buFontTx/>
              <a:buNone/>
            </a:pPr>
            <a:r>
              <a:rPr lang="en-US" altLang="en-US" sz="4000" dirty="0">
                <a:latin typeface="Arial" panose="020B0604020202020204" pitchFamily="34" charset="0"/>
                <a:ea typeface="MS PGothic" panose="020B0600070205080204" pitchFamily="34" charset="-128"/>
              </a:rPr>
              <a:t>SERVICES TO PERSONS WITH DISABILITIES</a:t>
            </a:r>
          </a:p>
          <a:p>
            <a:pPr algn="ctr">
              <a:spcBef>
                <a:spcPct val="0"/>
              </a:spcBef>
              <a:buFontTx/>
              <a:buNone/>
            </a:pPr>
            <a:endParaRPr lang="en-US" altLang="en-US" sz="4000" dirty="0">
              <a:solidFill>
                <a:schemeClr val="tx2"/>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34289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9D350E4-3EE0-422C-9F83-C6037103B69B}"/>
              </a:ext>
            </a:extLst>
          </p:cNvPr>
          <p:cNvSpPr>
            <a:spLocks noGrp="1"/>
          </p:cNvSpPr>
          <p:nvPr>
            <p:ph type="title"/>
          </p:nvPr>
        </p:nvSpPr>
        <p:spPr>
          <a:xfrm>
            <a:off x="742950" y="381000"/>
            <a:ext cx="8420100" cy="762000"/>
          </a:xfrm>
        </p:spPr>
        <p:txBody>
          <a:bodyPr>
            <a:normAutofit fontScale="90000"/>
          </a:bodyPr>
          <a:lstStyle/>
          <a:p>
            <a:pPr marL="342900" indent="-342900"/>
            <a:r>
              <a:rPr lang="en-US" altLang="en-US" sz="2800" b="1" dirty="0">
                <a:latin typeface="Arial" panose="020B0604020202020204" pitchFamily="34" charset="0"/>
                <a:ea typeface="MS PGothic" panose="020B0600070205080204" pitchFamily="34" charset="-128"/>
              </a:rPr>
              <a:t>OVERVIEW OF THE DIRECTORATE: SERVICES TO PERSONS WITH DISABILITIES </a:t>
            </a:r>
            <a:endParaRPr lang="en-ZA" altLang="en-US" sz="2800" b="1" dirty="0">
              <a:ea typeface="ヒラギノ角ゴ Pro W3" pitchFamily="1" charset="-128"/>
            </a:endParaRPr>
          </a:p>
        </p:txBody>
      </p:sp>
      <p:sp>
        <p:nvSpPr>
          <p:cNvPr id="6147" name="Content Placeholder 2">
            <a:extLst>
              <a:ext uri="{FF2B5EF4-FFF2-40B4-BE49-F238E27FC236}">
                <a16:creationId xmlns:a16="http://schemas.microsoft.com/office/drawing/2014/main" id="{C166862C-A32F-493E-AC44-8F0D33868DCA}"/>
              </a:ext>
            </a:extLst>
          </p:cNvPr>
          <p:cNvSpPr>
            <a:spLocks noGrp="1"/>
          </p:cNvSpPr>
          <p:nvPr>
            <p:ph idx="1"/>
          </p:nvPr>
        </p:nvSpPr>
        <p:spPr>
          <a:xfrm>
            <a:off x="838200" y="1295400"/>
            <a:ext cx="8420100" cy="4114800"/>
          </a:xfrm>
        </p:spPr>
        <p:txBody>
          <a:bodyPr>
            <a:normAutofit/>
          </a:bodyPr>
          <a:lstStyle/>
          <a:p>
            <a:pPr marL="0" indent="0">
              <a:buFontTx/>
              <a:buNone/>
              <a:defRPr/>
            </a:pPr>
            <a:r>
              <a:rPr lang="en-US" altLang="en-US" sz="2000" b="1" i="1" dirty="0">
                <a:latin typeface="Arial" panose="020B0604020202020204" pitchFamily="34" charset="0"/>
                <a:ea typeface="MS PGothic" panose="020B0600070205080204" pitchFamily="34" charset="-128"/>
              </a:rPr>
              <a:t>Purpose of the Programme:</a:t>
            </a:r>
          </a:p>
          <a:p>
            <a:pPr marL="0" indent="0">
              <a:buNone/>
              <a:defRPr/>
            </a:pPr>
            <a:r>
              <a:rPr lang="en-GB" sz="2000" dirty="0"/>
              <a:t>Services to People with disability promotes the empowerment and rights of persons with disabilities through accelerated mainstreaming of disability considerations and the strengthening of disability specific services</a:t>
            </a:r>
          </a:p>
          <a:p>
            <a:pPr marL="0" indent="0">
              <a:buNone/>
              <a:defRPr/>
            </a:pPr>
            <a:endParaRPr lang="en-ZA" altLang="en-US" sz="2000" dirty="0">
              <a:latin typeface="Arial" panose="020B0604020202020204" pitchFamily="34" charset="0"/>
              <a:ea typeface="ヒラギノ角ゴ Pro W3" pitchFamily="4" charset="-128"/>
              <a:cs typeface="Arial" panose="020B0604020202020204" pitchFamily="34" charset="0"/>
            </a:endParaRPr>
          </a:p>
          <a:p>
            <a:pPr marL="0" indent="0">
              <a:buFontTx/>
              <a:buNone/>
              <a:defRPr/>
            </a:pPr>
            <a:r>
              <a:rPr lang="en-ZA" altLang="en-US" sz="2000" b="1" i="1" dirty="0">
                <a:latin typeface="Arial" panose="020B0604020202020204" pitchFamily="34" charset="0"/>
                <a:ea typeface="ヒラギノ角ゴ Pro W3" pitchFamily="4" charset="-128"/>
                <a:cs typeface="Arial" panose="020B0604020202020204" pitchFamily="34" charset="0"/>
              </a:rPr>
              <a:t>Key Priorities </a:t>
            </a:r>
            <a:r>
              <a:rPr lang="en-US" altLang="en-US" sz="2000" b="1" i="1" dirty="0">
                <a:latin typeface="Arial" panose="020B0604020202020204" pitchFamily="34" charset="0"/>
                <a:ea typeface="MS PGothic" panose="020B0600070205080204" pitchFamily="34" charset="-128"/>
              </a:rPr>
              <a:t>of the Programme</a:t>
            </a:r>
            <a:endParaRPr lang="en-ZA" altLang="en-US" sz="2000" b="1" i="1" dirty="0">
              <a:latin typeface="Arial" panose="020B0604020202020204" pitchFamily="34" charset="0"/>
              <a:ea typeface="ヒラギノ角ゴ Pro W3" pitchFamily="4" charset="-128"/>
              <a:cs typeface="Arial" panose="020B0604020202020204" pitchFamily="34" charset="0"/>
            </a:endParaRPr>
          </a:p>
          <a:p>
            <a:pPr marL="0" indent="0">
              <a:buNone/>
              <a:defRPr/>
            </a:pPr>
            <a:r>
              <a:rPr lang="en-ZA" sz="2000" dirty="0">
                <a:latin typeface="Arial" panose="020B0604020202020204" pitchFamily="34" charset="0"/>
                <a:cs typeface="Arial" panose="020B0604020202020204" pitchFamily="34" charset="0"/>
              </a:rPr>
              <a:t>The key priorities are: </a:t>
            </a:r>
          </a:p>
          <a:p>
            <a:pPr>
              <a:defRPr/>
            </a:pPr>
            <a:r>
              <a:rPr lang="en-US" sz="2000" dirty="0">
                <a:latin typeface="Arial" panose="020B0604020202020204" pitchFamily="34" charset="0"/>
                <a:cs typeface="Arial" panose="020B0604020202020204" pitchFamily="34" charset="0"/>
              </a:rPr>
              <a:t>Mainstreamed and social specific disability services, targeting children with disabilities, their families  and marginalized groupings </a:t>
            </a:r>
          </a:p>
          <a:p>
            <a:pPr>
              <a:defRPr/>
            </a:pPr>
            <a:r>
              <a:rPr lang="en-US" sz="2000" dirty="0">
                <a:latin typeface="Arial" panose="020B0604020202020204" pitchFamily="34" charset="0"/>
                <a:cs typeface="Arial" panose="020B0604020202020204" pitchFamily="34" charset="0"/>
              </a:rPr>
              <a:t>Research</a:t>
            </a:r>
          </a:p>
          <a:p>
            <a:pPr>
              <a:defRPr/>
            </a:pPr>
            <a:r>
              <a:rPr lang="en-US" sz="2000" dirty="0">
                <a:latin typeface="Arial" panose="020B0604020202020204" pitchFamily="34" charset="0"/>
                <a:cs typeface="Arial" panose="020B0604020202020204" pitchFamily="34" charset="0"/>
              </a:rPr>
              <a:t>Advocacy and Awareness raising </a:t>
            </a:r>
          </a:p>
          <a:p>
            <a:pPr>
              <a:defRPr/>
            </a:pPr>
            <a:endParaRPr lang="en-ZA" sz="2000" strike="sngStrike" dirty="0">
              <a:solidFill>
                <a:srgbClr val="FF0000"/>
              </a:solidFill>
              <a:latin typeface="Arial" panose="020B0604020202020204" pitchFamily="34" charset="0"/>
              <a:cs typeface="Arial" panose="020B0604020202020204" pitchFamily="34" charset="0"/>
            </a:endParaRPr>
          </a:p>
        </p:txBody>
      </p:sp>
      <p:sp>
        <p:nvSpPr>
          <p:cNvPr id="8196" name="Slide Number Placeholder 3">
            <a:extLst>
              <a:ext uri="{FF2B5EF4-FFF2-40B4-BE49-F238E27FC236}">
                <a16:creationId xmlns:a16="http://schemas.microsoft.com/office/drawing/2014/main" id="{1AE70CFE-04ED-40C8-B13D-93A8BA926C8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5DD19EEC-E4C0-4BCF-B678-19838F667C2A}" type="slidenum">
              <a:rPr lang="en-GB" altLang="en-US" sz="1400"/>
              <a:pPr>
                <a:spcBef>
                  <a:spcPct val="0"/>
                </a:spcBef>
                <a:buFontTx/>
                <a:buNone/>
              </a:pPr>
              <a:t>35</a:t>
            </a:fld>
            <a:endParaRPr lang="en-GB" altLang="en-US"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40B341F-54D5-4355-B9A9-FAE9C1EF594D}"/>
              </a:ext>
            </a:extLst>
          </p:cNvPr>
          <p:cNvSpPr>
            <a:spLocks noGrp="1"/>
          </p:cNvSpPr>
          <p:nvPr>
            <p:ph type="title"/>
          </p:nvPr>
        </p:nvSpPr>
        <p:spPr>
          <a:xfrm>
            <a:off x="742950" y="609600"/>
            <a:ext cx="8420100" cy="4724400"/>
          </a:xfrm>
        </p:spPr>
        <p:txBody>
          <a:bodyPr/>
          <a:lstStyle/>
          <a:p>
            <a:pPr marL="342900" indent="-342900" algn="ctr"/>
            <a:r>
              <a:rPr lang="en-US" altLang="en-US" sz="4000" b="1" dirty="0">
                <a:latin typeface="Arial" panose="020B0604020202020204" pitchFamily="34" charset="0"/>
                <a:ea typeface="MS PGothic" panose="020B0600070205080204" pitchFamily="34" charset="-128"/>
              </a:rPr>
              <a:t>SERVICE SPECIFICATION</a:t>
            </a:r>
            <a:br>
              <a:rPr lang="en-US" altLang="en-US" sz="4000" dirty="0">
                <a:latin typeface="Arial" panose="020B0604020202020204" pitchFamily="34" charset="0"/>
                <a:ea typeface="MS PGothic" panose="020B0600070205080204" pitchFamily="34" charset="-128"/>
              </a:rPr>
            </a:br>
            <a:br>
              <a:rPr lang="en-US" altLang="en-US" sz="4000" dirty="0">
                <a:latin typeface="Arial" panose="020B0604020202020204" pitchFamily="34" charset="0"/>
                <a:ea typeface="MS PGothic" panose="020B0600070205080204" pitchFamily="34" charset="-128"/>
              </a:rPr>
            </a:br>
            <a:br>
              <a:rPr lang="en-US" altLang="en-US" sz="4000" dirty="0">
                <a:latin typeface="Arial" panose="020B0604020202020204" pitchFamily="34" charset="0"/>
                <a:ea typeface="MS PGothic" panose="020B0600070205080204" pitchFamily="34" charset="-128"/>
              </a:rPr>
            </a:br>
            <a:br>
              <a:rPr lang="en-US" altLang="en-US" sz="4000" dirty="0">
                <a:latin typeface="Arial" panose="020B0604020202020204" pitchFamily="34" charset="0"/>
                <a:ea typeface="MS PGothic" panose="020B0600070205080204" pitchFamily="34" charset="-128"/>
              </a:rPr>
            </a:br>
            <a:r>
              <a:rPr lang="en-US" altLang="en-US" sz="4000" b="1" dirty="0">
                <a:latin typeface="Arial" panose="020B0604020202020204" pitchFamily="34" charset="0"/>
                <a:ea typeface="MS PGothic" panose="020B0600070205080204" pitchFamily="34" charset="-128"/>
              </a:rPr>
              <a:t>SP2.3 Services to Persons with Disabilities</a:t>
            </a:r>
            <a:br>
              <a:rPr lang="en-US" altLang="en-US" sz="4000" dirty="0">
                <a:latin typeface="Arial" panose="020B0604020202020204" pitchFamily="34" charset="0"/>
                <a:ea typeface="MS PGothic" panose="020B0600070205080204" pitchFamily="34" charset="-128"/>
              </a:rPr>
            </a:br>
            <a:br>
              <a:rPr lang="en-US" altLang="en-US" sz="4000" dirty="0">
                <a:latin typeface="Arial" panose="020B0604020202020204" pitchFamily="34" charset="0"/>
                <a:ea typeface="MS PGothic" panose="020B0600070205080204" pitchFamily="34" charset="-128"/>
              </a:rPr>
            </a:br>
            <a:r>
              <a:rPr lang="en-US" altLang="en-US" sz="4000" dirty="0">
                <a:latin typeface="Arial" panose="020B0604020202020204" pitchFamily="34" charset="0"/>
                <a:ea typeface="MS PGothic" panose="020B0600070205080204" pitchFamily="34" charset="-128"/>
              </a:rPr>
              <a:t> </a:t>
            </a:r>
            <a:endParaRPr lang="en-ZA" altLang="en-US" sz="4000" dirty="0">
              <a:ea typeface="ヒラギノ角ゴ Pro W3" pitchFamily="1" charset="-128"/>
            </a:endParaRPr>
          </a:p>
        </p:txBody>
      </p:sp>
      <p:sp>
        <p:nvSpPr>
          <p:cNvPr id="7172" name="Slide Number Placeholder 3">
            <a:extLst>
              <a:ext uri="{FF2B5EF4-FFF2-40B4-BE49-F238E27FC236}">
                <a16:creationId xmlns:a16="http://schemas.microsoft.com/office/drawing/2014/main" id="{9C731706-BE2F-4755-8AAC-FCB7ED21A93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4B9AE98D-6FC0-4778-8B47-1DBCEB6A5E6F}" type="slidenum">
              <a:rPr lang="en-GB" altLang="en-US" sz="1400"/>
              <a:pPr>
                <a:spcBef>
                  <a:spcPct val="0"/>
                </a:spcBef>
                <a:buFontTx/>
                <a:buNone/>
              </a:pPr>
              <a:t>36</a:t>
            </a:fld>
            <a:endParaRPr lang="en-GB" altLang="en-US"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9D350E4-3EE0-422C-9F83-C6037103B69B}"/>
              </a:ext>
            </a:extLst>
          </p:cNvPr>
          <p:cNvSpPr>
            <a:spLocks noGrp="1"/>
          </p:cNvSpPr>
          <p:nvPr>
            <p:ph type="title"/>
          </p:nvPr>
        </p:nvSpPr>
        <p:spPr>
          <a:xfrm>
            <a:off x="657225" y="0"/>
            <a:ext cx="8505825" cy="723900"/>
          </a:xfrm>
        </p:spPr>
        <p:txBody>
          <a:bodyPr>
            <a:normAutofit/>
          </a:bodyPr>
          <a:lstStyle/>
          <a:p>
            <a:pPr marL="342900" indent="-342900"/>
            <a:r>
              <a:rPr lang="en-US" altLang="en-US" sz="2800" b="1" dirty="0">
                <a:latin typeface="Arial" panose="020B0604020202020204" pitchFamily="34" charset="0"/>
                <a:ea typeface="MS PGothic" panose="020B0600070205080204" pitchFamily="34" charset="-128"/>
              </a:rPr>
              <a:t>SERVICE SPECIFICATION</a:t>
            </a:r>
            <a:endParaRPr lang="en-ZA" altLang="en-US" sz="2800" b="1" dirty="0">
              <a:ea typeface="ヒラギノ角ゴ Pro W3" pitchFamily="1" charset="-128"/>
            </a:endParaRPr>
          </a:p>
        </p:txBody>
      </p:sp>
      <p:sp>
        <p:nvSpPr>
          <p:cNvPr id="6147" name="Content Placeholder 2">
            <a:extLst>
              <a:ext uri="{FF2B5EF4-FFF2-40B4-BE49-F238E27FC236}">
                <a16:creationId xmlns:a16="http://schemas.microsoft.com/office/drawing/2014/main" id="{C166862C-A32F-493E-AC44-8F0D33868DCA}"/>
              </a:ext>
            </a:extLst>
          </p:cNvPr>
          <p:cNvSpPr>
            <a:spLocks noGrp="1"/>
          </p:cNvSpPr>
          <p:nvPr>
            <p:ph idx="1"/>
          </p:nvPr>
        </p:nvSpPr>
        <p:spPr>
          <a:xfrm>
            <a:off x="333375" y="723899"/>
            <a:ext cx="9134475" cy="5122097"/>
          </a:xfrm>
        </p:spPr>
        <p:txBody>
          <a:bodyPr>
            <a:normAutofit fontScale="92500" lnSpcReduction="10000"/>
          </a:bodyPr>
          <a:lstStyle/>
          <a:p>
            <a:pPr algn="just">
              <a:lnSpc>
                <a:spcPct val="110000"/>
              </a:lnSpc>
              <a:spcAft>
                <a:spcPts val="800"/>
              </a:spcAft>
            </a:pPr>
            <a:r>
              <a:rPr lang="en-GB" sz="2200" dirty="0">
                <a:latin typeface="Arial" panose="020B0604020202020204" pitchFamily="34" charset="0"/>
                <a:ea typeface="Times New Roman" panose="02020603050405020304" pitchFamily="18" charset="0"/>
                <a:cs typeface="Times New Roman" panose="02020603050405020304" pitchFamily="18" charset="0"/>
              </a:rPr>
              <a:t>In developing the specifications, t</a:t>
            </a:r>
            <a:r>
              <a:rPr lang="en-GB" sz="2200" dirty="0">
                <a:effectLst/>
                <a:latin typeface="Arial" panose="020B0604020202020204" pitchFamily="34" charset="0"/>
                <a:ea typeface="Times New Roman" panose="02020603050405020304" pitchFamily="18" charset="0"/>
                <a:cs typeface="Times New Roman" panose="02020603050405020304" pitchFamily="18" charset="0"/>
              </a:rPr>
              <a:t>he Department is guided </a:t>
            </a:r>
            <a:r>
              <a:rPr lang="en-GB" sz="2200" dirty="0">
                <a:latin typeface="Arial" panose="020B0604020202020204" pitchFamily="34" charset="0"/>
                <a:ea typeface="Times New Roman" panose="02020603050405020304" pitchFamily="18" charset="0"/>
                <a:cs typeface="Times New Roman" panose="02020603050405020304" pitchFamily="18" charset="0"/>
              </a:rPr>
              <a:t>by</a:t>
            </a:r>
            <a:r>
              <a:rPr lang="en-GB" sz="2200" dirty="0">
                <a:effectLst/>
                <a:latin typeface="Arial" panose="020B0604020202020204" pitchFamily="34" charset="0"/>
                <a:ea typeface="Times New Roman" panose="02020603050405020304" pitchFamily="18" charset="0"/>
                <a:cs typeface="Times New Roman" panose="02020603050405020304" pitchFamily="18" charset="0"/>
              </a:rPr>
              <a:t>:</a:t>
            </a:r>
          </a:p>
          <a:p>
            <a:pPr lvl="1" algn="just">
              <a:lnSpc>
                <a:spcPct val="110000"/>
              </a:lnSpc>
              <a:spcAft>
                <a:spcPts val="800"/>
              </a:spcAft>
              <a:buFont typeface="Wingdings" panose="05000000000000000000" pitchFamily="2" charset="2"/>
              <a:buChar char="§"/>
            </a:pPr>
            <a:r>
              <a:rPr lang="en-GB" sz="2200" dirty="0">
                <a:effectLst/>
                <a:latin typeface="Arial" panose="020B0604020202020204" pitchFamily="34" charset="0"/>
                <a:ea typeface="Times New Roman" panose="02020603050405020304" pitchFamily="18" charset="0"/>
                <a:cs typeface="Times New Roman" panose="02020603050405020304" pitchFamily="18" charset="0"/>
              </a:rPr>
              <a:t>The responsibilities of government as per Constitution </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p>
            <a:pPr lvl="1" algn="just">
              <a:lnSpc>
                <a:spcPct val="110000"/>
              </a:lnSpc>
              <a:spcAft>
                <a:spcPts val="800"/>
              </a:spcAft>
              <a:buFont typeface="Wingdings" panose="05000000000000000000" pitchFamily="2" charset="2"/>
              <a:buChar char="§"/>
            </a:pPr>
            <a:r>
              <a:rPr lang="en-GB" sz="2200" dirty="0">
                <a:effectLst/>
                <a:latin typeface="Arial" panose="020B0604020202020204" pitchFamily="34" charset="0"/>
                <a:ea typeface="Times New Roman" panose="02020603050405020304" pitchFamily="18" charset="0"/>
                <a:cs typeface="Times New Roman" panose="02020603050405020304" pitchFamily="18" charset="0"/>
              </a:rPr>
              <a:t>The demographic information and social development indicators;</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p>
            <a:pPr lvl="1" algn="just">
              <a:lnSpc>
                <a:spcPct val="110000"/>
              </a:lnSpc>
              <a:spcAft>
                <a:spcPts val="800"/>
              </a:spcAft>
              <a:buFont typeface="Wingdings" panose="05000000000000000000" pitchFamily="2" charset="2"/>
              <a:buChar char="§"/>
            </a:pPr>
            <a:r>
              <a:rPr lang="en-GB" sz="2200" dirty="0">
                <a:latin typeface="Arial" panose="020B0604020202020204" pitchFamily="34" charset="0"/>
                <a:ea typeface="Times New Roman" panose="02020603050405020304" pitchFamily="18" charset="0"/>
                <a:cs typeface="Times New Roman" panose="02020603050405020304" pitchFamily="18" charset="0"/>
              </a:rPr>
              <a:t>R</a:t>
            </a:r>
            <a:r>
              <a:rPr lang="en-GB" sz="2200" dirty="0">
                <a:effectLst/>
                <a:latin typeface="Arial" panose="020B0604020202020204" pitchFamily="34" charset="0"/>
                <a:ea typeface="Times New Roman" panose="02020603050405020304" pitchFamily="18" charset="0"/>
                <a:cs typeface="Times New Roman" panose="02020603050405020304" pitchFamily="18" charset="0"/>
              </a:rPr>
              <a:t>esearch on the need for developmental social services; and</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p>
            <a:pPr lvl="1" algn="just">
              <a:lnSpc>
                <a:spcPct val="110000"/>
              </a:lnSpc>
              <a:spcAft>
                <a:spcPts val="800"/>
              </a:spcAft>
              <a:buFont typeface="Wingdings" panose="05000000000000000000" pitchFamily="2" charset="2"/>
              <a:buChar char="§"/>
            </a:pPr>
            <a:r>
              <a:rPr lang="en-GB" sz="2200" b="1" dirty="0">
                <a:latin typeface="Arial" panose="020B0604020202020204" pitchFamily="34" charset="0"/>
                <a:ea typeface="Times New Roman" panose="02020603050405020304" pitchFamily="18" charset="0"/>
                <a:cs typeface="Times New Roman" panose="02020603050405020304" pitchFamily="18" charset="0"/>
              </a:rPr>
              <a:t>Policy Directives for the Department of Social Development as outlined in the Implementation matrix of the White Paper on the Rights of Persons with Disabilities</a:t>
            </a:r>
            <a:endParaRPr lang="en-US" sz="22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defRPr/>
            </a:pPr>
            <a:r>
              <a:rPr lang="en-ZA" altLang="en-US" sz="2200" i="1" dirty="0">
                <a:latin typeface="Arial" panose="020B0604020202020204" pitchFamily="34" charset="0"/>
                <a:ea typeface="ヒラギノ角ゴ Pro W3" pitchFamily="4" charset="-128"/>
                <a:cs typeface="Arial" panose="020B0604020202020204" pitchFamily="34" charset="0"/>
              </a:rPr>
              <a:t>Specific to the Service Specifications, </a:t>
            </a:r>
            <a:r>
              <a:rPr lang="en-ZA" altLang="en-US" sz="2200" dirty="0">
                <a:latin typeface="Arial" panose="020B0604020202020204" pitchFamily="34" charset="0"/>
                <a:ea typeface="ヒラギノ角ゴ Pro W3" pitchFamily="4" charset="-128"/>
                <a:cs typeface="Arial" panose="020B0604020202020204" pitchFamily="34" charset="0"/>
              </a:rPr>
              <a:t>f</a:t>
            </a:r>
            <a:r>
              <a:rPr lang="en-ZA" sz="2200" dirty="0">
                <a:latin typeface="Arial" panose="020B0604020202020204" pitchFamily="34" charset="0"/>
                <a:ea typeface="ヒラギノ角ゴ Pro W3" pitchFamily="4" charset="-128"/>
                <a:cs typeface="Arial" panose="020B0604020202020204" pitchFamily="34" charset="0"/>
              </a:rPr>
              <a:t>unding</a:t>
            </a:r>
            <a:r>
              <a:rPr lang="en-ZA" sz="2200" dirty="0">
                <a:latin typeface="Arial" panose="020B0604020202020204" pitchFamily="34" charset="0"/>
                <a:cs typeface="Arial" panose="020B0604020202020204" pitchFamily="34" charset="0"/>
              </a:rPr>
              <a:t> considerations will be for services that are aligned to the following priority areas:</a:t>
            </a:r>
            <a:endParaRPr lang="en-ZA" altLang="en-US" sz="2200" dirty="0">
              <a:latin typeface="Arial" panose="020B0604020202020204" pitchFamily="34" charset="0"/>
              <a:ea typeface="ヒラギノ角ゴ Pro W3" pitchFamily="4" charset="-128"/>
              <a:cs typeface="Arial" panose="020B0604020202020204" pitchFamily="34" charset="0"/>
            </a:endParaRPr>
          </a:p>
          <a:p>
            <a:pPr>
              <a:defRPr/>
            </a:pPr>
            <a:r>
              <a:rPr lang="en-US" sz="2200" dirty="0">
                <a:latin typeface="Arial" panose="020B0604020202020204" pitchFamily="34" charset="0"/>
                <a:cs typeface="Arial" panose="020B0604020202020204" pitchFamily="34" charset="0"/>
              </a:rPr>
              <a:t>Mainstreamed and social specific disability services targeting children with disabilities, their families and marginalized groupings in at least four rural provinces</a:t>
            </a:r>
          </a:p>
          <a:p>
            <a:pPr>
              <a:defRPr/>
            </a:pPr>
            <a:r>
              <a:rPr lang="en-US" sz="2200" dirty="0">
                <a:latin typeface="Arial" panose="020B0604020202020204" pitchFamily="34" charset="0"/>
                <a:cs typeface="Arial" panose="020B0604020202020204" pitchFamily="34" charset="0"/>
              </a:rPr>
              <a:t>Research</a:t>
            </a:r>
          </a:p>
          <a:p>
            <a:pPr>
              <a:defRPr/>
            </a:pPr>
            <a:endParaRPr lang="en-US" sz="2000" dirty="0">
              <a:latin typeface="Arial" panose="020B0604020202020204" pitchFamily="34" charset="0"/>
              <a:cs typeface="Arial" panose="020B0604020202020204" pitchFamily="34" charset="0"/>
            </a:endParaRPr>
          </a:p>
          <a:p>
            <a:pPr marL="0" indent="0">
              <a:buNone/>
              <a:defRPr/>
            </a:pPr>
            <a:endParaRPr lang="en-ZA" sz="2000" dirty="0">
              <a:latin typeface="Arial" panose="020B0604020202020204" pitchFamily="34" charset="0"/>
              <a:cs typeface="Arial" panose="020B0604020202020204" pitchFamily="34" charset="0"/>
            </a:endParaRPr>
          </a:p>
          <a:p>
            <a:pPr>
              <a:defRPr/>
            </a:pPr>
            <a:endParaRPr lang="en-ZA" altLang="en-US" sz="2000" dirty="0">
              <a:latin typeface="Arial" panose="020B0604020202020204" pitchFamily="34" charset="0"/>
              <a:ea typeface="ヒラギノ角ゴ Pro W3" pitchFamily="4" charset="-128"/>
              <a:cs typeface="Arial" panose="020B0604020202020204" pitchFamily="34" charset="0"/>
            </a:endParaRPr>
          </a:p>
        </p:txBody>
      </p:sp>
      <p:sp>
        <p:nvSpPr>
          <p:cNvPr id="8196" name="Slide Number Placeholder 3">
            <a:extLst>
              <a:ext uri="{FF2B5EF4-FFF2-40B4-BE49-F238E27FC236}">
                <a16:creationId xmlns:a16="http://schemas.microsoft.com/office/drawing/2014/main" id="{1AE70CFE-04ED-40C8-B13D-93A8BA926C8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5DD19EEC-E4C0-4BCF-B678-19838F667C2A}" type="slidenum">
              <a:rPr lang="en-GB" altLang="en-US" sz="1400"/>
              <a:pPr>
                <a:spcBef>
                  <a:spcPct val="0"/>
                </a:spcBef>
                <a:buFontTx/>
                <a:buNone/>
              </a:pPr>
              <a:t>37</a:t>
            </a:fld>
            <a:endParaRPr lang="en-GB" altLang="en-US" sz="1400"/>
          </a:p>
        </p:txBody>
      </p:sp>
    </p:spTree>
    <p:extLst>
      <p:ext uri="{BB962C8B-B14F-4D97-AF65-F5344CB8AC3E}">
        <p14:creationId xmlns:p14="http://schemas.microsoft.com/office/powerpoint/2010/main" val="3141993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381000" y="76200"/>
            <a:ext cx="8458200" cy="533400"/>
          </a:xfrm>
        </p:spPr>
        <p:txBody>
          <a:bodyPr>
            <a:normAutofit fontScale="90000"/>
          </a:bodyPr>
          <a:lstStyle/>
          <a:p>
            <a:pPr marL="342900" indent="-342900"/>
            <a:br>
              <a:rPr lang="en-US" altLang="en-US" sz="2800" dirty="0">
                <a:latin typeface="Arial" panose="020B0604020202020204" pitchFamily="34" charset="0"/>
                <a:ea typeface="MS PGothic" panose="020B0600070205080204" pitchFamily="34" charset="-128"/>
              </a:rPr>
            </a:br>
            <a:r>
              <a:rPr lang="en-US" altLang="en-US" sz="3200" b="1" dirty="0">
                <a:latin typeface="Arial" panose="020B0604020202020204" pitchFamily="34" charset="0"/>
                <a:ea typeface="MS PGothic" panose="020B0600070205080204" pitchFamily="34" charset="-128"/>
              </a:rPr>
              <a:t>OBJECTIVES</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38</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extLst>
              <p:ext uri="{D42A27DB-BD31-4B8C-83A1-F6EECF244321}">
                <p14:modId xmlns:p14="http://schemas.microsoft.com/office/powerpoint/2010/main" val="3744123531"/>
              </p:ext>
            </p:extLst>
          </p:nvPr>
        </p:nvGraphicFramePr>
        <p:xfrm>
          <a:off x="533400" y="760288"/>
          <a:ext cx="8839200" cy="5807171"/>
        </p:xfrm>
        <a:graphic>
          <a:graphicData uri="http://schemas.openxmlformats.org/drawingml/2006/table">
            <a:tbl>
              <a:tblPr firstRow="1" bandRow="1">
                <a:tableStyleId>{5C22544A-7EE6-4342-B048-85BDC9FD1C3A}</a:tableStyleId>
              </a:tblPr>
              <a:tblGrid>
                <a:gridCol w="3031733">
                  <a:extLst>
                    <a:ext uri="{9D8B030D-6E8A-4147-A177-3AD203B41FA5}">
                      <a16:colId xmlns:a16="http://schemas.microsoft.com/office/drawing/2014/main" val="3760552575"/>
                    </a:ext>
                  </a:extLst>
                </a:gridCol>
                <a:gridCol w="5807467">
                  <a:extLst>
                    <a:ext uri="{9D8B030D-6E8A-4147-A177-3AD203B41FA5}">
                      <a16:colId xmlns:a16="http://schemas.microsoft.com/office/drawing/2014/main" val="116542991"/>
                    </a:ext>
                  </a:extLst>
                </a:gridCol>
              </a:tblGrid>
              <a:tr h="333060">
                <a:tc>
                  <a:txBody>
                    <a:bodyPr/>
                    <a:lstStyle/>
                    <a:p>
                      <a:r>
                        <a:rPr lang="en-US" dirty="0">
                          <a:latin typeface="Arial" panose="020B0604020202020204" pitchFamily="34" charset="0"/>
                          <a:cs typeface="Arial" panose="020B0604020202020204" pitchFamily="34" charset="0"/>
                        </a:rPr>
                        <a:t>OBJECTIVE 1</a:t>
                      </a:r>
                    </a:p>
                  </a:txBody>
                  <a:tcPr/>
                </a:tc>
                <a:tc>
                  <a:txBody>
                    <a:bodyPr/>
                    <a:lstStyle/>
                    <a:p>
                      <a:r>
                        <a:rPr lang="en-US"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1729139">
                <a:tc rowSpan="3">
                  <a:txBody>
                    <a:bodyPr/>
                    <a:lstStyle/>
                    <a:p>
                      <a:r>
                        <a:rPr lang="en-US" sz="2000" dirty="0"/>
                        <a:t>Capacity building, empowerment and service delivery to affiliated organizations and beneficiaries.</a:t>
                      </a:r>
                    </a:p>
                  </a:txBody>
                  <a:tcPr/>
                </a:tc>
                <a:tc>
                  <a:txBody>
                    <a:bodyPr/>
                    <a:lstStyle/>
                    <a:p>
                      <a:r>
                        <a:rPr lang="en-US" sz="2000" dirty="0"/>
                        <a:t>1.1 Facilitate the development and implementation of capacity building and empowerment (and life skills) programs related to DSD disability macro and micro policies,  local and global policies, legislations and treaties on disability for organizational staff and beneficiaries.</a:t>
                      </a:r>
                    </a:p>
                  </a:txBody>
                  <a:tcPr/>
                </a:tc>
                <a:extLst>
                  <a:ext uri="{0D108BD9-81ED-4DB2-BD59-A6C34878D82A}">
                    <a16:rowId xmlns:a16="http://schemas.microsoft.com/office/drawing/2014/main" val="1911588929"/>
                  </a:ext>
                </a:extLst>
              </a:tr>
              <a:tr h="905740">
                <a:tc vMerge="1">
                  <a:txBody>
                    <a:bodyPr/>
                    <a:lstStyle/>
                    <a:p>
                      <a:endParaRPr lang="en-ZA"/>
                    </a:p>
                  </a:txBody>
                  <a:tcPr/>
                </a:tc>
                <a:tc>
                  <a:txBody>
                    <a:bodyPr/>
                    <a:lstStyle/>
                    <a:p>
                      <a:r>
                        <a:rPr lang="en-US" sz="2000" dirty="0"/>
                        <a:t>1.2 Facilitate the development of policies and implementation plans/guidelines to guide service delivery </a:t>
                      </a:r>
                      <a:r>
                        <a:rPr lang="en-US" sz="2000" dirty="0">
                          <a:solidFill>
                            <a:schemeClr val="tx1"/>
                          </a:solidFill>
                        </a:rPr>
                        <a:t>in the organization.</a:t>
                      </a:r>
                    </a:p>
                  </a:txBody>
                  <a:tcPr/>
                </a:tc>
                <a:extLst>
                  <a:ext uri="{0D108BD9-81ED-4DB2-BD59-A6C34878D82A}">
                    <a16:rowId xmlns:a16="http://schemas.microsoft.com/office/drawing/2014/main" val="10002"/>
                  </a:ext>
                </a:extLst>
              </a:tr>
              <a:tr h="1180206">
                <a:tc vMerge="1">
                  <a:txBody>
                    <a:bodyPr/>
                    <a:lstStyle/>
                    <a:p>
                      <a:endParaRPr lang="en-ZA"/>
                    </a:p>
                  </a:txBody>
                  <a:tcPr/>
                </a:tc>
                <a:tc>
                  <a:txBody>
                    <a:bodyPr/>
                    <a:lstStyle/>
                    <a:p>
                      <a:r>
                        <a:rPr lang="en-US" sz="2000" dirty="0"/>
                        <a:t>1.3 Participate in local, national and international workshops and conferences towards further development and empowerment of persons with </a:t>
                      </a:r>
                    </a:p>
                    <a:p>
                      <a:r>
                        <a:rPr lang="en-US" sz="2000" dirty="0"/>
                        <a:t>disabilities, to maintain current trends.</a:t>
                      </a:r>
                    </a:p>
                  </a:txBody>
                  <a:tcPr/>
                </a:tc>
                <a:extLst>
                  <a:ext uri="{0D108BD9-81ED-4DB2-BD59-A6C34878D82A}">
                    <a16:rowId xmlns:a16="http://schemas.microsoft.com/office/drawing/2014/main" val="10003"/>
                  </a:ext>
                </a:extLst>
              </a:tr>
              <a:tr h="1204691">
                <a:tc gridSpan="2">
                  <a:txBody>
                    <a:bodyPr/>
                    <a:lstStyle/>
                    <a:p>
                      <a:pPr marL="0" indent="0" algn="ctr">
                        <a:buFontTx/>
                        <a:buNone/>
                        <a:defRPr/>
                      </a:pPr>
                      <a:r>
                        <a:rPr lang="en-ZA" sz="2000" b="1" dirty="0">
                          <a:latin typeface="Arial" panose="020B0604020202020204" pitchFamily="34" charset="0"/>
                          <a:cs typeface="Arial" panose="020B0604020202020204" pitchFamily="34" charset="0"/>
                        </a:rPr>
                        <a:t>Outcome</a:t>
                      </a:r>
                    </a:p>
                    <a:p>
                      <a:pPr algn="ctr">
                        <a:buFont typeface="Arial" panose="020B0604020202020204" pitchFamily="34" charset="0"/>
                        <a:buNone/>
                        <a:defRPr/>
                      </a:pPr>
                      <a:r>
                        <a:rPr lang="en-ZA" sz="2000" dirty="0">
                          <a:latin typeface="Arial" panose="020B0604020202020204" pitchFamily="34" charset="0"/>
                          <a:cs typeface="Arial" panose="020B0604020202020204" pitchFamily="34" charset="0"/>
                        </a:rPr>
                        <a:t>Empowered and  capacitated service users</a:t>
                      </a:r>
                    </a:p>
                    <a:p>
                      <a:endParaRPr lang="en-US" sz="2000" dirty="0"/>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381000" y="76200"/>
            <a:ext cx="8458200" cy="533400"/>
          </a:xfrm>
        </p:spPr>
        <p:txBody>
          <a:bodyPr>
            <a:normAutofit fontScale="90000"/>
          </a:bodyPr>
          <a:lstStyle/>
          <a:p>
            <a:pPr marL="342900" indent="-342900"/>
            <a:br>
              <a:rPr lang="en-US" altLang="en-US" sz="2800" b="1" dirty="0">
                <a:latin typeface="Arial" panose="020B0604020202020204" pitchFamily="34" charset="0"/>
                <a:ea typeface="MS PGothic" panose="020B0600070205080204" pitchFamily="34" charset="-128"/>
              </a:rPr>
            </a:br>
            <a:r>
              <a:rPr lang="en-US" altLang="en-US" sz="3200" b="1" dirty="0">
                <a:latin typeface="Arial" panose="020B0604020202020204" pitchFamily="34" charset="0"/>
                <a:ea typeface="MS PGothic" panose="020B0600070205080204" pitchFamily="34" charset="-128"/>
              </a:rPr>
              <a:t>OBJECTIVES</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39</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extLst>
              <p:ext uri="{D42A27DB-BD31-4B8C-83A1-F6EECF244321}">
                <p14:modId xmlns:p14="http://schemas.microsoft.com/office/powerpoint/2010/main" val="3044138659"/>
              </p:ext>
            </p:extLst>
          </p:nvPr>
        </p:nvGraphicFramePr>
        <p:xfrm>
          <a:off x="228600" y="762002"/>
          <a:ext cx="9448800" cy="5105184"/>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3760552575"/>
                    </a:ext>
                  </a:extLst>
                </a:gridCol>
                <a:gridCol w="5410200">
                  <a:extLst>
                    <a:ext uri="{9D8B030D-6E8A-4147-A177-3AD203B41FA5}">
                      <a16:colId xmlns:a16="http://schemas.microsoft.com/office/drawing/2014/main" val="116542991"/>
                    </a:ext>
                  </a:extLst>
                </a:gridCol>
              </a:tblGrid>
              <a:tr h="320764">
                <a:tc>
                  <a:txBody>
                    <a:bodyPr/>
                    <a:lstStyle/>
                    <a:p>
                      <a:r>
                        <a:rPr lang="en-US" sz="2400" dirty="0">
                          <a:latin typeface="Arial" panose="020B0604020202020204" pitchFamily="34" charset="0"/>
                          <a:cs typeface="Arial" panose="020B0604020202020204" pitchFamily="34" charset="0"/>
                        </a:rPr>
                        <a:t>OBJECTIVE 2</a:t>
                      </a:r>
                    </a:p>
                  </a:txBody>
                  <a:tcPr/>
                </a:tc>
                <a:tc>
                  <a:txBody>
                    <a:bodyPr/>
                    <a:lstStyle/>
                    <a:p>
                      <a:r>
                        <a:rPr lang="en-US" sz="2400"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749516">
                <a:tc rowSpan="3">
                  <a:txBody>
                    <a:bodyPr/>
                    <a:lstStyle/>
                    <a:p>
                      <a:pPr>
                        <a:lnSpc>
                          <a:spcPct val="107000"/>
                        </a:lnSpc>
                        <a:spcBef>
                          <a:spcPts val="600"/>
                        </a:spcBef>
                        <a:spcAft>
                          <a:spcPts val="900"/>
                        </a:spcAft>
                      </a:pPr>
                      <a:r>
                        <a:rPr lang="en-US" sz="2400" dirty="0">
                          <a:effectLst/>
                          <a:latin typeface="Arial" panose="020B0604020202020204" pitchFamily="34" charset="0"/>
                          <a:ea typeface="Calibri" panose="020F0502020204030204" pitchFamily="34" charset="0"/>
                          <a:cs typeface="Arial" panose="020B0604020202020204" pitchFamily="34" charset="0"/>
                        </a:rPr>
                        <a:t>Facilitate research and development of </a:t>
                      </a:r>
                      <a:r>
                        <a:rPr lang="en-US" sz="2400" strike="noStrike"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good </a:t>
                      </a:r>
                      <a:r>
                        <a:rPr lang="en-US" sz="2400" dirty="0">
                          <a:effectLst/>
                          <a:latin typeface="Arial" panose="020B0604020202020204" pitchFamily="34" charset="0"/>
                          <a:ea typeface="Calibri" panose="020F0502020204030204" pitchFamily="34" charset="0"/>
                          <a:cs typeface="Arial" panose="020B0604020202020204" pitchFamily="34" charset="0"/>
                        </a:rPr>
                        <a:t>practice models to inform services to</a:t>
                      </a:r>
                      <a:r>
                        <a:rPr lang="en-US" sz="2400" baseline="0" dirty="0">
                          <a:effectLst/>
                          <a:latin typeface="Arial" panose="020B0604020202020204" pitchFamily="34" charset="0"/>
                          <a:ea typeface="Calibri" panose="020F0502020204030204" pitchFamily="34" charset="0"/>
                          <a:cs typeface="Arial" panose="020B0604020202020204" pitchFamily="34" charset="0"/>
                        </a:rPr>
                        <a:t> </a:t>
                      </a:r>
                      <a:r>
                        <a:rPr lang="en-US" sz="2400" dirty="0">
                          <a:effectLst/>
                          <a:latin typeface="Arial" panose="020B0604020202020204" pitchFamily="34" charset="0"/>
                          <a:ea typeface="Calibri" panose="020F0502020204030204" pitchFamily="34" charset="0"/>
                          <a:cs typeface="Arial" panose="020B0604020202020204" pitchFamily="34" charset="0"/>
                        </a:rPr>
                        <a:t>parents, children and persons with disabilities including marginalized groupings.</a:t>
                      </a:r>
                    </a:p>
                  </a:txBody>
                  <a:tcPr/>
                </a:tc>
                <a:tc>
                  <a:txBody>
                    <a:bodyPr/>
                    <a:lstStyle/>
                    <a:p>
                      <a:pPr lvl="0"/>
                      <a:r>
                        <a:rPr lang="en-US" sz="2400" dirty="0"/>
                        <a:t>2.1 Conduct and develop research reports on current disability issues, supporting your project.</a:t>
                      </a:r>
                    </a:p>
                  </a:txBody>
                  <a:tcPr/>
                </a:tc>
                <a:extLst>
                  <a:ext uri="{0D108BD9-81ED-4DB2-BD59-A6C34878D82A}">
                    <a16:rowId xmlns:a16="http://schemas.microsoft.com/office/drawing/2014/main" val="1911588929"/>
                  </a:ext>
                </a:extLst>
              </a:tr>
              <a:tr h="749516">
                <a:tc vMerge="1">
                  <a:txBody>
                    <a:bodyPr/>
                    <a:lstStyle/>
                    <a:p>
                      <a:endParaRPr lang="en-ZA"/>
                    </a:p>
                  </a:txBody>
                  <a:tcPr/>
                </a:tc>
                <a:tc>
                  <a:txBody>
                    <a:bodyPr/>
                    <a:lstStyle/>
                    <a:p>
                      <a:pPr lvl="0"/>
                      <a:r>
                        <a:rPr lang="en-US" sz="2400" dirty="0"/>
                        <a:t>2.2 Develop and monitor the implementation of the practice models.</a:t>
                      </a:r>
                    </a:p>
                  </a:txBody>
                  <a:tcPr/>
                </a:tc>
                <a:extLst>
                  <a:ext uri="{0D108BD9-81ED-4DB2-BD59-A6C34878D82A}">
                    <a16:rowId xmlns:a16="http://schemas.microsoft.com/office/drawing/2014/main" val="10002"/>
                  </a:ext>
                </a:extLst>
              </a:tr>
              <a:tr h="749516">
                <a:tc vMerge="1">
                  <a:txBody>
                    <a:bodyPr/>
                    <a:lstStyle/>
                    <a:p>
                      <a:endParaRPr lang="en-ZA"/>
                    </a:p>
                  </a:txBody>
                  <a:tcPr/>
                </a:tc>
                <a:tc>
                  <a:txBody>
                    <a:bodyPr/>
                    <a:lstStyle/>
                    <a:p>
                      <a:pPr lvl="0"/>
                      <a:r>
                        <a:rPr lang="en-US" sz="2400" dirty="0"/>
                        <a:t>2.3 Develop database, documentation </a:t>
                      </a:r>
                    </a:p>
                    <a:p>
                      <a:pPr lvl="0"/>
                      <a:r>
                        <a:rPr lang="en-US" sz="2400" dirty="0"/>
                        <a:t>and case management.</a:t>
                      </a:r>
                    </a:p>
                  </a:txBody>
                  <a:tcPr/>
                </a:tc>
                <a:extLst>
                  <a:ext uri="{0D108BD9-81ED-4DB2-BD59-A6C34878D82A}">
                    <a16:rowId xmlns:a16="http://schemas.microsoft.com/office/drawing/2014/main" val="10003"/>
                  </a:ext>
                </a:extLst>
              </a:tr>
              <a:tr h="1813344">
                <a:tc gridSpan="2">
                  <a:txBody>
                    <a:bodyPr/>
                    <a:lstStyle/>
                    <a:p>
                      <a:pPr marL="0" indent="0">
                        <a:buFontTx/>
                        <a:buNone/>
                        <a:defRPr/>
                      </a:pPr>
                      <a:endParaRPr lang="en-US" altLang="en-US" sz="2400" b="1" i="1" dirty="0">
                        <a:latin typeface="Arial" panose="020B0604020202020204" pitchFamily="34" charset="0"/>
                        <a:ea typeface="MS PGothic" panose="020B0600070205080204" pitchFamily="34" charset="-128"/>
                      </a:endParaRPr>
                    </a:p>
                    <a:p>
                      <a:pPr marL="0" indent="0" algn="ctr">
                        <a:buFontTx/>
                        <a:buNone/>
                        <a:defRPr/>
                      </a:pPr>
                      <a:r>
                        <a:rPr lang="en-ZA" sz="2400" b="1" dirty="0">
                          <a:latin typeface="Arial" panose="020B0604020202020204" pitchFamily="34" charset="0"/>
                          <a:cs typeface="Arial" panose="020B0604020202020204" pitchFamily="34" charset="0"/>
                        </a:rPr>
                        <a:t>Outcomes</a:t>
                      </a:r>
                    </a:p>
                    <a:p>
                      <a:pPr marL="285750" indent="-285750" algn="ctr">
                        <a:buFont typeface="Arial" panose="020B0604020202020204" pitchFamily="34" charset="0"/>
                        <a:buChar char="•"/>
                        <a:defRPr/>
                      </a:pPr>
                      <a:r>
                        <a:rPr lang="en-ZA" sz="2400" b="0" dirty="0">
                          <a:solidFill>
                            <a:schemeClr val="tx1"/>
                          </a:solidFill>
                          <a:latin typeface="Arial" panose="020B0604020202020204" pitchFamily="34" charset="0"/>
                          <a:cs typeface="Arial" panose="020B0604020202020204" pitchFamily="34" charset="0"/>
                        </a:rPr>
                        <a:t>Good </a:t>
                      </a:r>
                      <a:r>
                        <a:rPr lang="en-ZA" sz="2400" b="0" dirty="0">
                          <a:latin typeface="Arial" panose="020B0604020202020204" pitchFamily="34" charset="0"/>
                          <a:cs typeface="Arial" panose="020B0604020202020204" pitchFamily="34" charset="0"/>
                        </a:rPr>
                        <a:t>practise models documented, implemented and monitored.</a:t>
                      </a:r>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extLst>
      <p:ext uri="{BB962C8B-B14F-4D97-AF65-F5344CB8AC3E}">
        <p14:creationId xmlns:p14="http://schemas.microsoft.com/office/powerpoint/2010/main" val="242142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681038" y="365127"/>
            <a:ext cx="8543925" cy="4534132"/>
          </a:xfrm>
        </p:spPr>
        <p:txBody>
          <a:bodyPr/>
          <a:lstStyle/>
          <a:p>
            <a:pPr algn="ctr"/>
            <a:r>
              <a:rPr lang="en-US" b="1" dirty="0">
                <a:latin typeface="Arial" panose="020B0604020202020204" pitchFamily="34" charset="0"/>
                <a:cs typeface="Arial" panose="020B0604020202020204" pitchFamily="34" charset="0"/>
              </a:rPr>
              <a:t>OVERVIEW </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NPO REGISTRATION  </a:t>
            </a:r>
          </a:p>
        </p:txBody>
      </p:sp>
      <p:sp>
        <p:nvSpPr>
          <p:cNvPr id="3" name="Content Placeholder 2">
            <a:extLst>
              <a:ext uri="{FF2B5EF4-FFF2-40B4-BE49-F238E27FC236}">
                <a16:creationId xmlns:a16="http://schemas.microsoft.com/office/drawing/2014/main" id="{532E4D9D-5854-42D1-AE3B-E65CB1B4F9E0}"/>
              </a:ext>
            </a:extLst>
          </p:cNvPr>
          <p:cNvSpPr>
            <a:spLocks noGrp="1"/>
          </p:cNvSpPr>
          <p:nvPr>
            <p:ph idx="1"/>
          </p:nvPr>
        </p:nvSpPr>
        <p:spPr>
          <a:xfrm>
            <a:off x="596766" y="1203158"/>
            <a:ext cx="8628197" cy="4973805"/>
          </a:xfrm>
        </p:spPr>
        <p:txBody>
          <a:bodyPr/>
          <a:lstStyle/>
          <a:p>
            <a:pPr marL="0" indent="0">
              <a:buNone/>
            </a:pPr>
            <a:r>
              <a:rPr lang="en-US" dirty="0"/>
              <a:t> </a:t>
            </a:r>
          </a:p>
        </p:txBody>
      </p:sp>
    </p:spTree>
    <p:extLst>
      <p:ext uri="{BB962C8B-B14F-4D97-AF65-F5344CB8AC3E}">
        <p14:creationId xmlns:p14="http://schemas.microsoft.com/office/powerpoint/2010/main" val="3958868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381000" y="76200"/>
            <a:ext cx="8458200" cy="533400"/>
          </a:xfrm>
        </p:spPr>
        <p:txBody>
          <a:bodyPr>
            <a:normAutofit fontScale="90000"/>
          </a:bodyPr>
          <a:lstStyle/>
          <a:p>
            <a:pPr marL="342900" indent="-342900"/>
            <a:br>
              <a:rPr lang="en-US" altLang="en-US" sz="2800" b="1" dirty="0">
                <a:latin typeface="Arial" panose="020B0604020202020204" pitchFamily="34" charset="0"/>
                <a:ea typeface="MS PGothic" panose="020B0600070205080204" pitchFamily="34" charset="-128"/>
              </a:rPr>
            </a:br>
            <a:r>
              <a:rPr lang="en-US" altLang="en-US" sz="3200" b="1" dirty="0">
                <a:latin typeface="Arial" panose="020B0604020202020204" pitchFamily="34" charset="0"/>
                <a:ea typeface="MS PGothic" panose="020B0600070205080204" pitchFamily="34" charset="-128"/>
              </a:rPr>
              <a:t>OBJECTIVES</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40</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extLst>
              <p:ext uri="{D42A27DB-BD31-4B8C-83A1-F6EECF244321}">
                <p14:modId xmlns:p14="http://schemas.microsoft.com/office/powerpoint/2010/main" val="807111300"/>
              </p:ext>
            </p:extLst>
          </p:nvPr>
        </p:nvGraphicFramePr>
        <p:xfrm>
          <a:off x="228600" y="762002"/>
          <a:ext cx="9448800" cy="5138506"/>
        </p:xfrm>
        <a:graphic>
          <a:graphicData uri="http://schemas.openxmlformats.org/drawingml/2006/table">
            <a:tbl>
              <a:tblPr firstRow="1" bandRow="1">
                <a:tableStyleId>{5C22544A-7EE6-4342-B048-85BDC9FD1C3A}</a:tableStyleId>
              </a:tblPr>
              <a:tblGrid>
                <a:gridCol w="3531742">
                  <a:extLst>
                    <a:ext uri="{9D8B030D-6E8A-4147-A177-3AD203B41FA5}">
                      <a16:colId xmlns:a16="http://schemas.microsoft.com/office/drawing/2014/main" val="3760552575"/>
                    </a:ext>
                  </a:extLst>
                </a:gridCol>
                <a:gridCol w="5917058">
                  <a:extLst>
                    <a:ext uri="{9D8B030D-6E8A-4147-A177-3AD203B41FA5}">
                      <a16:colId xmlns:a16="http://schemas.microsoft.com/office/drawing/2014/main" val="116542991"/>
                    </a:ext>
                  </a:extLst>
                </a:gridCol>
              </a:tblGrid>
              <a:tr h="340926">
                <a:tc>
                  <a:txBody>
                    <a:bodyPr/>
                    <a:lstStyle/>
                    <a:p>
                      <a:r>
                        <a:rPr lang="en-US" sz="2000" dirty="0">
                          <a:latin typeface="Arial" panose="020B0604020202020204" pitchFamily="34" charset="0"/>
                          <a:cs typeface="Arial" panose="020B0604020202020204" pitchFamily="34" charset="0"/>
                        </a:rPr>
                        <a:t>OBJECTIVE 3</a:t>
                      </a:r>
                    </a:p>
                  </a:txBody>
                  <a:tcPr/>
                </a:tc>
                <a:tc>
                  <a:txBody>
                    <a:bodyPr/>
                    <a:lstStyle/>
                    <a:p>
                      <a:r>
                        <a:rPr lang="en-US" sz="2000"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709973">
                <a:tc rowSpan="4">
                  <a:txBody>
                    <a:bodyPr/>
                    <a:lstStyle/>
                    <a:p>
                      <a:pPr>
                        <a:lnSpc>
                          <a:spcPct val="107000"/>
                        </a:lnSpc>
                        <a:spcBef>
                          <a:spcPts val="600"/>
                        </a:spcBef>
                        <a:spcAft>
                          <a:spcPts val="900"/>
                        </a:spcAft>
                      </a:pPr>
                      <a:r>
                        <a:rPr lang="en-US" sz="2000" dirty="0"/>
                        <a:t>Facilitate and coordinate advocacy and awareness programmes on the rights of persons with disabilities.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lvl="0"/>
                      <a:r>
                        <a:rPr lang="en-US" sz="2000" dirty="0"/>
                        <a:t>3.1. Promotion of disability, education and awareness programmes .</a:t>
                      </a:r>
                    </a:p>
                  </a:txBody>
                  <a:tcPr/>
                </a:tc>
                <a:extLst>
                  <a:ext uri="{0D108BD9-81ED-4DB2-BD59-A6C34878D82A}">
                    <a16:rowId xmlns:a16="http://schemas.microsoft.com/office/drawing/2014/main" val="1911588929"/>
                  </a:ext>
                </a:extLst>
              </a:tr>
              <a:tr h="709973">
                <a:tc vMerge="1">
                  <a:txBody>
                    <a:bodyPr/>
                    <a:lstStyle/>
                    <a:p>
                      <a:endParaRPr lang="en-ZA"/>
                    </a:p>
                  </a:txBody>
                  <a:tcPr/>
                </a:tc>
                <a:tc>
                  <a:txBody>
                    <a:bodyPr/>
                    <a:lstStyle/>
                    <a:p>
                      <a:pPr lvl="0"/>
                      <a:r>
                        <a:rPr lang="en-US" sz="2000" dirty="0"/>
                        <a:t>3.2. Facilitate capacity building and public awareness of the WPRPD and DSD macro and Micro policies.</a:t>
                      </a:r>
                    </a:p>
                  </a:txBody>
                  <a:tcPr/>
                </a:tc>
                <a:extLst>
                  <a:ext uri="{0D108BD9-81ED-4DB2-BD59-A6C34878D82A}">
                    <a16:rowId xmlns:a16="http://schemas.microsoft.com/office/drawing/2014/main" val="10002"/>
                  </a:ext>
                </a:extLst>
              </a:tr>
              <a:tr h="539799">
                <a:tc vMerge="1">
                  <a:txBody>
                    <a:bodyPr/>
                    <a:lstStyle/>
                    <a:p>
                      <a:endParaRPr lang="en-ZA"/>
                    </a:p>
                  </a:txBody>
                  <a:tcPr/>
                </a:tc>
                <a:tc>
                  <a:txBody>
                    <a:bodyPr/>
                    <a:lstStyle/>
                    <a:p>
                      <a:pPr lvl="0"/>
                      <a:r>
                        <a:rPr lang="en-US" sz="2000" dirty="0"/>
                        <a:t>3.3. Facilitate participation of persons with disabilities in the mainstreamed services and society.</a:t>
                      </a:r>
                    </a:p>
                  </a:txBody>
                  <a:tcPr/>
                </a:tc>
                <a:extLst>
                  <a:ext uri="{0D108BD9-81ED-4DB2-BD59-A6C34878D82A}">
                    <a16:rowId xmlns:a16="http://schemas.microsoft.com/office/drawing/2014/main" val="10003"/>
                  </a:ext>
                </a:extLst>
              </a:tr>
              <a:tr h="539799">
                <a:tc vMerge="1">
                  <a:txBody>
                    <a:bodyPr/>
                    <a:lstStyle/>
                    <a:p>
                      <a:endParaRPr lang="en-ZA"/>
                    </a:p>
                  </a:txBody>
                  <a:tcPr/>
                </a:tc>
                <a:tc>
                  <a:txBody>
                    <a:bodyPr/>
                    <a:lstStyle/>
                    <a:p>
                      <a:pPr lvl="0"/>
                      <a:r>
                        <a:rPr lang="en-US" sz="2000" dirty="0"/>
                        <a:t>3.4. Promotion of leadership and self representation amongst persons with disabilities.</a:t>
                      </a:r>
                    </a:p>
                  </a:txBody>
                  <a:tcPr/>
                </a:tc>
                <a:extLst>
                  <a:ext uri="{0D108BD9-81ED-4DB2-BD59-A6C34878D82A}">
                    <a16:rowId xmlns:a16="http://schemas.microsoft.com/office/drawing/2014/main" val="10004"/>
                  </a:ext>
                </a:extLst>
              </a:tr>
              <a:tr h="1717675">
                <a:tc gridSpan="2">
                  <a: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lgn="ctr">
                        <a:buFontTx/>
                        <a:buNone/>
                        <a:defRPr/>
                      </a:pPr>
                      <a:r>
                        <a:rPr lang="en-ZA" sz="2000" b="1" dirty="0">
                          <a:latin typeface="Arial" panose="020B0604020202020204" pitchFamily="34" charset="0"/>
                          <a:cs typeface="Arial" panose="020B0604020202020204" pitchFamily="34" charset="0"/>
                        </a:rPr>
                        <a:t>Outcomes</a:t>
                      </a:r>
                    </a:p>
                    <a:p>
                      <a:pPr marL="342900" lvl="0" indent="-342900" algn="ctr">
                        <a:buFont typeface="Symbol" panose="05050102010706020507" pitchFamily="18" charset="2"/>
                        <a:buChar char=""/>
                      </a:pPr>
                      <a:r>
                        <a:rPr lang="en-GB" sz="2000" dirty="0">
                          <a:solidFill>
                            <a:srgbClr val="000000"/>
                          </a:solidFill>
                          <a:effectLst/>
                          <a:latin typeface="Arial" panose="020B0604020202020204" pitchFamily="34" charset="0"/>
                          <a:ea typeface="Calibri" panose="020F0502020204030204" pitchFamily="34" charset="0"/>
                        </a:rPr>
                        <a:t>Increased participation of </a:t>
                      </a:r>
                      <a:r>
                        <a:rPr lang="en-GB" sz="2000" dirty="0">
                          <a:solidFill>
                            <a:schemeClr val="tx1"/>
                          </a:solidFill>
                          <a:effectLst/>
                          <a:latin typeface="Arial" panose="020B0604020202020204" pitchFamily="34" charset="0"/>
                          <a:ea typeface="Calibri" panose="020F0502020204030204" pitchFamily="34" charset="0"/>
                        </a:rPr>
                        <a:t>and visibility </a:t>
                      </a:r>
                      <a:r>
                        <a:rPr lang="en-GB" sz="2000" dirty="0">
                          <a:solidFill>
                            <a:srgbClr val="000000"/>
                          </a:solidFill>
                          <a:effectLst/>
                          <a:latin typeface="Arial" panose="020B0604020202020204" pitchFamily="34" charset="0"/>
                          <a:ea typeface="Calibri" panose="020F0502020204030204" pitchFamily="34" charset="0"/>
                        </a:rPr>
                        <a:t>of persons with disabilities in the mainstreamed services and society. </a:t>
                      </a:r>
                      <a:endParaRPr lang="en-US" sz="2000" dirty="0">
                        <a:solidFill>
                          <a:srgbClr val="000000"/>
                        </a:solidFill>
                        <a:effectLst/>
                        <a:latin typeface="Calibri" panose="020F0502020204030204" pitchFamily="34" charset="0"/>
                        <a:ea typeface="Calibri" panose="020F0502020204030204" pitchFamily="34" charset="0"/>
                      </a:endParaRPr>
                    </a:p>
                    <a:p>
                      <a:pPr marL="228600" algn="ctr"/>
                      <a:endParaRPr lang="en-US" sz="2000" dirty="0">
                        <a:solidFill>
                          <a:srgbClr val="000000"/>
                        </a:solidFill>
                        <a:effectLst/>
                        <a:latin typeface="Calibri" panose="020F0502020204030204" pitchFamily="34" charset="0"/>
                        <a:ea typeface="Calibri" panose="020F0502020204030204" pitchFamily="34" charset="0"/>
                      </a:endParaRPr>
                    </a:p>
                    <a:p>
                      <a:pPr marL="342900" lvl="0" indent="-342900" algn="ctr">
                        <a:buFont typeface="Symbol" panose="05050102010706020507" pitchFamily="18" charset="2"/>
                        <a:buChar char=""/>
                      </a:pPr>
                      <a:r>
                        <a:rPr lang="en-GB" sz="2000" dirty="0">
                          <a:solidFill>
                            <a:srgbClr val="000000"/>
                          </a:solidFill>
                          <a:effectLst/>
                          <a:latin typeface="Arial" panose="020B0604020202020204" pitchFamily="34" charset="0"/>
                          <a:ea typeface="Calibri" panose="020F0502020204030204" pitchFamily="34" charset="0"/>
                        </a:rPr>
                        <a:t>Improved leadership and self-representation amongst persons with disabilities</a:t>
                      </a:r>
                      <a:endParaRPr lang="en-US" sz="2000" dirty="0"/>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extLst>
      <p:ext uri="{BB962C8B-B14F-4D97-AF65-F5344CB8AC3E}">
        <p14:creationId xmlns:p14="http://schemas.microsoft.com/office/powerpoint/2010/main" val="3717670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0" y="76200"/>
            <a:ext cx="9448800" cy="533400"/>
          </a:xfrm>
        </p:spPr>
        <p:txBody>
          <a:bodyPr>
            <a:normAutofit fontScale="90000"/>
          </a:bodyPr>
          <a:lstStyle/>
          <a:p>
            <a:pPr marL="342900" indent="-342900"/>
            <a:br>
              <a:rPr lang="en-US" altLang="en-US" sz="2800" dirty="0">
                <a:latin typeface="Arial" panose="020B0604020202020204" pitchFamily="34" charset="0"/>
                <a:ea typeface="MS PGothic" panose="020B0600070205080204" pitchFamily="34" charset="-128"/>
              </a:rPr>
            </a:br>
            <a:r>
              <a:rPr lang="en-US" altLang="en-US" sz="2800" b="1" dirty="0">
                <a:latin typeface="Arial" panose="020B0604020202020204" pitchFamily="34" charset="0"/>
                <a:ea typeface="MS PGothic" panose="020B0600070205080204" pitchFamily="34" charset="-128"/>
              </a:rPr>
              <a:t>GEOGRAPHICAL COVERAGE AND TARGET YEARS </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41</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extLst>
              <p:ext uri="{D42A27DB-BD31-4B8C-83A1-F6EECF244321}">
                <p14:modId xmlns:p14="http://schemas.microsoft.com/office/powerpoint/2010/main" val="493065180"/>
              </p:ext>
            </p:extLst>
          </p:nvPr>
        </p:nvGraphicFramePr>
        <p:xfrm>
          <a:off x="533400" y="838200"/>
          <a:ext cx="8839201" cy="5273602"/>
        </p:xfrm>
        <a:graphic>
          <a:graphicData uri="http://schemas.openxmlformats.org/drawingml/2006/table">
            <a:tbl>
              <a:tblPr firstRow="1" bandRow="1">
                <a:tableStyleId>{5C22544A-7EE6-4342-B048-85BDC9FD1C3A}</a:tableStyleId>
              </a:tblPr>
              <a:tblGrid>
                <a:gridCol w="2999971">
                  <a:extLst>
                    <a:ext uri="{9D8B030D-6E8A-4147-A177-3AD203B41FA5}">
                      <a16:colId xmlns:a16="http://schemas.microsoft.com/office/drawing/2014/main" val="3760552575"/>
                    </a:ext>
                  </a:extLst>
                </a:gridCol>
                <a:gridCol w="2999971">
                  <a:extLst>
                    <a:ext uri="{9D8B030D-6E8A-4147-A177-3AD203B41FA5}">
                      <a16:colId xmlns:a16="http://schemas.microsoft.com/office/drawing/2014/main" val="2735531885"/>
                    </a:ext>
                  </a:extLst>
                </a:gridCol>
                <a:gridCol w="2839259">
                  <a:extLst>
                    <a:ext uri="{9D8B030D-6E8A-4147-A177-3AD203B41FA5}">
                      <a16:colId xmlns:a16="http://schemas.microsoft.com/office/drawing/2014/main" val="116542991"/>
                    </a:ext>
                  </a:extLst>
                </a:gridCol>
              </a:tblGrid>
              <a:tr h="430900">
                <a:tc>
                  <a:txBody>
                    <a:bodyPr/>
                    <a:lstStyle/>
                    <a:p>
                      <a:pPr>
                        <a:lnSpc>
                          <a:spcPct val="107000"/>
                        </a:lnSpc>
                        <a:spcBef>
                          <a:spcPts val="600"/>
                        </a:spcBef>
                        <a:spcAft>
                          <a:spcPts val="900"/>
                        </a:spcAft>
                      </a:pPr>
                      <a:r>
                        <a:rPr lang="en-AU" sz="2000" b="1" dirty="0">
                          <a:effectLst/>
                          <a:latin typeface="Arial" panose="020B0604020202020204" pitchFamily="34" charset="0"/>
                          <a:ea typeface="Calibri" panose="020F0502020204030204" pitchFamily="34" charset="0"/>
                          <a:cs typeface="Times New Roman" panose="02020603050405020304" pitchFamily="18" charset="0"/>
                        </a:rPr>
                        <a:t>Objectives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AU" sz="2000" b="1">
                          <a:effectLst/>
                          <a:latin typeface="Arial" panose="020B0604020202020204" pitchFamily="34" charset="0"/>
                          <a:ea typeface="Calibri" panose="020F0502020204030204" pitchFamily="34" charset="0"/>
                          <a:cs typeface="Times New Roman" panose="02020603050405020304" pitchFamily="18" charset="0"/>
                        </a:rPr>
                        <a:t>Geographical Areas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AU" sz="2000" b="1" dirty="0">
                          <a:effectLst/>
                          <a:latin typeface="Arial" panose="020B0604020202020204" pitchFamily="34" charset="0"/>
                          <a:ea typeface="Calibri" panose="020F0502020204030204" pitchFamily="34" charset="0"/>
                          <a:cs typeface="Times New Roman" panose="02020603050405020304" pitchFamily="18" charset="0"/>
                        </a:rPr>
                        <a:t>Target year/s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78373138"/>
                  </a:ext>
                </a:extLst>
              </a:tr>
              <a:tr h="1220840">
                <a:tc>
                  <a:txBody>
                    <a:bodyPr/>
                    <a:lstStyle/>
                    <a:p>
                      <a:pPr>
                        <a:lnSpc>
                          <a:spcPct val="107000"/>
                        </a:lnSpc>
                        <a:spcBef>
                          <a:spcPts val="600"/>
                        </a:spcBef>
                        <a:spcAft>
                          <a:spcPts val="900"/>
                        </a:spcAft>
                      </a:pPr>
                      <a:r>
                        <a:rPr lang="en-AU" sz="2000">
                          <a:effectLst/>
                          <a:latin typeface="Arial" panose="020B0604020202020204" pitchFamily="34" charset="0"/>
                          <a:ea typeface="Calibri" panose="020F0502020204030204" pitchFamily="34" charset="0"/>
                          <a:cs typeface="Times New Roman" panose="02020603050405020304" pitchFamily="18" charset="0"/>
                        </a:rPr>
                        <a:t>OBJECTIVE 1 (as above)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R="74930" algn="just">
                        <a:lnSpc>
                          <a:spcPct val="107000"/>
                        </a:lnSpc>
                        <a:spcBef>
                          <a:spcPts val="5"/>
                        </a:spcBef>
                        <a:spcAft>
                          <a:spcPts val="900"/>
                        </a:spcAft>
                        <a:tabLst>
                          <a:tab pos="292100" algn="l"/>
                        </a:tabLst>
                      </a:pPr>
                      <a:r>
                        <a:rPr lang="en-US" sz="2000"/>
                        <a:t>At least four (4) or more provinces in line with current policies (WPRPD and DSD policies) and legislations.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1 (2024/25) </a:t>
                      </a:r>
                    </a:p>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2 (2025/26)</a:t>
                      </a:r>
                    </a:p>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3 (2026/27)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96214725"/>
                  </a:ext>
                </a:extLst>
              </a:tr>
              <a:tr h="1074296">
                <a:tc>
                  <a:txBody>
                    <a:bodyPr/>
                    <a:lstStyle/>
                    <a:p>
                      <a:pPr>
                        <a:lnSpc>
                          <a:spcPct val="107000"/>
                        </a:lnSpc>
                        <a:spcBef>
                          <a:spcPts val="600"/>
                        </a:spcBef>
                        <a:spcAft>
                          <a:spcPts val="900"/>
                        </a:spcAft>
                      </a:pPr>
                      <a:r>
                        <a:rPr lang="en-AU" sz="2000" dirty="0">
                          <a:effectLst/>
                          <a:latin typeface="Arial" panose="020B0604020202020204" pitchFamily="34" charset="0"/>
                          <a:ea typeface="Calibri" panose="020F0502020204030204" pitchFamily="34" charset="0"/>
                          <a:cs typeface="Times New Roman" panose="02020603050405020304" pitchFamily="18" charset="0"/>
                        </a:rPr>
                        <a:t>OBJECTIVE 2 (as above)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R="74930" algn="just">
                        <a:lnSpc>
                          <a:spcPct val="107000"/>
                        </a:lnSpc>
                        <a:spcBef>
                          <a:spcPts val="5"/>
                        </a:spcBef>
                        <a:spcAft>
                          <a:spcPts val="900"/>
                        </a:spcAft>
                        <a:tabLst>
                          <a:tab pos="292100" algn="l"/>
                        </a:tabLst>
                      </a:pPr>
                      <a:r>
                        <a:rPr lang="en-US" sz="2000" dirty="0"/>
                        <a:t>At least four (4) or more provinces in line with current policies (WPRPD and DSD policies) and legislations.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AU" sz="2000" dirty="0">
                          <a:effectLst/>
                          <a:latin typeface="Arial" panose="020B0604020202020204" pitchFamily="34" charset="0"/>
                          <a:ea typeface="Calibri" panose="020F0502020204030204" pitchFamily="34" charset="0"/>
                          <a:cs typeface="Times New Roman" panose="02020603050405020304" pitchFamily="18" charset="0"/>
                        </a:rPr>
                        <a:t>Year 2 ((2025/26)</a:t>
                      </a:r>
                    </a:p>
                    <a:p>
                      <a:pPr>
                        <a:lnSpc>
                          <a:spcPct val="107000"/>
                        </a:lnSpc>
                        <a:spcBef>
                          <a:spcPts val="600"/>
                        </a:spcBef>
                        <a:spcAft>
                          <a:spcPts val="900"/>
                        </a:spcAft>
                      </a:pPr>
                      <a:r>
                        <a:rPr lang="en-AU" sz="2000" dirty="0">
                          <a:effectLst/>
                          <a:latin typeface="Arial" panose="020B0604020202020204" pitchFamily="34" charset="0"/>
                          <a:ea typeface="Calibri" panose="020F0502020204030204" pitchFamily="34" charset="0"/>
                          <a:cs typeface="Times New Roman" panose="02020603050405020304" pitchFamily="18" charset="0"/>
                        </a:rPr>
                        <a:t>Year 3 (2026/27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11588929"/>
                  </a:ext>
                </a:extLst>
              </a:tr>
              <a:tr h="1400425">
                <a:tc>
                  <a:txBody>
                    <a:bodyPr/>
                    <a:lstStyle/>
                    <a:p>
                      <a:pPr>
                        <a:lnSpc>
                          <a:spcPct val="107000"/>
                        </a:lnSpc>
                        <a:spcBef>
                          <a:spcPts val="600"/>
                        </a:spcBef>
                        <a:spcAft>
                          <a:spcPts val="900"/>
                        </a:spcAft>
                      </a:pPr>
                      <a:r>
                        <a:rPr lang="en-AU" sz="2000" dirty="0">
                          <a:effectLst/>
                          <a:latin typeface="Arial" panose="020B0604020202020204" pitchFamily="34" charset="0"/>
                          <a:ea typeface="Calibri" panose="020F0502020204030204" pitchFamily="34" charset="0"/>
                          <a:cs typeface="Times New Roman" panose="02020603050405020304" pitchFamily="18" charset="0"/>
                        </a:rPr>
                        <a:t>OBJECTIVE 3</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AU" sz="2000" dirty="0">
                          <a:effectLst/>
                          <a:latin typeface="Arial" panose="020B0604020202020204" pitchFamily="34" charset="0"/>
                          <a:ea typeface="Calibri" panose="020F0502020204030204" pitchFamily="34" charset="0"/>
                          <a:cs typeface="Times New Roman" panose="02020603050405020304" pitchFamily="18" charset="0"/>
                        </a:rPr>
                        <a:t>(as above)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R="74930" algn="just">
                        <a:lnSpc>
                          <a:spcPct val="107000"/>
                        </a:lnSpc>
                        <a:spcBef>
                          <a:spcPts val="5"/>
                        </a:spcBef>
                        <a:spcAft>
                          <a:spcPts val="900"/>
                        </a:spcAft>
                        <a:tabLst>
                          <a:tab pos="292100" algn="l"/>
                        </a:tabLst>
                      </a:pPr>
                      <a:r>
                        <a:rPr lang="en-US" sz="2000" dirty="0"/>
                        <a:t>At least four (4) or more provinces in line with current policies (WPRPD and DSD policies) and legislations.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1 (2024/25) </a:t>
                      </a:r>
                    </a:p>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2 (2025/26)</a:t>
                      </a:r>
                    </a:p>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3 (2026/27)</a:t>
                      </a:r>
                    </a:p>
                  </a:txBody>
                  <a:tcPr marL="68580" marR="68580" marT="0" marB="0"/>
                </a:tc>
                <a:extLst>
                  <a:ext uri="{0D108BD9-81ED-4DB2-BD59-A6C34878D82A}">
                    <a16:rowId xmlns:a16="http://schemas.microsoft.com/office/drawing/2014/main" val="2226525534"/>
                  </a:ext>
                </a:extLst>
              </a:tr>
            </a:tbl>
          </a:graphicData>
        </a:graphic>
      </p:graphicFrame>
    </p:spTree>
    <p:extLst>
      <p:ext uri="{BB962C8B-B14F-4D97-AF65-F5344CB8AC3E}">
        <p14:creationId xmlns:p14="http://schemas.microsoft.com/office/powerpoint/2010/main" val="902810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0" y="76200"/>
            <a:ext cx="9448800" cy="1066800"/>
          </a:xfrm>
        </p:spPr>
        <p:txBody>
          <a:bodyPr/>
          <a:lstStyle/>
          <a:p>
            <a:pPr marL="342900" indent="-342900"/>
            <a:br>
              <a:rPr lang="en-US" altLang="en-US" sz="2800" dirty="0">
                <a:latin typeface="Arial" panose="020B0604020202020204" pitchFamily="34" charset="0"/>
                <a:ea typeface="MS PGothic" panose="020B0600070205080204" pitchFamily="34" charset="-128"/>
              </a:rPr>
            </a:br>
            <a:r>
              <a:rPr lang="en-US" altLang="en-US" sz="2800" b="1" dirty="0">
                <a:latin typeface="Arial" panose="020B0604020202020204" pitchFamily="34" charset="0"/>
                <a:ea typeface="MS PGothic" panose="020B0600070205080204" pitchFamily="34" charset="-128"/>
              </a:rPr>
              <a:t>TARGETED SERVICE BENEFICIARIES </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457200" y="1216891"/>
            <a:ext cx="8991600" cy="4648200"/>
          </a:xfrm>
        </p:spPr>
        <p:txBody>
          <a:bodyPr/>
          <a:lstStyle/>
          <a:p>
            <a:pPr>
              <a:defRPr/>
            </a:pPr>
            <a:r>
              <a:rPr lang="en-AU" sz="2800" dirty="0">
                <a:effectLst/>
                <a:latin typeface="Arial" panose="020B0604020202020204" pitchFamily="34" charset="0"/>
                <a:ea typeface="Times New Roman" panose="02020603050405020304" pitchFamily="18" charset="0"/>
                <a:cs typeface="Times New Roman" panose="02020603050405020304" pitchFamily="18" charset="0"/>
              </a:rPr>
              <a:t>Persons with disabilities </a:t>
            </a:r>
          </a:p>
          <a:p>
            <a:pPr>
              <a:defRPr/>
            </a:pPr>
            <a:r>
              <a:rPr lang="en-AU" sz="2800" dirty="0">
                <a:effectLst/>
                <a:latin typeface="Arial" panose="020B0604020202020204" pitchFamily="34" charset="0"/>
                <a:ea typeface="Times New Roman" panose="02020603050405020304" pitchFamily="18" charset="0"/>
                <a:cs typeface="Times New Roman" panose="02020603050405020304" pitchFamily="18" charset="0"/>
              </a:rPr>
              <a:t>P</a:t>
            </a:r>
            <a:r>
              <a:rPr lang="en-AU" sz="2800" dirty="0">
                <a:effectLst/>
                <a:latin typeface="Arial" panose="020B0604020202020204" pitchFamily="34" charset="0"/>
                <a:ea typeface="Times New Roman" panose="02020603050405020304" pitchFamily="18" charset="0"/>
                <a:cs typeface="Arial" panose="020B0604020202020204" pitchFamily="34" charset="0"/>
              </a:rPr>
              <a:t>arents of children with disabilities and their children  </a:t>
            </a:r>
          </a:p>
          <a:p>
            <a:pPr>
              <a:defRPr/>
            </a:pPr>
            <a:r>
              <a:rPr lang="en-AU" sz="2800" dirty="0">
                <a:effectLst/>
                <a:latin typeface="Arial" panose="020B0604020202020204" pitchFamily="34" charset="0"/>
                <a:ea typeface="Times New Roman" panose="02020603050405020304" pitchFamily="18" charset="0"/>
                <a:cs typeface="Arial" panose="020B0604020202020204" pitchFamily="34" charset="0"/>
              </a:rPr>
              <a:t>Marginalised groupings</a:t>
            </a:r>
          </a:p>
          <a:p>
            <a:pPr>
              <a:defRPr/>
            </a:pPr>
            <a:r>
              <a:rPr lang="en-AU" dirty="0">
                <a:latin typeface="Arial" panose="020B0604020202020204" pitchFamily="34" charset="0"/>
                <a:ea typeface="Times New Roman" panose="02020603050405020304" pitchFamily="18" charset="0"/>
                <a:cs typeface="Arial" panose="020B0604020202020204" pitchFamily="34" charset="0"/>
              </a:rPr>
              <a:t>Communities</a:t>
            </a:r>
            <a:r>
              <a:rPr lang="en-AU" sz="2800" dirty="0">
                <a:effectLst/>
                <a:latin typeface="Arial" panose="020B0604020202020204" pitchFamily="34" charset="0"/>
                <a:ea typeface="Times New Roman" panose="02020603050405020304" pitchFamily="18" charset="0"/>
                <a:cs typeface="Arial" panose="020B0604020202020204" pitchFamily="34" charset="0"/>
              </a:rPr>
              <a:t> </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42</a:t>
            </a:fld>
            <a:endParaRPr lang="en-GB" altLang="en-US" sz="1400"/>
          </a:p>
        </p:txBody>
      </p:sp>
    </p:spTree>
    <p:extLst>
      <p:ext uri="{BB962C8B-B14F-4D97-AF65-F5344CB8AC3E}">
        <p14:creationId xmlns:p14="http://schemas.microsoft.com/office/powerpoint/2010/main" val="3718878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4E32-5D7F-41CD-AE21-25D6A5DECA3D}"/>
              </a:ext>
            </a:extLst>
          </p:cNvPr>
          <p:cNvSpPr>
            <a:spLocks noGrp="1"/>
          </p:cNvSpPr>
          <p:nvPr>
            <p:ph type="title"/>
          </p:nvPr>
        </p:nvSpPr>
        <p:spPr>
          <a:xfrm>
            <a:off x="533400" y="136523"/>
            <a:ext cx="8629650" cy="1082677"/>
          </a:xfrm>
        </p:spPr>
        <p:txBody>
          <a:bodyPr>
            <a:normAutofit/>
          </a:bodyPr>
          <a:lstStyle/>
          <a:p>
            <a:r>
              <a:rPr lang="en-US" sz="4000" b="1" dirty="0">
                <a:latin typeface="Arial" panose="020B0604020202020204" pitchFamily="34" charset="0"/>
                <a:cs typeface="Arial" panose="020B0604020202020204" pitchFamily="34" charset="0"/>
              </a:rPr>
              <a:t>KEY SERVICE REQUIREMENTS </a:t>
            </a:r>
          </a:p>
        </p:txBody>
      </p:sp>
      <p:sp>
        <p:nvSpPr>
          <p:cNvPr id="3" name="Content Placeholder 2">
            <a:extLst>
              <a:ext uri="{FF2B5EF4-FFF2-40B4-BE49-F238E27FC236}">
                <a16:creationId xmlns:a16="http://schemas.microsoft.com/office/drawing/2014/main" id="{FB720176-4418-4DDD-9199-370884E757AC}"/>
              </a:ext>
            </a:extLst>
          </p:cNvPr>
          <p:cNvSpPr>
            <a:spLocks noGrp="1"/>
          </p:cNvSpPr>
          <p:nvPr>
            <p:ph idx="1"/>
          </p:nvPr>
        </p:nvSpPr>
        <p:spPr>
          <a:xfrm>
            <a:off x="421240" y="976045"/>
            <a:ext cx="8741810" cy="5119955"/>
          </a:xfrm>
        </p:spPr>
        <p:txBody>
          <a:bodyPr>
            <a:normAutofit lnSpcReduction="10000"/>
          </a:bodyPr>
          <a:lstStyle/>
          <a:p>
            <a:r>
              <a:rPr lang="en-US" sz="2400" dirty="0">
                <a:latin typeface="Arial" panose="020B0604020202020204" pitchFamily="34" charset="0"/>
                <a:cs typeface="Arial" panose="020B0604020202020204" pitchFamily="34" charset="0"/>
              </a:rPr>
              <a:t>Training should be disability sensitive and having /developing an accredited training </a:t>
            </a:r>
            <a:r>
              <a:rPr lang="en-US" sz="2400" dirty="0" err="1">
                <a:latin typeface="Arial" panose="020B0604020202020204" pitchFamily="34" charset="0"/>
                <a:cs typeface="Arial" panose="020B0604020202020204" pitchFamily="34" charset="0"/>
              </a:rPr>
              <a:t>programme</a:t>
            </a:r>
            <a:r>
              <a:rPr lang="en-US" sz="2400" dirty="0">
                <a:latin typeface="Arial" panose="020B0604020202020204" pitchFamily="34" charset="0"/>
                <a:cs typeface="Arial" panose="020B0604020202020204" pitchFamily="34" charset="0"/>
              </a:rPr>
              <a:t> will be an added advantage. </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TRANSFORMATION</a:t>
            </a:r>
            <a:endParaRPr lang="en-US" sz="36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Address cross disability </a:t>
            </a:r>
          </a:p>
          <a:p>
            <a:r>
              <a:rPr lang="en-US" dirty="0">
                <a:latin typeface="Arial" panose="020B0604020202020204" pitchFamily="34" charset="0"/>
                <a:cs typeface="Arial" panose="020B0604020202020204" pitchFamily="34" charset="0"/>
              </a:rPr>
              <a:t>Promote the mainstreaming of disability and facilitate development of inclusive </a:t>
            </a:r>
            <a:r>
              <a:rPr lang="en-US" dirty="0" err="1">
                <a:latin typeface="Arial" panose="020B0604020202020204" pitchFamily="34" charset="0"/>
                <a:cs typeface="Arial" panose="020B0604020202020204" pitchFamily="34" charset="0"/>
              </a:rPr>
              <a:t>programmes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Services should be aligned to the WPRPD. </a:t>
            </a:r>
          </a:p>
          <a:p>
            <a:endParaRPr lang="en-US" sz="20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AAFC6FF-673F-4212-A203-5F50CAF08B46}"/>
              </a:ext>
            </a:extLst>
          </p:cNvPr>
          <p:cNvSpPr>
            <a:spLocks noGrp="1"/>
          </p:cNvSpPr>
          <p:nvPr>
            <p:ph type="sldNum" sz="quarter" idx="12"/>
          </p:nvPr>
        </p:nvSpPr>
        <p:spPr/>
        <p:txBody>
          <a:bodyPr/>
          <a:lstStyle/>
          <a:p>
            <a:fld id="{20E4D6EA-599A-4B5C-A49D-F26AD85A05A1}" type="slidenum">
              <a:rPr lang="en-GB" altLang="en-US" smtClean="0"/>
              <a:pPr/>
              <a:t>43</a:t>
            </a:fld>
            <a:endParaRPr lang="en-GB" altLang="en-US"/>
          </a:p>
        </p:txBody>
      </p:sp>
    </p:spTree>
    <p:extLst>
      <p:ext uri="{BB962C8B-B14F-4D97-AF65-F5344CB8AC3E}">
        <p14:creationId xmlns:p14="http://schemas.microsoft.com/office/powerpoint/2010/main" val="314505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3FD6223-19C6-474D-86BE-5483044C5363}"/>
              </a:ext>
            </a:extLst>
          </p:cNvPr>
          <p:cNvSpPr>
            <a:spLocks noGrp="1"/>
          </p:cNvSpPr>
          <p:nvPr>
            <p:ph type="title"/>
          </p:nvPr>
        </p:nvSpPr>
        <p:spPr>
          <a:xfrm>
            <a:off x="914400" y="1409700"/>
            <a:ext cx="8420100" cy="2933700"/>
          </a:xfrm>
        </p:spPr>
        <p:txBody>
          <a:bodyPr>
            <a:normAutofit fontScale="90000"/>
          </a:bodyPr>
          <a:lstStyle/>
          <a:p>
            <a:pPr algn="ctr"/>
            <a:r>
              <a:rPr lang="en-ZA" altLang="en-US" sz="4900" cap="none" dirty="0">
                <a:latin typeface="Arial" panose="020B0604020202020204" pitchFamily="34" charset="0"/>
                <a:ea typeface="ヒラギノ角ゴ Pro W3" pitchFamily="1" charset="-128"/>
                <a:cs typeface="Arial" panose="020B0604020202020204" pitchFamily="34" charset="0"/>
              </a:rPr>
              <a:t>Enquiries: Manthipi Molamu</a:t>
            </a:r>
            <a:br>
              <a:rPr lang="en-ZA" altLang="en-US" sz="4900" cap="none" dirty="0">
                <a:latin typeface="Arial" panose="020B0604020202020204" pitchFamily="34" charset="0"/>
                <a:ea typeface="ヒラギノ角ゴ Pro W3" pitchFamily="1" charset="-128"/>
                <a:cs typeface="Arial" panose="020B0604020202020204" pitchFamily="34" charset="0"/>
              </a:rPr>
            </a:br>
            <a:r>
              <a:rPr lang="en-ZA" altLang="en-US" sz="4900" cap="none" dirty="0">
                <a:latin typeface="Arial" panose="020B0604020202020204" pitchFamily="34" charset="0"/>
                <a:ea typeface="ヒラギノ角ゴ Pro W3" pitchFamily="1" charset="-128"/>
                <a:cs typeface="Arial" panose="020B0604020202020204" pitchFamily="34" charset="0"/>
              </a:rPr>
              <a:t>Tel: 012 312 </a:t>
            </a:r>
            <a:r>
              <a:rPr lang="en-ZA" altLang="en-US" sz="4900" dirty="0">
                <a:latin typeface="Arial" panose="020B0604020202020204" pitchFamily="34" charset="0"/>
                <a:ea typeface="ヒラギノ角ゴ Pro W3" pitchFamily="1" charset="-128"/>
                <a:cs typeface="Arial" panose="020B0604020202020204" pitchFamily="34" charset="0"/>
              </a:rPr>
              <a:t>7400</a:t>
            </a:r>
            <a:br>
              <a:rPr lang="en-ZA" altLang="en-US" sz="4900" cap="none" dirty="0">
                <a:latin typeface="Arial" panose="020B0604020202020204" pitchFamily="34" charset="0"/>
                <a:ea typeface="ヒラギノ角ゴ Pro W3" pitchFamily="1" charset="-128"/>
                <a:cs typeface="Arial" panose="020B0604020202020204" pitchFamily="34" charset="0"/>
              </a:rPr>
            </a:br>
            <a:r>
              <a:rPr lang="en-ZA" altLang="en-US" sz="4900" cap="none" dirty="0">
                <a:latin typeface="Arial" panose="020B0604020202020204" pitchFamily="34" charset="0"/>
                <a:ea typeface="ヒラギノ角ゴ Pro W3" pitchFamily="1" charset="-128"/>
                <a:cs typeface="Arial" panose="020B0604020202020204" pitchFamily="34" charset="0"/>
              </a:rPr>
              <a:t>Email: </a:t>
            </a:r>
            <a:r>
              <a:rPr lang="en-ZA" altLang="en-US" sz="4900" dirty="0">
                <a:latin typeface="Arial" panose="020B0604020202020204" pitchFamily="34" charset="0"/>
                <a:ea typeface="ヒラギノ角ゴ Pro W3" pitchFamily="1" charset="-128"/>
                <a:cs typeface="Arial" panose="020B0604020202020204" pitchFamily="34" charset="0"/>
              </a:rPr>
              <a:t>ManthipiMR</a:t>
            </a:r>
            <a:r>
              <a:rPr lang="en-ZA" altLang="en-US" sz="4900" cap="none" dirty="0">
                <a:latin typeface="Arial" panose="020B0604020202020204" pitchFamily="34" charset="0"/>
                <a:ea typeface="ヒラギノ角ゴ Pro W3" pitchFamily="1" charset="-128"/>
                <a:cs typeface="Arial" panose="020B0604020202020204" pitchFamily="34" charset="0"/>
              </a:rPr>
              <a:t>@dsd.gov.za</a:t>
            </a:r>
            <a:br>
              <a:rPr lang="en-ZA" altLang="en-US" cap="none" dirty="0">
                <a:ea typeface="ヒラギノ角ゴ Pro W3" pitchFamily="1" charset="-128"/>
              </a:rPr>
            </a:br>
            <a:endParaRPr lang="en-ZA" altLang="en-US" cap="none" dirty="0">
              <a:ea typeface="ヒラギノ角ゴ Pro W3" pitchFamily="1" charset="-128"/>
            </a:endParaRPr>
          </a:p>
        </p:txBody>
      </p:sp>
      <p:sp>
        <p:nvSpPr>
          <p:cNvPr id="12291" name="Text Placeholder 2">
            <a:extLst>
              <a:ext uri="{FF2B5EF4-FFF2-40B4-BE49-F238E27FC236}">
                <a16:creationId xmlns:a16="http://schemas.microsoft.com/office/drawing/2014/main" id="{91FCBDD4-9FE2-4BB2-BD48-5F7AF80A7E77}"/>
              </a:ext>
            </a:extLst>
          </p:cNvPr>
          <p:cNvSpPr>
            <a:spLocks noGrp="1"/>
          </p:cNvSpPr>
          <p:nvPr>
            <p:ph type="body" idx="1"/>
          </p:nvPr>
        </p:nvSpPr>
        <p:spPr>
          <a:xfrm>
            <a:off x="817563" y="76200"/>
            <a:ext cx="8324850" cy="838200"/>
          </a:xfrm>
        </p:spPr>
        <p:txBody>
          <a:bodyPr/>
          <a:lstStyle/>
          <a:p>
            <a:r>
              <a:rPr lang="en-ZA" altLang="en-US" sz="3200">
                <a:ea typeface="ヒラギノ角ゴ Pro W3" pitchFamily="1" charset="-128"/>
              </a:rPr>
              <a:t>		</a:t>
            </a:r>
            <a:endParaRPr lang="en-ZA" altLang="en-US" sz="3600" b="1">
              <a:latin typeface="Arial" panose="020B0604020202020204" pitchFamily="34" charset="0"/>
              <a:ea typeface="ヒラギノ角ゴ Pro W3" pitchFamily="1" charset="-128"/>
              <a:cs typeface="Arial" panose="020B0604020202020204" pitchFamily="34" charset="0"/>
            </a:endParaRPr>
          </a:p>
        </p:txBody>
      </p:sp>
      <p:sp>
        <p:nvSpPr>
          <p:cNvPr id="12292" name="Slide Number Placeholder 3">
            <a:extLst>
              <a:ext uri="{FF2B5EF4-FFF2-40B4-BE49-F238E27FC236}">
                <a16:creationId xmlns:a16="http://schemas.microsoft.com/office/drawing/2014/main" id="{E2FB264A-C4EF-4317-8DE2-2B048AD7D6C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D44495C6-41EF-40A2-9757-D32E3ED2B54F}" type="slidenum">
              <a:rPr lang="en-GB" altLang="en-US" sz="1400"/>
              <a:pPr>
                <a:spcBef>
                  <a:spcPct val="0"/>
                </a:spcBef>
                <a:buFontTx/>
                <a:buNone/>
              </a:pPr>
              <a:t>44</a:t>
            </a:fld>
            <a:endParaRPr lang="en-GB" altLang="en-US" sz="1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AE0830-7D1B-0F8F-7475-F3F024CE74F5}"/>
              </a:ext>
            </a:extLst>
          </p:cNvPr>
          <p:cNvSpPr txBox="1"/>
          <p:nvPr/>
        </p:nvSpPr>
        <p:spPr>
          <a:xfrm>
            <a:off x="532263" y="789127"/>
            <a:ext cx="960802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465841D-6107-54D6-5CE8-694D00831908}"/>
              </a:ext>
            </a:extLst>
          </p:cNvPr>
          <p:cNvSpPr txBox="1"/>
          <p:nvPr/>
        </p:nvSpPr>
        <p:spPr>
          <a:xfrm>
            <a:off x="1619534" y="3453853"/>
            <a:ext cx="6666931"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 charset="-128"/>
                <a:cs typeface="Arial" panose="020B0604020202020204" pitchFamily="34" charset="0"/>
              </a:rPr>
              <a:t>NPO CALL FOR PROPOSALS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 charset="-128"/>
                <a:cs typeface="Arial" panose="020B0604020202020204" pitchFamily="34" charset="0"/>
              </a:rPr>
              <a:t>Financial year/s </a:t>
            </a:r>
            <a:r>
              <a:rPr lang="en-US" altLang="en-US" sz="3600" dirty="0">
                <a:solidFill>
                  <a:prstClr val="black"/>
                </a:solidFill>
                <a:latin typeface="Arial" panose="020B0604020202020204" pitchFamily="34" charset="0"/>
                <a:ea typeface="ヒラギノ角ゴ Pro W3" pitchFamily="1" charset="-128"/>
                <a:cs typeface="Arial" panose="020B0604020202020204" pitchFamily="34" charset="0"/>
              </a:rPr>
              <a:t>2024</a:t>
            </a:r>
            <a:r>
              <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 charset="-128"/>
                <a:cs typeface="Arial" panose="020B0604020202020204" pitchFamily="34" charset="0"/>
              </a:rPr>
              <a:t>-2027</a:t>
            </a:r>
          </a:p>
        </p:txBody>
      </p:sp>
      <p:sp>
        <p:nvSpPr>
          <p:cNvPr id="2" name="Title 1">
            <a:extLst>
              <a:ext uri="{FF2B5EF4-FFF2-40B4-BE49-F238E27FC236}">
                <a16:creationId xmlns:a16="http://schemas.microsoft.com/office/drawing/2014/main" id="{0C04A6ED-4EE4-456C-87ED-FC2F30209266}"/>
              </a:ext>
            </a:extLst>
          </p:cNvPr>
          <p:cNvSpPr>
            <a:spLocks noGrp="1"/>
          </p:cNvSpPr>
          <p:nvPr>
            <p:ph type="ctrTitle"/>
          </p:nvPr>
        </p:nvSpPr>
        <p:spPr>
          <a:xfrm>
            <a:off x="819150" y="1122363"/>
            <a:ext cx="8343900" cy="1287462"/>
          </a:xfrm>
        </p:spPr>
        <p:txBody>
          <a:bodyPr>
            <a:normAutofit fontScale="90000"/>
          </a:bodyPr>
          <a:lstStyle/>
          <a:p>
            <a:br>
              <a:rPr lang="en-US" altLang="en-US" sz="3200" b="1" dirty="0">
                <a:latin typeface="Arial" panose="020B0604020202020204" pitchFamily="34" charset="0"/>
                <a:ea typeface="ヒラギノ角ゴ Pro W3" pitchFamily="1" charset="-128"/>
                <a:cs typeface="Arial" panose="020B0604020202020204" pitchFamily="34" charset="0"/>
              </a:rPr>
            </a:br>
            <a:br>
              <a:rPr lang="en-US" altLang="en-US" sz="3200" b="1" dirty="0">
                <a:latin typeface="Arial" panose="020B0604020202020204" pitchFamily="34" charset="0"/>
                <a:ea typeface="ヒラギノ角ゴ Pro W3" pitchFamily="1" charset="-128"/>
                <a:cs typeface="Arial" panose="020B0604020202020204" pitchFamily="34" charset="0"/>
              </a:rPr>
            </a:br>
            <a:br>
              <a:rPr lang="en-US" altLang="en-US" sz="3200" b="1" dirty="0">
                <a:latin typeface="Arial" panose="020B0604020202020204" pitchFamily="34" charset="0"/>
                <a:ea typeface="ヒラギノ角ゴ Pro W3" pitchFamily="1" charset="-128"/>
                <a:cs typeface="Arial" panose="020B0604020202020204" pitchFamily="34" charset="0"/>
              </a:rPr>
            </a:br>
            <a:r>
              <a:rPr lang="en-US" altLang="en-US" sz="3200" b="1" dirty="0">
                <a:latin typeface="Arial" panose="020B0604020202020204" pitchFamily="34" charset="0"/>
                <a:ea typeface="ヒラギノ角ゴ Pro W3" pitchFamily="1" charset="-128"/>
                <a:cs typeface="Arial" panose="020B0604020202020204" pitchFamily="34" charset="0"/>
              </a:rPr>
              <a:t>CHIEF DIRECTORATE: CHILDREN’S LEGISLATION AND FAMILIES</a:t>
            </a:r>
            <a:br>
              <a:rPr lang="en-US" altLang="en-US" b="1" dirty="0">
                <a:latin typeface="Arial" panose="020B0604020202020204" pitchFamily="34" charset="0"/>
                <a:ea typeface="ヒラギノ角ゴ Pro W3" pitchFamily="1" charset="-128"/>
                <a:cs typeface="Arial" panose="020B0604020202020204" pitchFamily="34" charset="0"/>
              </a:rPr>
            </a:br>
            <a:br>
              <a:rPr lang="en-US" altLang="en-US" b="1" dirty="0">
                <a:latin typeface="Arial" panose="020B0604020202020204" pitchFamily="34" charset="0"/>
                <a:ea typeface="ヒラギノ角ゴ Pro W3" pitchFamily="1" charset="-128"/>
                <a:cs typeface="Arial" panose="020B0604020202020204" pitchFamily="34" charset="0"/>
              </a:rPr>
            </a:br>
            <a:r>
              <a:rPr lang="en-US" altLang="en-US" sz="3200" b="1" dirty="0">
                <a:latin typeface="Arial" panose="020B0604020202020204" pitchFamily="34" charset="0"/>
                <a:ea typeface="ヒラギノ角ゴ Pro W3" pitchFamily="1" charset="-128"/>
                <a:cs typeface="Arial" panose="020B0604020202020204" pitchFamily="34" charset="0"/>
              </a:rPr>
              <a:t>DIRECTORATE: FAMILIES</a:t>
            </a:r>
            <a:endParaRPr lang="en-US" dirty="0"/>
          </a:p>
        </p:txBody>
      </p:sp>
      <p:sp>
        <p:nvSpPr>
          <p:cNvPr id="4" name="Subtitle 3">
            <a:extLst>
              <a:ext uri="{FF2B5EF4-FFF2-40B4-BE49-F238E27FC236}">
                <a16:creationId xmlns:a16="http://schemas.microsoft.com/office/drawing/2014/main" id="{1D3A0052-2A7F-4C58-8F70-43CC5CCD5BFE}"/>
              </a:ext>
            </a:extLst>
          </p:cNvPr>
          <p:cNvSpPr>
            <a:spLocks noGrp="1"/>
          </p:cNvSpPr>
          <p:nvPr>
            <p:ph type="subTitle" idx="1"/>
          </p:nvPr>
        </p:nvSpPr>
        <p:spPr>
          <a:xfrm>
            <a:off x="1238250" y="2676525"/>
            <a:ext cx="6743700" cy="2371725"/>
          </a:xfrm>
        </p:spPr>
        <p:txBody>
          <a:bodyPr>
            <a:normAutofit/>
          </a:bodyPr>
          <a:lstStyle/>
          <a:p>
            <a:r>
              <a:rPr lang="en-US" sz="3200" b="1" dirty="0"/>
              <a:t>TITLE</a:t>
            </a:r>
          </a:p>
        </p:txBody>
      </p:sp>
    </p:spTree>
    <p:extLst>
      <p:ext uri="{BB962C8B-B14F-4D97-AF65-F5344CB8AC3E}">
        <p14:creationId xmlns:p14="http://schemas.microsoft.com/office/powerpoint/2010/main" val="701618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65FB1F2-5083-45C3-BB26-202E3A2C219D}"/>
              </a:ext>
            </a:extLst>
          </p:cNvPr>
          <p:cNvSpPr>
            <a:spLocks noGrp="1"/>
          </p:cNvSpPr>
          <p:nvPr>
            <p:ph type="title"/>
          </p:nvPr>
        </p:nvSpPr>
        <p:spPr>
          <a:xfrm>
            <a:off x="516918" y="38100"/>
            <a:ext cx="8420100" cy="685800"/>
          </a:xfrm>
        </p:spPr>
        <p:txBody>
          <a:bodyPr/>
          <a:lstStyle/>
          <a:p>
            <a:r>
              <a:rPr lang="en-US" altLang="en-US" sz="2800" b="1" dirty="0">
                <a:latin typeface="Arial" panose="020B0604020202020204" pitchFamily="34" charset="0"/>
                <a:ea typeface="ヒラギノ角ゴ Pro W3" pitchFamily="1" charset="-128"/>
              </a:rPr>
              <a:t>Functions of the Directorate</a:t>
            </a:r>
            <a:endParaRPr lang="en-US" altLang="en-US" sz="2800" dirty="0">
              <a:ea typeface="ヒラギノ角ゴ Pro W3" pitchFamily="1" charset="-128"/>
            </a:endParaRPr>
          </a:p>
        </p:txBody>
      </p:sp>
      <p:sp>
        <p:nvSpPr>
          <p:cNvPr id="5123" name="Content Placeholder 2">
            <a:extLst>
              <a:ext uri="{FF2B5EF4-FFF2-40B4-BE49-F238E27FC236}">
                <a16:creationId xmlns:a16="http://schemas.microsoft.com/office/drawing/2014/main" id="{8B8C253E-B021-462B-AA2F-19174A5BD7C2}"/>
              </a:ext>
            </a:extLst>
          </p:cNvPr>
          <p:cNvSpPr>
            <a:spLocks noGrp="1"/>
          </p:cNvSpPr>
          <p:nvPr>
            <p:ph idx="1"/>
          </p:nvPr>
        </p:nvSpPr>
        <p:spPr>
          <a:xfrm>
            <a:off x="516918" y="723900"/>
            <a:ext cx="8646132" cy="5372100"/>
          </a:xfrm>
        </p:spPr>
        <p:txBody>
          <a:bodyPr/>
          <a:lstStyle/>
          <a:p>
            <a:pPr algn="just" eaLnBrk="1" hangingPunct="1">
              <a:lnSpc>
                <a:spcPct val="80000"/>
              </a:lnSpc>
              <a:buFontTx/>
              <a:buNone/>
            </a:pPr>
            <a:r>
              <a:rPr lang="en-US" altLang="en-US" sz="2400" b="1" dirty="0">
                <a:latin typeface="Arial" panose="020B0604020202020204" pitchFamily="34" charset="0"/>
                <a:ea typeface="ヒラギノ角ゴ Pro W3" pitchFamily="1" charset="-128"/>
                <a:cs typeface="Arial" panose="020B0604020202020204" pitchFamily="34" charset="0"/>
              </a:rPr>
              <a:t>Strategic objective</a:t>
            </a:r>
            <a:r>
              <a:rPr lang="en-US" altLang="en-US" sz="2400" dirty="0">
                <a:latin typeface="Arial" panose="020B0604020202020204" pitchFamily="34" charset="0"/>
                <a:ea typeface="ヒラギノ角ゴ Pro W3" pitchFamily="1" charset="-128"/>
                <a:cs typeface="Arial" panose="020B0604020202020204" pitchFamily="34" charset="0"/>
              </a:rPr>
              <a:t>:</a:t>
            </a:r>
          </a:p>
          <a:p>
            <a:pPr algn="just" eaLnBrk="1" hangingPunct="1">
              <a:lnSpc>
                <a:spcPct val="80000"/>
              </a:lnSpc>
            </a:pPr>
            <a:r>
              <a:rPr lang="en-GB" altLang="en-US" sz="2400" dirty="0">
                <a:latin typeface="Arial" panose="020B0604020202020204" pitchFamily="34" charset="0"/>
                <a:ea typeface="ヒラギノ角ゴ Pro W3" pitchFamily="1" charset="-128"/>
                <a:cs typeface="Arial" panose="020B0604020202020204" pitchFamily="34" charset="0"/>
              </a:rPr>
              <a:t>To provide integrated family related services to all family members.</a:t>
            </a:r>
            <a:endParaRPr lang="en-US" altLang="en-US" sz="2400" dirty="0">
              <a:latin typeface="Arial" panose="020B0604020202020204" pitchFamily="34" charset="0"/>
              <a:ea typeface="ヒラギノ角ゴ Pro W3" pitchFamily="1" charset="-128"/>
              <a:cs typeface="Arial" panose="020B0604020202020204" pitchFamily="34" charset="0"/>
            </a:endParaRPr>
          </a:p>
          <a:p>
            <a:pPr algn="just" eaLnBrk="1" hangingPunct="1">
              <a:lnSpc>
                <a:spcPct val="80000"/>
              </a:lnSpc>
              <a:buFontTx/>
              <a:buNone/>
            </a:pPr>
            <a:endParaRPr lang="en-US" altLang="en-US" sz="2400" dirty="0">
              <a:latin typeface="Arial" panose="020B0604020202020204" pitchFamily="34" charset="0"/>
              <a:ea typeface="ヒラギノ角ゴ Pro W3" pitchFamily="1" charset="-128"/>
              <a:cs typeface="Arial" panose="020B0604020202020204" pitchFamily="34" charset="0"/>
            </a:endParaRPr>
          </a:p>
          <a:p>
            <a:pPr algn="just" eaLnBrk="1" hangingPunct="1">
              <a:lnSpc>
                <a:spcPct val="80000"/>
              </a:lnSpc>
              <a:buFontTx/>
              <a:buNone/>
            </a:pPr>
            <a:r>
              <a:rPr lang="en-US" altLang="en-US" sz="2400" b="1" dirty="0">
                <a:latin typeface="Arial" panose="020B0604020202020204" pitchFamily="34" charset="0"/>
                <a:ea typeface="ヒラギノ角ゴ Pro W3" pitchFamily="1" charset="-128"/>
                <a:cs typeface="Arial" panose="020B0604020202020204" pitchFamily="34" charset="0"/>
              </a:rPr>
              <a:t>Measurable objectives:</a:t>
            </a:r>
          </a:p>
          <a:p>
            <a:pPr algn="just" eaLnBrk="1" hangingPunct="1">
              <a:lnSpc>
                <a:spcPct val="80000"/>
              </a:lnSpc>
            </a:pPr>
            <a:r>
              <a:rPr lang="en-US" altLang="en-US" sz="2400" dirty="0">
                <a:latin typeface="Arial" panose="020B0604020202020204" pitchFamily="34" charset="0"/>
                <a:ea typeface="ヒラギノ角ゴ Pro W3" pitchFamily="1" charset="-128"/>
                <a:cs typeface="Arial" panose="020B0604020202020204" pitchFamily="34" charset="0"/>
              </a:rPr>
              <a:t>Develop, facilitate and monitor the implementation of policies, strategies and </a:t>
            </a:r>
            <a:r>
              <a:rPr lang="en-US" altLang="en-US" sz="2400" dirty="0" err="1">
                <a:latin typeface="Arial" panose="020B0604020202020204" pitchFamily="34" charset="0"/>
                <a:ea typeface="ヒラギノ角ゴ Pro W3" pitchFamily="1" charset="-128"/>
                <a:cs typeface="Arial" panose="020B0604020202020204" pitchFamily="34" charset="0"/>
              </a:rPr>
              <a:t>programmes</a:t>
            </a:r>
            <a:r>
              <a:rPr lang="en-US" altLang="en-US" sz="2400" dirty="0">
                <a:latin typeface="Arial" panose="020B0604020202020204" pitchFamily="34" charset="0"/>
                <a:ea typeface="ヒラギノ角ゴ Pro W3" pitchFamily="1" charset="-128"/>
                <a:cs typeface="Arial" panose="020B0604020202020204" pitchFamily="34" charset="0"/>
              </a:rPr>
              <a:t> pertaining to families.</a:t>
            </a:r>
          </a:p>
          <a:p>
            <a:pPr algn="just" eaLnBrk="1" hangingPunct="1">
              <a:lnSpc>
                <a:spcPct val="80000"/>
              </a:lnSpc>
            </a:pPr>
            <a:r>
              <a:rPr lang="en-US" altLang="en-US" sz="2400" dirty="0">
                <a:latin typeface="Arial" panose="020B0604020202020204" pitchFamily="34" charset="0"/>
                <a:ea typeface="ヒラギノ角ゴ Pro W3" pitchFamily="1" charset="-128"/>
                <a:cs typeface="Arial" panose="020B0604020202020204" pitchFamily="34" charset="0"/>
              </a:rPr>
              <a:t>Develop, facilitate and monitor the implementation of national family policy, strategies and </a:t>
            </a:r>
            <a:r>
              <a:rPr lang="en-US" altLang="en-US" sz="2400" dirty="0" err="1">
                <a:latin typeface="Arial" panose="020B0604020202020204" pitchFamily="34" charset="0"/>
                <a:ea typeface="ヒラギノ角ゴ Pro W3" pitchFamily="1" charset="-128"/>
                <a:cs typeface="Arial" panose="020B0604020202020204" pitchFamily="34" charset="0"/>
              </a:rPr>
              <a:t>programmes</a:t>
            </a:r>
            <a:r>
              <a:rPr lang="en-US" altLang="en-US" sz="2400" dirty="0">
                <a:latin typeface="Arial" panose="020B0604020202020204" pitchFamily="34" charset="0"/>
                <a:ea typeface="ヒラギノ角ゴ Pro W3" pitchFamily="1" charset="-128"/>
                <a:cs typeface="Arial" panose="020B0604020202020204" pitchFamily="34" charset="0"/>
              </a:rPr>
              <a:t> that empowers families</a:t>
            </a:r>
          </a:p>
          <a:p>
            <a:pPr algn="just">
              <a:lnSpc>
                <a:spcPct val="80000"/>
              </a:lnSpc>
            </a:pPr>
            <a:r>
              <a:rPr lang="en-ZA" sz="2400" dirty="0">
                <a:uFill>
                  <a:solidFill>
                    <a:srgbClr val="000000"/>
                  </a:solidFill>
                </a:uFill>
                <a:latin typeface="Arial" panose="020B0604020202020204" pitchFamily="34" charset="0"/>
                <a:ea typeface="Arial" panose="020B0604020202020204" pitchFamily="34" charset="0"/>
                <a:cs typeface="Arial" panose="020B0604020202020204" pitchFamily="34" charset="0"/>
              </a:rPr>
              <a:t>D</a:t>
            </a:r>
            <a:r>
              <a:rPr lang="en-ZA" sz="24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evelop, support and monitor the implementation of policies, legislation and programmes for services aimed at strengthening families;</a:t>
            </a:r>
            <a:endParaRPr lang="en-US" sz="24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0" indent="0" algn="just" eaLnBrk="1" hangingPunct="1">
              <a:lnSpc>
                <a:spcPct val="80000"/>
              </a:lnSpc>
              <a:buNone/>
            </a:pPr>
            <a:endParaRPr lang="en-US" altLang="en-US" sz="2000" dirty="0">
              <a:latin typeface="Arial" panose="020B0604020202020204" pitchFamily="34" charset="0"/>
              <a:ea typeface="ヒラギノ角ゴ Pro W3" pitchFamily="1" charset="-128"/>
              <a:cs typeface="Arial" panose="020B0604020202020204" pitchFamily="34" charset="0"/>
            </a:endParaRPr>
          </a:p>
        </p:txBody>
      </p:sp>
      <p:sp>
        <p:nvSpPr>
          <p:cNvPr id="5124" name="Slide Number Placeholder 3">
            <a:extLst>
              <a:ext uri="{FF2B5EF4-FFF2-40B4-BE49-F238E27FC236}">
                <a16:creationId xmlns:a16="http://schemas.microsoft.com/office/drawing/2014/main" id="{7AEA88F6-E35D-4DA6-9978-419C8D12712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16821A07-1246-4753-A820-3402DC52D1E5}" type="slidenum">
              <a:rPr lang="en-GB" altLang="en-US" sz="1400"/>
              <a:pPr>
                <a:spcBef>
                  <a:spcPct val="0"/>
                </a:spcBef>
                <a:buFontTx/>
                <a:buNone/>
              </a:pPr>
              <a:t>46</a:t>
            </a:fld>
            <a:endParaRPr lang="en-GB" altLang="en-US" sz="1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9D350E4-3EE0-422C-9F83-C6037103B69B}"/>
              </a:ext>
            </a:extLst>
          </p:cNvPr>
          <p:cNvSpPr>
            <a:spLocks noGrp="1"/>
          </p:cNvSpPr>
          <p:nvPr>
            <p:ph type="title"/>
          </p:nvPr>
        </p:nvSpPr>
        <p:spPr>
          <a:xfrm>
            <a:off x="287676" y="0"/>
            <a:ext cx="8875374" cy="667820"/>
          </a:xfrm>
        </p:spPr>
        <p:txBody>
          <a:bodyPr>
            <a:normAutofit/>
          </a:bodyPr>
          <a:lstStyle/>
          <a:p>
            <a:pPr marL="342900" indent="-342900"/>
            <a:r>
              <a:rPr lang="en-US" altLang="en-US" sz="2800" b="1" dirty="0">
                <a:latin typeface="Arial" panose="020B0604020202020204" pitchFamily="34" charset="0"/>
                <a:ea typeface="MS PGothic" panose="020B0600070205080204" pitchFamily="34" charset="-128"/>
              </a:rPr>
              <a:t>OVERVIEW OF THE FAMILIES’ SERVICES</a:t>
            </a:r>
            <a:endParaRPr lang="en-ZA" altLang="en-US" sz="2800" b="1" dirty="0">
              <a:ea typeface="ヒラギノ角ゴ Pro W3" pitchFamily="1" charset="-128"/>
            </a:endParaRPr>
          </a:p>
        </p:txBody>
      </p:sp>
      <p:sp>
        <p:nvSpPr>
          <p:cNvPr id="6147" name="Content Placeholder 2">
            <a:extLst>
              <a:ext uri="{FF2B5EF4-FFF2-40B4-BE49-F238E27FC236}">
                <a16:creationId xmlns:a16="http://schemas.microsoft.com/office/drawing/2014/main" id="{C166862C-A32F-493E-AC44-8F0D33868DCA}"/>
              </a:ext>
            </a:extLst>
          </p:cNvPr>
          <p:cNvSpPr>
            <a:spLocks noGrp="1"/>
          </p:cNvSpPr>
          <p:nvPr>
            <p:ph idx="1"/>
          </p:nvPr>
        </p:nvSpPr>
        <p:spPr>
          <a:xfrm>
            <a:off x="554804" y="955497"/>
            <a:ext cx="8703496" cy="4454703"/>
          </a:xfrm>
        </p:spPr>
        <p:txBody>
          <a:bodyPr>
            <a:normAutofit fontScale="85000" lnSpcReduction="20000"/>
          </a:bodyPr>
          <a:lstStyle/>
          <a:p>
            <a:pPr marL="0" indent="0">
              <a:buFontTx/>
              <a:buNone/>
              <a:defRPr/>
            </a:pPr>
            <a:r>
              <a:rPr lang="en-US" altLang="en-US" sz="2600" b="1" i="1" dirty="0">
                <a:latin typeface="Arial" panose="020B0604020202020204" pitchFamily="34" charset="0"/>
                <a:ea typeface="MS PGothic" panose="020B0600070205080204" pitchFamily="34" charset="-128"/>
              </a:rPr>
              <a:t>Purpose of the Programme:</a:t>
            </a:r>
          </a:p>
          <a:p>
            <a:pPr marL="0" indent="0">
              <a:buNone/>
              <a:defRPr/>
            </a:pPr>
            <a:endParaRPr lang="en-ZA" altLang="en-US" sz="2600" dirty="0">
              <a:latin typeface="Arial" panose="020B0604020202020204" pitchFamily="34" charset="0"/>
              <a:ea typeface="ヒラギノ角ゴ Pro W3" pitchFamily="4" charset="-128"/>
              <a:cs typeface="Arial" panose="020B0604020202020204" pitchFamily="34" charset="0"/>
            </a:endParaRPr>
          </a:p>
          <a:p>
            <a:pPr>
              <a:defRPr/>
            </a:pPr>
            <a:r>
              <a:rPr lang="en-ZA" sz="2600" dirty="0">
                <a:effectLst/>
                <a:latin typeface="Arial" panose="020B0604020202020204" pitchFamily="34" charset="0"/>
                <a:ea typeface="Calibri" panose="020F0502020204030204" pitchFamily="34" charset="0"/>
                <a:cs typeface="Arial" panose="020B0604020202020204" pitchFamily="34" charset="0"/>
              </a:rPr>
              <a:t>To implement policies, legislation, strategies, services and programmes to empower, support and protect families.</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marL="0" indent="0">
              <a:buNone/>
              <a:defRPr/>
            </a:pPr>
            <a:endParaRPr lang="en-ZA" altLang="en-US" sz="2600" dirty="0">
              <a:latin typeface="Arial" panose="020B0604020202020204" pitchFamily="34" charset="0"/>
              <a:ea typeface="ヒラギノ角ゴ Pro W3" pitchFamily="4" charset="-128"/>
              <a:cs typeface="Arial" panose="020B0604020202020204" pitchFamily="34" charset="0"/>
            </a:endParaRPr>
          </a:p>
          <a:p>
            <a:pPr marL="0" indent="0">
              <a:buFontTx/>
              <a:buNone/>
              <a:defRPr/>
            </a:pPr>
            <a:r>
              <a:rPr lang="en-ZA" altLang="en-US" sz="2600" b="1" i="1" dirty="0">
                <a:latin typeface="Arial" panose="020B0604020202020204" pitchFamily="34" charset="0"/>
                <a:ea typeface="ヒラギノ角ゴ Pro W3" pitchFamily="4" charset="-128"/>
                <a:cs typeface="Arial" panose="020B0604020202020204" pitchFamily="34" charset="0"/>
              </a:rPr>
              <a:t>Key Priorities </a:t>
            </a:r>
            <a:r>
              <a:rPr lang="en-US" altLang="en-US" sz="2600" b="1" i="1" dirty="0">
                <a:latin typeface="Arial" panose="020B0604020202020204" pitchFamily="34" charset="0"/>
                <a:ea typeface="MS PGothic" panose="020B0600070205080204" pitchFamily="34" charset="-128"/>
              </a:rPr>
              <a:t>of the Programme</a:t>
            </a:r>
            <a:endParaRPr lang="en-ZA" altLang="en-US" sz="2600" b="1" i="1" dirty="0">
              <a:latin typeface="Arial" panose="020B0604020202020204" pitchFamily="34" charset="0"/>
              <a:ea typeface="ヒラギノ角ゴ Pro W3" pitchFamily="4" charset="-128"/>
              <a:cs typeface="Arial" panose="020B0604020202020204" pitchFamily="34" charset="0"/>
            </a:endParaRPr>
          </a:p>
          <a:p>
            <a:pPr marL="0" indent="0">
              <a:buNone/>
              <a:defRPr/>
            </a:pPr>
            <a:r>
              <a:rPr lang="en-ZA" sz="2600" dirty="0">
                <a:latin typeface="Arial" panose="020B0604020202020204" pitchFamily="34" charset="0"/>
                <a:cs typeface="Arial" panose="020B0604020202020204" pitchFamily="34" charset="0"/>
              </a:rPr>
              <a:t>The key priorities are: </a:t>
            </a:r>
          </a:p>
          <a:p>
            <a:pPr>
              <a:buFont typeface="Wingdings" panose="05000000000000000000" pitchFamily="2" charset="2"/>
              <a:buChar char="§"/>
              <a:defRPr/>
            </a:pPr>
            <a:r>
              <a:rPr lang="en-ZA" altLang="en-US" sz="2600" dirty="0">
                <a:latin typeface="Arial" panose="020B0604020202020204" pitchFamily="34" charset="0"/>
                <a:ea typeface="ヒラギノ角ゴ Pro W3" pitchFamily="4" charset="-128"/>
                <a:cs typeface="Arial" panose="020B0604020202020204" pitchFamily="34" charset="0"/>
              </a:rPr>
              <a:t>Policy development</a:t>
            </a:r>
          </a:p>
          <a:p>
            <a:pPr>
              <a:buFont typeface="Arial" panose="020B0604020202020204" pitchFamily="34" charset="0"/>
              <a:buChar char="•"/>
              <a:defRPr/>
            </a:pPr>
            <a:r>
              <a:rPr lang="en-ZA" altLang="en-US" sz="2600" dirty="0">
                <a:latin typeface="Arial" panose="020B0604020202020204" pitchFamily="34" charset="0"/>
                <a:ea typeface="ヒラギノ角ゴ Pro W3" pitchFamily="4" charset="-128"/>
                <a:cs typeface="Arial" panose="020B0604020202020204" pitchFamily="34" charset="0"/>
              </a:rPr>
              <a:t>Programme development </a:t>
            </a:r>
          </a:p>
          <a:p>
            <a:pPr>
              <a:defRPr/>
            </a:pPr>
            <a:r>
              <a:rPr lang="en-ZA" altLang="en-US" sz="2600" dirty="0">
                <a:latin typeface="Arial" panose="020B0604020202020204" pitchFamily="34" charset="0"/>
                <a:ea typeface="ヒラギノ角ゴ Pro W3" pitchFamily="4" charset="-128"/>
                <a:cs typeface="Arial" panose="020B0604020202020204" pitchFamily="34" charset="0"/>
              </a:rPr>
              <a:t>Capacity building.</a:t>
            </a:r>
          </a:p>
          <a:p>
            <a:pPr>
              <a:defRPr/>
            </a:pPr>
            <a:r>
              <a:rPr lang="en-ZA" altLang="en-US" sz="2600" dirty="0">
                <a:latin typeface="Arial" panose="020B0604020202020204" pitchFamily="34" charset="0"/>
                <a:ea typeface="ヒラギノ角ゴ Pro W3" pitchFamily="4" charset="-128"/>
                <a:cs typeface="Arial" panose="020B0604020202020204" pitchFamily="34" charset="0"/>
              </a:rPr>
              <a:t>Advocacy</a:t>
            </a:r>
          </a:p>
          <a:p>
            <a:pPr>
              <a:defRPr/>
            </a:pPr>
            <a:r>
              <a:rPr lang="en-ZA" altLang="en-US" sz="2600" dirty="0">
                <a:latin typeface="Arial" panose="020B0604020202020204" pitchFamily="34" charset="0"/>
                <a:ea typeface="ヒラギノ角ゴ Pro W3" pitchFamily="4" charset="-128"/>
                <a:cs typeface="Arial" panose="020B0604020202020204" pitchFamily="34" charset="0"/>
              </a:rPr>
              <a:t>Monitoring and evaluation</a:t>
            </a:r>
          </a:p>
          <a:p>
            <a:pPr marL="0" indent="0">
              <a:buNone/>
              <a:defRPr/>
            </a:pPr>
            <a:endParaRPr lang="en-ZA" altLang="en-US" sz="2000" dirty="0">
              <a:solidFill>
                <a:srgbClr val="FF0000"/>
              </a:solidFill>
              <a:latin typeface="Arial" panose="020B0604020202020204" pitchFamily="34" charset="0"/>
              <a:ea typeface="ヒラギノ角ゴ Pro W3" pitchFamily="4" charset="-128"/>
              <a:cs typeface="Arial" panose="020B0604020202020204" pitchFamily="34" charset="0"/>
            </a:endParaRPr>
          </a:p>
        </p:txBody>
      </p:sp>
      <p:sp>
        <p:nvSpPr>
          <p:cNvPr id="8196" name="Slide Number Placeholder 3">
            <a:extLst>
              <a:ext uri="{FF2B5EF4-FFF2-40B4-BE49-F238E27FC236}">
                <a16:creationId xmlns:a16="http://schemas.microsoft.com/office/drawing/2014/main" id="{1AE70CFE-04ED-40C8-B13D-93A8BA926C8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5DD19EEC-E4C0-4BCF-B678-19838F667C2A}" type="slidenum">
              <a:rPr lang="en-GB" altLang="en-US" sz="1400"/>
              <a:pPr>
                <a:spcBef>
                  <a:spcPct val="0"/>
                </a:spcBef>
                <a:buFontTx/>
                <a:buNone/>
              </a:pPr>
              <a:t>47</a:t>
            </a:fld>
            <a:endParaRPr lang="en-GB" altLang="en-US" sz="1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40B341F-54D5-4355-B9A9-FAE9C1EF594D}"/>
              </a:ext>
            </a:extLst>
          </p:cNvPr>
          <p:cNvSpPr>
            <a:spLocks noGrp="1"/>
          </p:cNvSpPr>
          <p:nvPr>
            <p:ph type="title"/>
          </p:nvPr>
        </p:nvSpPr>
        <p:spPr>
          <a:xfrm>
            <a:off x="742950" y="609600"/>
            <a:ext cx="8420100" cy="4724400"/>
          </a:xfrm>
        </p:spPr>
        <p:txBody>
          <a:bodyPr/>
          <a:lstStyle/>
          <a:p>
            <a:pPr marL="342900" indent="-342900" algn="ctr"/>
            <a:r>
              <a:rPr lang="en-US" altLang="en-US" sz="4000" b="1" dirty="0">
                <a:latin typeface="Arial" panose="020B0604020202020204" pitchFamily="34" charset="0"/>
                <a:ea typeface="MS PGothic" panose="020B0600070205080204" pitchFamily="34" charset="-128"/>
              </a:rPr>
              <a:t>SERVICE SPECIFICATION</a:t>
            </a:r>
            <a:br>
              <a:rPr lang="en-US" altLang="en-US" sz="4000" dirty="0">
                <a:latin typeface="Arial" panose="020B0604020202020204" pitchFamily="34" charset="0"/>
                <a:ea typeface="MS PGothic" panose="020B0600070205080204" pitchFamily="34" charset="-128"/>
              </a:rPr>
            </a:br>
            <a:br>
              <a:rPr lang="en-US" altLang="en-US" sz="4000" dirty="0">
                <a:latin typeface="Arial" panose="020B0604020202020204" pitchFamily="34" charset="0"/>
                <a:ea typeface="MS PGothic" panose="020B0600070205080204" pitchFamily="34" charset="-128"/>
              </a:rPr>
            </a:br>
            <a:br>
              <a:rPr lang="en-US" altLang="en-US" sz="4000" dirty="0">
                <a:latin typeface="Arial" panose="020B0604020202020204" pitchFamily="34" charset="0"/>
                <a:ea typeface="MS PGothic" panose="020B0600070205080204" pitchFamily="34" charset="-128"/>
              </a:rPr>
            </a:br>
            <a:br>
              <a:rPr lang="en-US" altLang="en-US" sz="4000" dirty="0">
                <a:latin typeface="Arial" panose="020B0604020202020204" pitchFamily="34" charset="0"/>
                <a:ea typeface="MS PGothic" panose="020B0600070205080204" pitchFamily="34" charset="-128"/>
              </a:rPr>
            </a:br>
            <a:r>
              <a:rPr lang="en-US" altLang="en-US" sz="4000" b="1" dirty="0">
                <a:latin typeface="Arial" panose="020B0604020202020204" pitchFamily="34" charset="0"/>
                <a:ea typeface="MS PGothic" panose="020B0600070205080204" pitchFamily="34" charset="-128"/>
              </a:rPr>
              <a:t>SP3.2 Services </a:t>
            </a:r>
            <a:r>
              <a:rPr lang="en-US" altLang="en-US" sz="4000" b="1">
                <a:latin typeface="Arial" panose="020B0604020202020204" pitchFamily="34" charset="0"/>
                <a:ea typeface="MS PGothic" panose="020B0600070205080204" pitchFamily="34" charset="-128"/>
              </a:rPr>
              <a:t>to Families</a:t>
            </a:r>
            <a:br>
              <a:rPr lang="en-US" altLang="en-US" sz="4000" dirty="0">
                <a:latin typeface="Arial" panose="020B0604020202020204" pitchFamily="34" charset="0"/>
                <a:ea typeface="MS PGothic" panose="020B0600070205080204" pitchFamily="34" charset="-128"/>
              </a:rPr>
            </a:br>
            <a:br>
              <a:rPr lang="en-US" altLang="en-US" sz="4000" dirty="0">
                <a:latin typeface="Arial" panose="020B0604020202020204" pitchFamily="34" charset="0"/>
                <a:ea typeface="MS PGothic" panose="020B0600070205080204" pitchFamily="34" charset="-128"/>
              </a:rPr>
            </a:br>
            <a:r>
              <a:rPr lang="en-US" altLang="en-US" sz="4000" dirty="0">
                <a:latin typeface="Arial" panose="020B0604020202020204" pitchFamily="34" charset="0"/>
                <a:ea typeface="MS PGothic" panose="020B0600070205080204" pitchFamily="34" charset="-128"/>
              </a:rPr>
              <a:t> </a:t>
            </a:r>
            <a:endParaRPr lang="en-ZA" altLang="en-US" sz="4000" dirty="0">
              <a:ea typeface="ヒラギノ角ゴ Pro W3" pitchFamily="1" charset="-128"/>
            </a:endParaRPr>
          </a:p>
        </p:txBody>
      </p:sp>
      <p:sp>
        <p:nvSpPr>
          <p:cNvPr id="7172" name="Slide Number Placeholder 3">
            <a:extLst>
              <a:ext uri="{FF2B5EF4-FFF2-40B4-BE49-F238E27FC236}">
                <a16:creationId xmlns:a16="http://schemas.microsoft.com/office/drawing/2014/main" id="{9C731706-BE2F-4755-8AAC-FCB7ED21A93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4B9AE98D-6FC0-4778-8B47-1DBCEB6A5E6F}" type="slidenum">
              <a:rPr lang="en-GB" altLang="en-US" sz="1400"/>
              <a:pPr>
                <a:spcBef>
                  <a:spcPct val="0"/>
                </a:spcBef>
                <a:buFontTx/>
                <a:buNone/>
              </a:pPr>
              <a:t>48</a:t>
            </a:fld>
            <a:endParaRPr lang="en-GB" altLang="en-US" sz="1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9D350E4-3EE0-422C-9F83-C6037103B69B}"/>
              </a:ext>
            </a:extLst>
          </p:cNvPr>
          <p:cNvSpPr>
            <a:spLocks noGrp="1"/>
          </p:cNvSpPr>
          <p:nvPr>
            <p:ph type="title"/>
          </p:nvPr>
        </p:nvSpPr>
        <p:spPr>
          <a:xfrm>
            <a:off x="657225" y="0"/>
            <a:ext cx="8505825" cy="723900"/>
          </a:xfrm>
        </p:spPr>
        <p:txBody>
          <a:bodyPr>
            <a:normAutofit/>
          </a:bodyPr>
          <a:lstStyle/>
          <a:p>
            <a:pPr marL="342900" indent="-342900"/>
            <a:r>
              <a:rPr lang="en-US" altLang="en-US" sz="2800" b="1" dirty="0">
                <a:latin typeface="Arial" panose="020B0604020202020204" pitchFamily="34" charset="0"/>
                <a:ea typeface="MS PGothic" panose="020B0600070205080204" pitchFamily="34" charset="-128"/>
              </a:rPr>
              <a:t>SERVICE SPECIFICATION</a:t>
            </a:r>
            <a:endParaRPr lang="en-ZA" altLang="en-US" sz="2800" b="1" dirty="0">
              <a:ea typeface="ヒラギノ角ゴ Pro W3" pitchFamily="1" charset="-128"/>
            </a:endParaRPr>
          </a:p>
        </p:txBody>
      </p:sp>
      <p:sp>
        <p:nvSpPr>
          <p:cNvPr id="6147" name="Content Placeholder 2">
            <a:extLst>
              <a:ext uri="{FF2B5EF4-FFF2-40B4-BE49-F238E27FC236}">
                <a16:creationId xmlns:a16="http://schemas.microsoft.com/office/drawing/2014/main" id="{C166862C-A32F-493E-AC44-8F0D33868DCA}"/>
              </a:ext>
            </a:extLst>
          </p:cNvPr>
          <p:cNvSpPr>
            <a:spLocks noGrp="1"/>
          </p:cNvSpPr>
          <p:nvPr>
            <p:ph idx="1"/>
          </p:nvPr>
        </p:nvSpPr>
        <p:spPr>
          <a:xfrm>
            <a:off x="333375" y="723900"/>
            <a:ext cx="9134475" cy="4686300"/>
          </a:xfrm>
        </p:spPr>
        <p:txBody>
          <a:bodyPr>
            <a:normAutofit/>
          </a:bodyPr>
          <a:lstStyle/>
          <a:p>
            <a:pPr marL="0" indent="0">
              <a:buNone/>
              <a:defRPr/>
            </a:pPr>
            <a:r>
              <a:rPr lang="en-ZA" altLang="en-US" i="1" dirty="0">
                <a:latin typeface="Arial" panose="020B0604020202020204" pitchFamily="34" charset="0"/>
                <a:ea typeface="ヒラギノ角ゴ Pro W3" pitchFamily="4" charset="-128"/>
                <a:cs typeface="Arial" panose="020B0604020202020204" pitchFamily="34" charset="0"/>
              </a:rPr>
              <a:t>Specific to the Service Specifications, </a:t>
            </a:r>
            <a:r>
              <a:rPr lang="en-ZA" altLang="en-US" dirty="0">
                <a:latin typeface="Arial" panose="020B0604020202020204" pitchFamily="34" charset="0"/>
                <a:ea typeface="ヒラギノ角ゴ Pro W3" pitchFamily="4" charset="-128"/>
                <a:cs typeface="Arial" panose="020B0604020202020204" pitchFamily="34" charset="0"/>
              </a:rPr>
              <a:t>f</a:t>
            </a:r>
            <a:r>
              <a:rPr lang="en-ZA" dirty="0">
                <a:latin typeface="Arial" panose="020B0604020202020204" pitchFamily="34" charset="0"/>
                <a:ea typeface="ヒラギノ角ゴ Pro W3" pitchFamily="4" charset="-128"/>
                <a:cs typeface="Arial" panose="020B0604020202020204" pitchFamily="34" charset="0"/>
              </a:rPr>
              <a:t>unding</a:t>
            </a:r>
            <a:r>
              <a:rPr lang="en-ZA" dirty="0">
                <a:latin typeface="Arial" panose="020B0604020202020204" pitchFamily="34" charset="0"/>
                <a:cs typeface="Arial" panose="020B0604020202020204" pitchFamily="34" charset="0"/>
              </a:rPr>
              <a:t> considerations will be for services that are aligned to the following priority areas:</a:t>
            </a:r>
          </a:p>
          <a:p>
            <a:pPr marL="0" indent="0">
              <a:buNone/>
              <a:defRPr/>
            </a:pPr>
            <a:endParaRPr lang="en-ZA" altLang="en-US" dirty="0">
              <a:latin typeface="Arial" panose="020B0604020202020204" pitchFamily="34" charset="0"/>
              <a:ea typeface="ヒラギノ角ゴ Pro W3" pitchFamily="4" charset="-128"/>
              <a:cs typeface="Arial" panose="020B0604020202020204" pitchFamily="34" charset="0"/>
            </a:endParaRPr>
          </a:p>
          <a:p>
            <a:pPr lvl="1">
              <a:buFont typeface="Wingdings" panose="05000000000000000000" pitchFamily="2" charset="2"/>
              <a:buChar char="§"/>
              <a:defRPr/>
            </a:pPr>
            <a:r>
              <a:rPr lang="en-ZA" sz="2800" dirty="0">
                <a:latin typeface="Arial" panose="020B0604020202020204" pitchFamily="34" charset="0"/>
                <a:cs typeface="Arial" panose="020B0604020202020204" pitchFamily="34" charset="0"/>
              </a:rPr>
              <a:t> </a:t>
            </a:r>
            <a:r>
              <a:rPr lang="en-GB" sz="2800" dirty="0">
                <a:effectLst/>
                <a:latin typeface="Arial" panose="020B0604020202020204" pitchFamily="34" charset="0"/>
                <a:ea typeface="Calibri" panose="020F0502020204030204" pitchFamily="34" charset="0"/>
                <a:cs typeface="Arial" panose="020B0604020202020204" pitchFamily="34" charset="0"/>
              </a:rPr>
              <a:t>Capacitate service providers to implement family development programmes that promote functionality in and strengthen families.</a:t>
            </a: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lvl="1">
              <a:buFont typeface="Wingdings" panose="05000000000000000000" pitchFamily="2" charset="2"/>
              <a:buChar char="§"/>
              <a:defRPr/>
            </a:pPr>
            <a:r>
              <a:rPr lang="en-GB" sz="2800" dirty="0">
                <a:latin typeface="Arial" panose="020B0604020202020204" pitchFamily="34" charset="0"/>
                <a:ea typeface="Calibri" panose="020F0502020204030204" pitchFamily="34" charset="0"/>
              </a:rPr>
              <a:t>M</a:t>
            </a:r>
            <a:r>
              <a:rPr lang="en-GB" sz="2800" dirty="0">
                <a:effectLst/>
                <a:latin typeface="Arial" panose="020B0604020202020204" pitchFamily="34" charset="0"/>
                <a:ea typeface="Calibri" panose="020F0502020204030204" pitchFamily="34" charset="0"/>
              </a:rPr>
              <a:t>onitor and support affiliates rendering family services.</a:t>
            </a:r>
            <a:endParaRPr lang="en-ZA" sz="2800" dirty="0">
              <a:latin typeface="Arial" panose="020B0604020202020204" pitchFamily="34" charset="0"/>
              <a:cs typeface="Arial" panose="020B0604020202020204" pitchFamily="34" charset="0"/>
            </a:endParaRPr>
          </a:p>
          <a:p>
            <a:pPr lvl="1">
              <a:buFont typeface="Wingdings" panose="05000000000000000000" pitchFamily="2" charset="2"/>
              <a:buChar char="§"/>
              <a:defRPr/>
            </a:pPr>
            <a:r>
              <a:rPr lang="en-ZA" sz="2800"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M</a:t>
            </a:r>
            <a:r>
              <a:rPr lang="en-GB" sz="2800" dirty="0">
                <a:effectLst/>
                <a:latin typeface="Arial" panose="020B0604020202020204" pitchFamily="34" charset="0"/>
                <a:ea typeface="Calibri" panose="020F0502020204030204" pitchFamily="34" charset="0"/>
                <a:cs typeface="Arial" panose="020B0604020202020204" pitchFamily="34" charset="0"/>
              </a:rPr>
              <a:t>entoring and coaching programme for emerging CSO / community-based organisations.</a:t>
            </a:r>
            <a:r>
              <a:rPr lang="en-ZA" sz="2800" dirty="0">
                <a:latin typeface="Arial" panose="020B0604020202020204" pitchFamily="34" charset="0"/>
                <a:cs typeface="Arial" panose="020B0604020202020204" pitchFamily="34" charset="0"/>
              </a:rPr>
              <a:t> </a:t>
            </a:r>
          </a:p>
          <a:p>
            <a:pPr marL="0" indent="0">
              <a:buNone/>
              <a:defRPr/>
            </a:pPr>
            <a:endParaRPr lang="en-ZA" sz="2000" dirty="0">
              <a:latin typeface="Arial" panose="020B0604020202020204" pitchFamily="34" charset="0"/>
              <a:cs typeface="Arial" panose="020B0604020202020204" pitchFamily="34" charset="0"/>
            </a:endParaRPr>
          </a:p>
          <a:p>
            <a:pPr>
              <a:defRPr/>
            </a:pPr>
            <a:endParaRPr lang="en-ZA" altLang="en-US" sz="2000" dirty="0">
              <a:latin typeface="Arial" panose="020B0604020202020204" pitchFamily="34" charset="0"/>
              <a:ea typeface="ヒラギノ角ゴ Pro W3" pitchFamily="4" charset="-128"/>
              <a:cs typeface="Arial" panose="020B0604020202020204" pitchFamily="34" charset="0"/>
            </a:endParaRPr>
          </a:p>
        </p:txBody>
      </p:sp>
      <p:sp>
        <p:nvSpPr>
          <p:cNvPr id="8196" name="Slide Number Placeholder 3">
            <a:extLst>
              <a:ext uri="{FF2B5EF4-FFF2-40B4-BE49-F238E27FC236}">
                <a16:creationId xmlns:a16="http://schemas.microsoft.com/office/drawing/2014/main" id="{1AE70CFE-04ED-40C8-B13D-93A8BA926C8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5DD19EEC-E4C0-4BCF-B678-19838F667C2A}" type="slidenum">
              <a:rPr lang="en-GB" altLang="en-US" sz="1400"/>
              <a:pPr>
                <a:spcBef>
                  <a:spcPct val="0"/>
                </a:spcBef>
                <a:buFontTx/>
                <a:buNone/>
              </a:pPr>
              <a:t>49</a:t>
            </a:fld>
            <a:endParaRPr lang="en-GB" altLang="en-US" sz="1400"/>
          </a:p>
        </p:txBody>
      </p:sp>
    </p:spTree>
    <p:extLst>
      <p:ext uri="{BB962C8B-B14F-4D97-AF65-F5344CB8AC3E}">
        <p14:creationId xmlns:p14="http://schemas.microsoft.com/office/powerpoint/2010/main" val="3419734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298384" y="144380"/>
            <a:ext cx="8926579" cy="548640"/>
          </a:xfrm>
        </p:spPr>
        <p:txBody>
          <a:bodyPr>
            <a:normAutofit/>
          </a:bodyPr>
          <a:lstStyle/>
          <a:p>
            <a:r>
              <a:rPr lang="en-US" sz="3200" b="1" dirty="0">
                <a:latin typeface="Arial" panose="020B0604020202020204" pitchFamily="34" charset="0"/>
                <a:cs typeface="Arial" panose="020B0604020202020204" pitchFamily="34" charset="0"/>
              </a:rPr>
              <a:t> TOTAL NUMBER OF REGISTERED NPOS</a:t>
            </a:r>
          </a:p>
        </p:txBody>
      </p:sp>
      <p:graphicFrame>
        <p:nvGraphicFramePr>
          <p:cNvPr id="4" name="Content Placeholder 3">
            <a:extLst>
              <a:ext uri="{FF2B5EF4-FFF2-40B4-BE49-F238E27FC236}">
                <a16:creationId xmlns:a16="http://schemas.microsoft.com/office/drawing/2014/main" id="{98638C39-C3AD-4382-9292-469E58EBDF63}"/>
              </a:ext>
            </a:extLst>
          </p:cNvPr>
          <p:cNvGraphicFramePr>
            <a:graphicFrameLocks noGrp="1"/>
          </p:cNvGraphicFramePr>
          <p:nvPr>
            <p:ph idx="1"/>
            <p:extLst>
              <p:ext uri="{D42A27DB-BD31-4B8C-83A1-F6EECF244321}">
                <p14:modId xmlns:p14="http://schemas.microsoft.com/office/powerpoint/2010/main" val="1685162873"/>
              </p:ext>
            </p:extLst>
          </p:nvPr>
        </p:nvGraphicFramePr>
        <p:xfrm>
          <a:off x="211756" y="693019"/>
          <a:ext cx="9395860" cy="5365247"/>
        </p:xfrm>
        <a:graphic>
          <a:graphicData uri="http://schemas.openxmlformats.org/drawingml/2006/table">
            <a:tbl>
              <a:tblPr>
                <a:tableStyleId>{5C22544A-7EE6-4342-B048-85BDC9FD1C3A}</a:tableStyleId>
              </a:tblPr>
              <a:tblGrid>
                <a:gridCol w="6084087">
                  <a:extLst>
                    <a:ext uri="{9D8B030D-6E8A-4147-A177-3AD203B41FA5}">
                      <a16:colId xmlns:a16="http://schemas.microsoft.com/office/drawing/2014/main" val="1940695052"/>
                    </a:ext>
                  </a:extLst>
                </a:gridCol>
                <a:gridCol w="1659979">
                  <a:extLst>
                    <a:ext uri="{9D8B030D-6E8A-4147-A177-3AD203B41FA5}">
                      <a16:colId xmlns:a16="http://schemas.microsoft.com/office/drawing/2014/main" val="1568021944"/>
                    </a:ext>
                  </a:extLst>
                </a:gridCol>
                <a:gridCol w="1651794">
                  <a:extLst>
                    <a:ext uri="{9D8B030D-6E8A-4147-A177-3AD203B41FA5}">
                      <a16:colId xmlns:a16="http://schemas.microsoft.com/office/drawing/2014/main" val="4084339740"/>
                    </a:ext>
                  </a:extLst>
                </a:gridCol>
              </a:tblGrid>
              <a:tr h="364831">
                <a:tc>
                  <a:txBody>
                    <a:bodyPr/>
                    <a:lstStyle/>
                    <a:p>
                      <a:pPr algn="ctr" fontAlgn="b"/>
                      <a:r>
                        <a:rPr lang="en-US" sz="2400" b="1" u="none" strike="noStrike" dirty="0">
                          <a:effectLst/>
                          <a:latin typeface="Arial" panose="020B0604020202020204" pitchFamily="34" charset="0"/>
                          <a:cs typeface="Arial" panose="020B0604020202020204" pitchFamily="34" charset="0"/>
                        </a:rPr>
                        <a:t>Sector</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1" u="none" strike="noStrike" dirty="0">
                          <a:effectLst/>
                          <a:latin typeface="Arial" panose="020B0604020202020204" pitchFamily="34" charset="0"/>
                          <a:cs typeface="Arial" panose="020B0604020202020204" pitchFamily="34" charset="0"/>
                        </a:rPr>
                        <a:t>Registered</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1"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b"/>
                </a:tc>
                <a:extLst>
                  <a:ext uri="{0D108BD9-81ED-4DB2-BD59-A6C34878D82A}">
                    <a16:rowId xmlns:a16="http://schemas.microsoft.com/office/drawing/2014/main" val="2968388984"/>
                  </a:ext>
                </a:extLst>
              </a:tr>
              <a:tr h="424021">
                <a:tc>
                  <a:txBody>
                    <a:bodyPr/>
                    <a:lstStyle/>
                    <a:p>
                      <a:pPr algn="l" fontAlgn="b"/>
                      <a:r>
                        <a:rPr lang="en-US" sz="2400" u="none" strike="noStrike" dirty="0">
                          <a:effectLst/>
                          <a:latin typeface="Arial" panose="020B0604020202020204" pitchFamily="34" charset="0"/>
                          <a:cs typeface="Arial" panose="020B0604020202020204" pitchFamily="34" charset="0"/>
                        </a:rPr>
                        <a:t>Business and Professional Associations, Unions</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u="none" strike="noStrike">
                          <a:effectLst/>
                          <a:latin typeface="Arial" panose="020B0604020202020204" pitchFamily="34" charset="0"/>
                          <a:cs typeface="Arial" panose="020B0604020202020204" pitchFamily="34" charset="0"/>
                        </a:rPr>
                        <a:t>3 120</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0" i="0" u="none" strike="noStrike" dirty="0">
                          <a:solidFill>
                            <a:srgbClr val="000000"/>
                          </a:solidFill>
                          <a:effectLst/>
                          <a:latin typeface="Arial" panose="020B0604020202020204" pitchFamily="34" charset="0"/>
                          <a:cs typeface="Arial" panose="020B0604020202020204" pitchFamily="34" charset="0"/>
                        </a:rPr>
                        <a:t>1</a:t>
                      </a:r>
                    </a:p>
                  </a:txBody>
                  <a:tcPr marL="6350" marR="6350" marT="6350" marB="0" anchor="b"/>
                </a:tc>
                <a:extLst>
                  <a:ext uri="{0D108BD9-81ED-4DB2-BD59-A6C34878D82A}">
                    <a16:rowId xmlns:a16="http://schemas.microsoft.com/office/drawing/2014/main" val="3101166027"/>
                  </a:ext>
                </a:extLst>
              </a:tr>
              <a:tr h="364831">
                <a:tc>
                  <a:txBody>
                    <a:bodyPr/>
                    <a:lstStyle/>
                    <a:p>
                      <a:pPr algn="l" fontAlgn="b"/>
                      <a:r>
                        <a:rPr lang="en-US" sz="2400" u="none" strike="noStrike" dirty="0">
                          <a:effectLst/>
                          <a:latin typeface="Arial" panose="020B0604020202020204" pitchFamily="34" charset="0"/>
                          <a:cs typeface="Arial" panose="020B0604020202020204" pitchFamily="34" charset="0"/>
                        </a:rPr>
                        <a:t>Culture and Recreation</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u="none" strike="noStrike">
                          <a:effectLst/>
                          <a:latin typeface="Arial" panose="020B0604020202020204" pitchFamily="34" charset="0"/>
                          <a:cs typeface="Arial" panose="020B0604020202020204" pitchFamily="34" charset="0"/>
                        </a:rPr>
                        <a:t>21 120</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8</a:t>
                      </a:r>
                    </a:p>
                  </a:txBody>
                  <a:tcPr marL="6350" marR="6350" marT="6350" marB="0" anchor="b"/>
                </a:tc>
                <a:extLst>
                  <a:ext uri="{0D108BD9-81ED-4DB2-BD59-A6C34878D82A}">
                    <a16:rowId xmlns:a16="http://schemas.microsoft.com/office/drawing/2014/main" val="4284094400"/>
                  </a:ext>
                </a:extLst>
              </a:tr>
              <a:tr h="364831">
                <a:tc>
                  <a:txBody>
                    <a:bodyPr/>
                    <a:lstStyle/>
                    <a:p>
                      <a:pPr algn="l" fontAlgn="b"/>
                      <a:r>
                        <a:rPr lang="en-US" sz="2400" u="none" strike="noStrike" dirty="0">
                          <a:effectLst/>
                          <a:latin typeface="Arial" panose="020B0604020202020204" pitchFamily="34" charset="0"/>
                          <a:cs typeface="Arial" panose="020B0604020202020204" pitchFamily="34" charset="0"/>
                        </a:rPr>
                        <a:t>Development and Housing</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u="none" strike="noStrike">
                          <a:effectLst/>
                          <a:latin typeface="Arial" panose="020B0604020202020204" pitchFamily="34" charset="0"/>
                          <a:cs typeface="Arial" panose="020B0604020202020204" pitchFamily="34" charset="0"/>
                        </a:rPr>
                        <a:t>78 715</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28</a:t>
                      </a:r>
                    </a:p>
                  </a:txBody>
                  <a:tcPr marL="6350" marR="6350" marT="6350" marB="0" anchor="b"/>
                </a:tc>
                <a:extLst>
                  <a:ext uri="{0D108BD9-81ED-4DB2-BD59-A6C34878D82A}">
                    <a16:rowId xmlns:a16="http://schemas.microsoft.com/office/drawing/2014/main" val="3096460888"/>
                  </a:ext>
                </a:extLst>
              </a:tr>
              <a:tr h="364831">
                <a:tc>
                  <a:txBody>
                    <a:bodyPr/>
                    <a:lstStyle/>
                    <a:p>
                      <a:pPr algn="l" fontAlgn="b"/>
                      <a:r>
                        <a:rPr lang="en-US" sz="2400" u="none" strike="noStrike" dirty="0">
                          <a:effectLst/>
                          <a:latin typeface="Arial" panose="020B0604020202020204" pitchFamily="34" charset="0"/>
                          <a:cs typeface="Arial" panose="020B0604020202020204" pitchFamily="34" charset="0"/>
                        </a:rPr>
                        <a:t>Education and Research</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u="none" strike="noStrike">
                          <a:effectLst/>
                          <a:latin typeface="Arial" panose="020B0604020202020204" pitchFamily="34" charset="0"/>
                          <a:cs typeface="Arial" panose="020B0604020202020204" pitchFamily="34" charset="0"/>
                        </a:rPr>
                        <a:t>11 842</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4</a:t>
                      </a:r>
                    </a:p>
                  </a:txBody>
                  <a:tcPr marL="6350" marR="6350" marT="6350" marB="0" anchor="b"/>
                </a:tc>
                <a:extLst>
                  <a:ext uri="{0D108BD9-81ED-4DB2-BD59-A6C34878D82A}">
                    <a16:rowId xmlns:a16="http://schemas.microsoft.com/office/drawing/2014/main" val="4016855746"/>
                  </a:ext>
                </a:extLst>
              </a:tr>
              <a:tr h="465550">
                <a:tc>
                  <a:txBody>
                    <a:bodyPr/>
                    <a:lstStyle/>
                    <a:p>
                      <a:pPr algn="l" fontAlgn="b"/>
                      <a:r>
                        <a:rPr lang="en-US" sz="2400" u="none" strike="noStrike" dirty="0">
                          <a:effectLst/>
                          <a:latin typeface="Arial" panose="020B0604020202020204" pitchFamily="34" charset="0"/>
                          <a:cs typeface="Arial" panose="020B0604020202020204" pitchFamily="34" charset="0"/>
                        </a:rPr>
                        <a:t>Environment</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u="none" strike="noStrike" dirty="0">
                          <a:effectLst/>
                          <a:latin typeface="Arial" panose="020B0604020202020204" pitchFamily="34" charset="0"/>
                          <a:cs typeface="Arial" panose="020B0604020202020204" pitchFamily="34" charset="0"/>
                        </a:rPr>
                        <a:t>2 798</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b"/>
                </a:tc>
                <a:extLst>
                  <a:ext uri="{0D108BD9-81ED-4DB2-BD59-A6C34878D82A}">
                    <a16:rowId xmlns:a16="http://schemas.microsoft.com/office/drawing/2014/main" val="2035647235"/>
                  </a:ext>
                </a:extLst>
              </a:tr>
              <a:tr h="364831">
                <a:tc>
                  <a:txBody>
                    <a:bodyPr/>
                    <a:lstStyle/>
                    <a:p>
                      <a:pPr algn="l" fontAlgn="b"/>
                      <a:r>
                        <a:rPr lang="en-US" sz="2400" u="none" strike="noStrike" dirty="0">
                          <a:effectLst/>
                          <a:latin typeface="Arial" panose="020B0604020202020204" pitchFamily="34" charset="0"/>
                          <a:cs typeface="Arial" panose="020B0604020202020204" pitchFamily="34" charset="0"/>
                        </a:rPr>
                        <a:t>Health</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u="none" strike="noStrike">
                          <a:effectLst/>
                          <a:latin typeface="Arial" panose="020B0604020202020204" pitchFamily="34" charset="0"/>
                          <a:cs typeface="Arial" panose="020B0604020202020204" pitchFamily="34" charset="0"/>
                        </a:rPr>
                        <a:t>15 218</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6</a:t>
                      </a:r>
                    </a:p>
                  </a:txBody>
                  <a:tcPr marL="6350" marR="6350" marT="6350" marB="0" anchor="b"/>
                </a:tc>
                <a:extLst>
                  <a:ext uri="{0D108BD9-81ED-4DB2-BD59-A6C34878D82A}">
                    <a16:rowId xmlns:a16="http://schemas.microsoft.com/office/drawing/2014/main" val="2154450688"/>
                  </a:ext>
                </a:extLst>
              </a:tr>
              <a:tr h="364831">
                <a:tc>
                  <a:txBody>
                    <a:bodyPr/>
                    <a:lstStyle/>
                    <a:p>
                      <a:pPr algn="l" fontAlgn="b"/>
                      <a:r>
                        <a:rPr lang="en-US" sz="2400" u="none" strike="noStrike">
                          <a:effectLst/>
                          <a:latin typeface="Arial" panose="020B0604020202020204" pitchFamily="34" charset="0"/>
                          <a:cs typeface="Arial" panose="020B0604020202020204" pitchFamily="34" charset="0"/>
                        </a:rPr>
                        <a:t>International</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u="none" strike="noStrike" dirty="0">
                          <a:effectLst/>
                          <a:latin typeface="Arial" panose="020B0604020202020204" pitchFamily="34" charset="0"/>
                          <a:cs typeface="Arial" panose="020B0604020202020204" pitchFamily="34" charset="0"/>
                        </a:rPr>
                        <a:t>112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b"/>
                </a:tc>
                <a:extLst>
                  <a:ext uri="{0D108BD9-81ED-4DB2-BD59-A6C34878D82A}">
                    <a16:rowId xmlns:a16="http://schemas.microsoft.com/office/drawing/2014/main" val="1111421373"/>
                  </a:ext>
                </a:extLst>
              </a:tr>
              <a:tr h="364831">
                <a:tc>
                  <a:txBody>
                    <a:bodyPr/>
                    <a:lstStyle/>
                    <a:p>
                      <a:pPr algn="l" fontAlgn="b"/>
                      <a:r>
                        <a:rPr lang="en-US" sz="2400" u="none" strike="noStrike">
                          <a:effectLst/>
                          <a:latin typeface="Arial" panose="020B0604020202020204" pitchFamily="34" charset="0"/>
                          <a:cs typeface="Arial" panose="020B0604020202020204" pitchFamily="34" charset="0"/>
                        </a:rPr>
                        <a:t>Law, Advocacy, and Politics</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u="none" strike="noStrike" dirty="0">
                          <a:effectLst/>
                          <a:latin typeface="Arial" panose="020B0604020202020204" pitchFamily="34" charset="0"/>
                          <a:cs typeface="Arial" panose="020B0604020202020204" pitchFamily="34" charset="0"/>
                        </a:rPr>
                        <a:t>5 839</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b"/>
                </a:tc>
                <a:extLst>
                  <a:ext uri="{0D108BD9-81ED-4DB2-BD59-A6C34878D82A}">
                    <a16:rowId xmlns:a16="http://schemas.microsoft.com/office/drawing/2014/main" val="1530294170"/>
                  </a:ext>
                </a:extLst>
              </a:tr>
              <a:tr h="406213">
                <a:tc>
                  <a:txBody>
                    <a:bodyPr/>
                    <a:lstStyle/>
                    <a:p>
                      <a:pPr algn="l" fontAlgn="b"/>
                      <a:r>
                        <a:rPr lang="en-US" sz="2400" u="none" strike="noStrike" dirty="0">
                          <a:effectLst/>
                          <a:latin typeface="Arial" panose="020B0604020202020204" pitchFamily="34" charset="0"/>
                          <a:cs typeface="Arial" panose="020B0604020202020204" pitchFamily="34" charset="0"/>
                        </a:rPr>
                        <a:t>Philanthropic intermediaries &amp; voluntarism</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u="none" strike="noStrike" dirty="0">
                          <a:effectLst/>
                          <a:latin typeface="Arial" panose="020B0604020202020204" pitchFamily="34" charset="0"/>
                          <a:cs typeface="Arial" panose="020B0604020202020204" pitchFamily="34" charset="0"/>
                        </a:rPr>
                        <a:t>1 910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b"/>
                </a:tc>
                <a:extLst>
                  <a:ext uri="{0D108BD9-81ED-4DB2-BD59-A6C34878D82A}">
                    <a16:rowId xmlns:a16="http://schemas.microsoft.com/office/drawing/2014/main" val="2705968289"/>
                  </a:ext>
                </a:extLst>
              </a:tr>
              <a:tr h="364831">
                <a:tc>
                  <a:txBody>
                    <a:bodyPr/>
                    <a:lstStyle/>
                    <a:p>
                      <a:pPr algn="l" fontAlgn="b"/>
                      <a:r>
                        <a:rPr lang="en-US" sz="2400" u="none" strike="noStrike">
                          <a:effectLst/>
                          <a:latin typeface="Arial" panose="020B0604020202020204" pitchFamily="34" charset="0"/>
                          <a:cs typeface="Arial" panose="020B0604020202020204" pitchFamily="34" charset="0"/>
                        </a:rPr>
                        <a:t>Religion</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u="none" strike="noStrike" dirty="0">
                          <a:effectLst/>
                          <a:latin typeface="Arial" panose="020B0604020202020204" pitchFamily="34" charset="0"/>
                          <a:cs typeface="Arial" panose="020B0604020202020204" pitchFamily="34" charset="0"/>
                        </a:rPr>
                        <a:t>37 166</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13</a:t>
                      </a:r>
                    </a:p>
                  </a:txBody>
                  <a:tcPr marL="6350" marR="6350" marT="6350" marB="0" anchor="b"/>
                </a:tc>
                <a:extLst>
                  <a:ext uri="{0D108BD9-81ED-4DB2-BD59-A6C34878D82A}">
                    <a16:rowId xmlns:a16="http://schemas.microsoft.com/office/drawing/2014/main" val="1393069442"/>
                  </a:ext>
                </a:extLst>
              </a:tr>
              <a:tr h="406624">
                <a:tc>
                  <a:txBody>
                    <a:bodyPr/>
                    <a:lstStyle/>
                    <a:p>
                      <a:pPr algn="l" fontAlgn="b"/>
                      <a:r>
                        <a:rPr lang="en-US" sz="2400" u="none" strike="noStrike" dirty="0">
                          <a:effectLst/>
                          <a:latin typeface="Arial" panose="020B0604020202020204" pitchFamily="34" charset="0"/>
                          <a:cs typeface="Arial" panose="020B0604020202020204" pitchFamily="34" charset="0"/>
                        </a:rPr>
                        <a:t>Social Services</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2">
                        <a:lumMod val="60000"/>
                        <a:lumOff val="40000"/>
                      </a:schemeClr>
                    </a:solidFill>
                  </a:tcPr>
                </a:tc>
                <a:tc>
                  <a:txBody>
                    <a:bodyPr/>
                    <a:lstStyle/>
                    <a:p>
                      <a:pPr algn="ctr" fontAlgn="b"/>
                      <a:r>
                        <a:rPr lang="en-US" sz="2400" u="none" strike="noStrike" dirty="0">
                          <a:effectLst/>
                          <a:latin typeface="Arial" panose="020B0604020202020204" pitchFamily="34" charset="0"/>
                          <a:cs typeface="Arial" panose="020B0604020202020204" pitchFamily="34" charset="0"/>
                        </a:rPr>
                        <a:t>98 594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2">
                        <a:lumMod val="60000"/>
                        <a:lumOff val="40000"/>
                      </a:schemeClr>
                    </a:solidFill>
                  </a:tcPr>
                </a:tc>
                <a:tc>
                  <a:txBody>
                    <a:bodyPr/>
                    <a:lstStyle/>
                    <a:p>
                      <a:pPr algn="ctr" fontAlgn="b"/>
                      <a:r>
                        <a:rPr lang="en-US" sz="2400" b="0" i="0" u="none" strike="noStrike" dirty="0">
                          <a:solidFill>
                            <a:srgbClr val="000000"/>
                          </a:solidFill>
                          <a:effectLst/>
                          <a:latin typeface="Arial" panose="020B0604020202020204" pitchFamily="34" charset="0"/>
                          <a:cs typeface="Arial" panose="020B0604020202020204" pitchFamily="34" charset="0"/>
                        </a:rPr>
                        <a:t>36</a:t>
                      </a:r>
                    </a:p>
                  </a:txBody>
                  <a:tcPr marL="6350" marR="6350" marT="6350" marB="0" anchor="b">
                    <a:solidFill>
                      <a:schemeClr val="accent2">
                        <a:lumMod val="60000"/>
                        <a:lumOff val="40000"/>
                      </a:schemeClr>
                    </a:solidFill>
                  </a:tcPr>
                </a:tc>
                <a:extLst>
                  <a:ext uri="{0D108BD9-81ED-4DB2-BD59-A6C34878D82A}">
                    <a16:rowId xmlns:a16="http://schemas.microsoft.com/office/drawing/2014/main" val="1881858738"/>
                  </a:ext>
                </a:extLst>
              </a:tr>
              <a:tr h="364831">
                <a:tc>
                  <a:txBody>
                    <a:bodyPr/>
                    <a:lstStyle/>
                    <a:p>
                      <a:pPr algn="l" fontAlgn="b"/>
                      <a:r>
                        <a:rPr lang="en-US" sz="2400" b="1" u="none" strike="noStrike" dirty="0">
                          <a:effectLst/>
                          <a:latin typeface="Arial" panose="020B0604020202020204" pitchFamily="34" charset="0"/>
                          <a:cs typeface="Arial" panose="020B0604020202020204" pitchFamily="34" charset="0"/>
                        </a:rPr>
                        <a:t>Grand Total</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1">
                        <a:lumMod val="60000"/>
                        <a:lumOff val="4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276 434</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1">
                        <a:lumMod val="60000"/>
                        <a:lumOff val="40000"/>
                      </a:schemeClr>
                    </a:solidFill>
                  </a:tcPr>
                </a:tc>
                <a:tc>
                  <a:txBody>
                    <a:bodyPr/>
                    <a:lstStyle/>
                    <a:p>
                      <a:pPr algn="ctr" fontAlgn="b"/>
                      <a:r>
                        <a:rPr lang="en-US" sz="2400" b="1"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b">
                    <a:solidFill>
                      <a:schemeClr val="accent1">
                        <a:lumMod val="60000"/>
                        <a:lumOff val="40000"/>
                      </a:schemeClr>
                    </a:solidFill>
                  </a:tcPr>
                </a:tc>
                <a:extLst>
                  <a:ext uri="{0D108BD9-81ED-4DB2-BD59-A6C34878D82A}">
                    <a16:rowId xmlns:a16="http://schemas.microsoft.com/office/drawing/2014/main" val="2770987109"/>
                  </a:ext>
                </a:extLst>
              </a:tr>
            </a:tbl>
          </a:graphicData>
        </a:graphic>
      </p:graphicFrame>
    </p:spTree>
    <p:extLst>
      <p:ext uri="{BB962C8B-B14F-4D97-AF65-F5344CB8AC3E}">
        <p14:creationId xmlns:p14="http://schemas.microsoft.com/office/powerpoint/2010/main" val="2016037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246580" y="76200"/>
            <a:ext cx="8592620" cy="237850"/>
          </a:xfrm>
        </p:spPr>
        <p:txBody>
          <a:bodyPr>
            <a:normAutofit fontScale="90000"/>
          </a:bodyPr>
          <a:lstStyle/>
          <a:p>
            <a:pPr marL="342900" indent="-342900"/>
            <a:br>
              <a:rPr lang="en-US" altLang="en-US" sz="2800" dirty="0">
                <a:latin typeface="Arial" panose="020B0604020202020204" pitchFamily="34" charset="0"/>
                <a:ea typeface="MS PGothic" panose="020B0600070205080204" pitchFamily="34" charset="-128"/>
              </a:rPr>
            </a:br>
            <a:r>
              <a:rPr lang="en-US" altLang="en-US" sz="3200" b="1" dirty="0">
                <a:latin typeface="Arial" panose="020B0604020202020204" pitchFamily="34" charset="0"/>
                <a:ea typeface="MS PGothic" panose="020B0600070205080204" pitchFamily="34" charset="-128"/>
              </a:rPr>
              <a:t>OBJECTIVES</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50</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extLst>
              <p:ext uri="{D42A27DB-BD31-4B8C-83A1-F6EECF244321}">
                <p14:modId xmlns:p14="http://schemas.microsoft.com/office/powerpoint/2010/main" val="1808141292"/>
              </p:ext>
            </p:extLst>
          </p:nvPr>
        </p:nvGraphicFramePr>
        <p:xfrm>
          <a:off x="581025" y="667820"/>
          <a:ext cx="8791575" cy="4903308"/>
        </p:xfrm>
        <a:graphic>
          <a:graphicData uri="http://schemas.openxmlformats.org/drawingml/2006/table">
            <a:tbl>
              <a:tblPr firstRow="1" bandRow="1">
                <a:tableStyleId>{5C22544A-7EE6-4342-B048-85BDC9FD1C3A}</a:tableStyleId>
              </a:tblPr>
              <a:tblGrid>
                <a:gridCol w="4493615">
                  <a:extLst>
                    <a:ext uri="{9D8B030D-6E8A-4147-A177-3AD203B41FA5}">
                      <a16:colId xmlns:a16="http://schemas.microsoft.com/office/drawing/2014/main" val="3760552575"/>
                    </a:ext>
                  </a:extLst>
                </a:gridCol>
                <a:gridCol w="4297960">
                  <a:extLst>
                    <a:ext uri="{9D8B030D-6E8A-4147-A177-3AD203B41FA5}">
                      <a16:colId xmlns:a16="http://schemas.microsoft.com/office/drawing/2014/main" val="116542991"/>
                    </a:ext>
                  </a:extLst>
                </a:gridCol>
              </a:tblGrid>
              <a:tr h="424979">
                <a:tc>
                  <a:txBody>
                    <a:bodyPr/>
                    <a:lstStyle/>
                    <a:p>
                      <a:r>
                        <a:rPr lang="en-US" dirty="0">
                          <a:latin typeface="Arial" panose="020B0604020202020204" pitchFamily="34" charset="0"/>
                          <a:cs typeface="Arial" panose="020B0604020202020204" pitchFamily="34" charset="0"/>
                        </a:rPr>
                        <a:t>OBJECTIVE 1</a:t>
                      </a:r>
                    </a:p>
                  </a:txBody>
                  <a:tcPr/>
                </a:tc>
                <a:tc>
                  <a:txBody>
                    <a:bodyPr/>
                    <a:lstStyle/>
                    <a:p>
                      <a:r>
                        <a:rPr lang="en-US"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1770442">
                <a:tc>
                  <a:txBody>
                    <a:bodyPr/>
                    <a:lstStyle/>
                    <a:p>
                      <a:pPr>
                        <a:buFont typeface="Arial" panose="020B0604020202020204" pitchFamily="34" charset="0"/>
                        <a:buNone/>
                        <a:defRPr/>
                      </a:pPr>
                      <a:endParaRPr lang="en-ZA"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Arial" panose="020B0604020202020204" pitchFamily="34" charset="0"/>
                          <a:ea typeface="+mn-ea"/>
                          <a:cs typeface="Arial" panose="020B0604020202020204" pitchFamily="34" charset="0"/>
                        </a:rPr>
                        <a:t>Capacitate service providers to implement family development programmes that promote functionality in and strengthen families.</a:t>
                      </a:r>
                      <a:endParaRPr lang="en-US" sz="2000" kern="1200" dirty="0">
                        <a:solidFill>
                          <a:schemeClr val="dk1"/>
                        </a:solidFill>
                        <a:effectLst/>
                        <a:latin typeface="Arial" panose="020B0604020202020204" pitchFamily="34" charset="0"/>
                        <a:ea typeface="+mn-ea"/>
                        <a:cs typeface="Arial" panose="020B0604020202020204" pitchFamily="34" charset="0"/>
                      </a:endParaRPr>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dirty="0">
                          <a:latin typeface="Arial" panose="020B0604020202020204" pitchFamily="34" charset="0"/>
                          <a:cs typeface="Arial" panose="020B0604020202020204" pitchFamily="34" charset="0"/>
                        </a:rPr>
                        <a:t>1.1 </a:t>
                      </a:r>
                      <a:r>
                        <a:rPr lang="en-GB" sz="2000" kern="1200" dirty="0">
                          <a:solidFill>
                            <a:schemeClr val="dk1"/>
                          </a:solidFill>
                          <a:effectLst/>
                          <a:latin typeface="Arial" panose="020B0604020202020204" pitchFamily="34" charset="0"/>
                          <a:ea typeface="+mn-ea"/>
                          <a:cs typeface="Arial" panose="020B0604020202020204" pitchFamily="34" charset="0"/>
                        </a:rPr>
                        <a:t>Provide accredited family mediation training that include family group conferencing and the development of parenting plans.</a:t>
                      </a:r>
                      <a:endParaRPr lang="en-ZA" sz="2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2000" dirty="0">
                          <a:latin typeface="Arial" panose="020B0604020202020204" pitchFamily="34" charset="0"/>
                          <a:cs typeface="Arial" panose="020B0604020202020204" pitchFamily="34" charset="0"/>
                        </a:rPr>
                        <a:t>1.2 </a:t>
                      </a:r>
                      <a:r>
                        <a:rPr lang="en-GB" sz="2000" kern="1200" dirty="0">
                          <a:solidFill>
                            <a:schemeClr val="dk1"/>
                          </a:solidFill>
                          <a:effectLst/>
                          <a:latin typeface="Arial" panose="020B0604020202020204" pitchFamily="34" charset="0"/>
                          <a:ea typeface="+mn-ea"/>
                          <a:cs typeface="Arial" panose="020B0604020202020204" pitchFamily="34" charset="0"/>
                        </a:rPr>
                        <a:t>Facilitate the implementation of the revised marriage preparation and marriage enrichment manual. </a:t>
                      </a:r>
                      <a:endParaRPr lang="en-US" sz="2000" dirty="0"/>
                    </a:p>
                  </a:txBody>
                  <a:tcPr/>
                </a:tc>
                <a:extLst>
                  <a:ext uri="{0D108BD9-81ED-4DB2-BD59-A6C34878D82A}">
                    <a16:rowId xmlns:a16="http://schemas.microsoft.com/office/drawing/2014/main" val="1911588929"/>
                  </a:ext>
                </a:extLst>
              </a:tr>
              <a:tr h="2253289">
                <a:tc gridSpan="2">
                  <a:txBody>
                    <a:bodyPr/>
                    <a:lstStyle/>
                    <a:p>
                      <a:pPr marL="0" indent="0" algn="ctr">
                        <a:buFontTx/>
                        <a:buNone/>
                        <a:defRPr/>
                      </a:pPr>
                      <a:r>
                        <a:rPr lang="en-ZA" sz="2000" b="1" dirty="0">
                          <a:latin typeface="Arial" panose="020B0604020202020204" pitchFamily="34" charset="0"/>
                          <a:cs typeface="Arial" panose="020B0604020202020204" pitchFamily="34" charset="0"/>
                        </a:rPr>
                        <a:t>Outcomes</a:t>
                      </a:r>
                    </a:p>
                    <a:p>
                      <a:r>
                        <a:rPr lang="en-GB" sz="2000" kern="1200" dirty="0">
                          <a:solidFill>
                            <a:schemeClr val="dk1"/>
                          </a:solidFill>
                          <a:effectLst/>
                          <a:latin typeface="Arial" panose="020B0604020202020204" pitchFamily="34" charset="0"/>
                          <a:ea typeface="+mn-ea"/>
                          <a:cs typeface="Arial" panose="020B0604020202020204" pitchFamily="34" charset="0"/>
                        </a:rPr>
                        <a:t>Increased number of cases resolved through mediation and family group counselling and an uptake in the development of parenting plans.  </a:t>
                      </a:r>
                      <a:endParaRPr lang="en-US" sz="2000" kern="1200" dirty="0">
                        <a:solidFill>
                          <a:schemeClr val="dk1"/>
                        </a:solidFill>
                        <a:effectLst/>
                        <a:latin typeface="Arial" panose="020B0604020202020204" pitchFamily="34" charset="0"/>
                        <a:ea typeface="+mn-ea"/>
                        <a:cs typeface="Arial" panose="020B0604020202020204" pitchFamily="34" charset="0"/>
                      </a:endParaRPr>
                    </a:p>
                    <a:p>
                      <a:r>
                        <a:rPr lang="en-AU" sz="2000" kern="1200" dirty="0">
                          <a:solidFill>
                            <a:schemeClr val="dk1"/>
                          </a:solidFill>
                          <a:effectLst/>
                          <a:latin typeface="Arial" panose="020B0604020202020204" pitchFamily="34" charset="0"/>
                          <a:ea typeface="+mn-ea"/>
                          <a:cs typeface="Arial" panose="020B0604020202020204" pitchFamily="34" charset="0"/>
                        </a:rPr>
                        <a:t> </a:t>
                      </a:r>
                      <a:endParaRPr lang="en-US" sz="2000" kern="1200" dirty="0">
                        <a:solidFill>
                          <a:schemeClr val="dk1"/>
                        </a:solidFill>
                        <a:effectLst/>
                        <a:latin typeface="Arial" panose="020B0604020202020204" pitchFamily="34" charset="0"/>
                        <a:ea typeface="+mn-ea"/>
                        <a:cs typeface="Arial" panose="020B0604020202020204" pitchFamily="34" charset="0"/>
                      </a:endParaRPr>
                    </a:p>
                    <a:p>
                      <a:r>
                        <a:rPr lang="en-GB" sz="2000" kern="1200" dirty="0">
                          <a:solidFill>
                            <a:schemeClr val="dk1"/>
                          </a:solidFill>
                          <a:effectLst/>
                          <a:latin typeface="Arial" panose="020B0604020202020204" pitchFamily="34" charset="0"/>
                          <a:ea typeface="+mn-ea"/>
                          <a:cs typeface="Arial" panose="020B0604020202020204" pitchFamily="34" charset="0"/>
                        </a:rPr>
                        <a:t>Capacitated service providers on Divorce and Family mediation resulting to: </a:t>
                      </a:r>
                      <a:endParaRPr lang="en-US" sz="2000" kern="1200" dirty="0">
                        <a:solidFill>
                          <a:schemeClr val="dk1"/>
                        </a:solidFill>
                        <a:effectLst/>
                        <a:latin typeface="Arial" panose="020B0604020202020204" pitchFamily="34" charset="0"/>
                        <a:ea typeface="+mn-ea"/>
                        <a:cs typeface="Arial" panose="020B0604020202020204" pitchFamily="34" charset="0"/>
                      </a:endParaRPr>
                    </a:p>
                    <a:p>
                      <a:r>
                        <a:rPr lang="en-GB" sz="2000" kern="1200" dirty="0">
                          <a:solidFill>
                            <a:schemeClr val="dk1"/>
                          </a:solidFill>
                          <a:effectLst/>
                          <a:latin typeface="Arial" panose="020B0604020202020204" pitchFamily="34" charset="0"/>
                          <a:ea typeface="+mn-ea"/>
                          <a:cs typeface="Arial" panose="020B0604020202020204" pitchFamily="34" charset="0"/>
                        </a:rPr>
                        <a:t>Increased rate of married and engaged couples enriched and empowered contributing to healthy families.</a:t>
                      </a:r>
                      <a:endParaRPr lang="en-US" sz="2000" dirty="0"/>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256854" y="76200"/>
            <a:ext cx="8582346" cy="242299"/>
          </a:xfrm>
        </p:spPr>
        <p:txBody>
          <a:bodyPr>
            <a:normAutofit fontScale="90000"/>
          </a:bodyPr>
          <a:lstStyle/>
          <a:p>
            <a:pPr marL="342900" indent="-342900"/>
            <a:br>
              <a:rPr lang="en-US" altLang="en-US" sz="2800" dirty="0">
                <a:latin typeface="Arial" panose="020B0604020202020204" pitchFamily="34" charset="0"/>
                <a:ea typeface="MS PGothic" panose="020B0600070205080204" pitchFamily="34" charset="-128"/>
              </a:rPr>
            </a:br>
            <a:r>
              <a:rPr lang="en-US" altLang="en-US" sz="3200" b="1" dirty="0">
                <a:latin typeface="Arial" panose="020B0604020202020204" pitchFamily="34" charset="0"/>
                <a:ea typeface="MS PGothic" panose="020B0600070205080204" pitchFamily="34" charset="-128"/>
              </a:rPr>
              <a:t>OBJECTIVES</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51</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extLst>
              <p:ext uri="{D42A27DB-BD31-4B8C-83A1-F6EECF244321}">
                <p14:modId xmlns:p14="http://schemas.microsoft.com/office/powerpoint/2010/main" val="1630343075"/>
              </p:ext>
            </p:extLst>
          </p:nvPr>
        </p:nvGraphicFramePr>
        <p:xfrm>
          <a:off x="381000" y="609600"/>
          <a:ext cx="8991600" cy="5763361"/>
        </p:xfrm>
        <a:graphic>
          <a:graphicData uri="http://schemas.openxmlformats.org/drawingml/2006/table">
            <a:tbl>
              <a:tblPr firstRow="1" bandRow="1">
                <a:tableStyleId>{5C22544A-7EE6-4342-B048-85BDC9FD1C3A}</a:tableStyleId>
              </a:tblPr>
              <a:tblGrid>
                <a:gridCol w="4619537">
                  <a:extLst>
                    <a:ext uri="{9D8B030D-6E8A-4147-A177-3AD203B41FA5}">
                      <a16:colId xmlns:a16="http://schemas.microsoft.com/office/drawing/2014/main" val="3760552575"/>
                    </a:ext>
                  </a:extLst>
                </a:gridCol>
                <a:gridCol w="4372063">
                  <a:extLst>
                    <a:ext uri="{9D8B030D-6E8A-4147-A177-3AD203B41FA5}">
                      <a16:colId xmlns:a16="http://schemas.microsoft.com/office/drawing/2014/main" val="116542991"/>
                    </a:ext>
                  </a:extLst>
                </a:gridCol>
              </a:tblGrid>
              <a:tr h="459841">
                <a:tc>
                  <a:txBody>
                    <a:bodyPr/>
                    <a:lstStyle/>
                    <a:p>
                      <a:r>
                        <a:rPr lang="en-US" sz="2400" dirty="0">
                          <a:latin typeface="Arial" panose="020B0604020202020204" pitchFamily="34" charset="0"/>
                          <a:cs typeface="Arial" panose="020B0604020202020204" pitchFamily="34" charset="0"/>
                        </a:rPr>
                        <a:t>OBJECTIVE 1</a:t>
                      </a:r>
                    </a:p>
                  </a:txBody>
                  <a:tcPr/>
                </a:tc>
                <a:tc>
                  <a:txBody>
                    <a:bodyPr/>
                    <a:lstStyle/>
                    <a:p>
                      <a:r>
                        <a:rPr lang="en-US" sz="2400"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2278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dk1"/>
                          </a:solidFill>
                          <a:effectLst/>
                          <a:latin typeface="Arial" panose="020B0604020202020204" pitchFamily="34" charset="0"/>
                          <a:ea typeface="+mn-ea"/>
                          <a:cs typeface="Arial" panose="020B0604020202020204" pitchFamily="34" charset="0"/>
                        </a:rPr>
                        <a:t>Capacitate service providers to implement family development programmes that promote functionality in and strengthen families.</a:t>
                      </a:r>
                      <a:endParaRPr lang="en-US" sz="2400" kern="1200" dirty="0">
                        <a:solidFill>
                          <a:schemeClr val="dk1"/>
                        </a:solidFill>
                        <a:effectLst/>
                        <a:latin typeface="Arial" panose="020B0604020202020204" pitchFamily="34" charset="0"/>
                        <a:ea typeface="+mn-ea"/>
                        <a:cs typeface="Arial" panose="020B0604020202020204" pitchFamily="34"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400" dirty="0">
                          <a:latin typeface="Arial" panose="020B0604020202020204" pitchFamily="34" charset="0"/>
                          <a:cs typeface="Arial" panose="020B0604020202020204" pitchFamily="34" charset="0"/>
                        </a:rPr>
                        <a:t>1.3 </a:t>
                      </a:r>
                      <a:r>
                        <a:rPr lang="en-GB" sz="2400" kern="1200" dirty="0">
                          <a:solidFill>
                            <a:schemeClr val="dk1"/>
                          </a:solidFill>
                          <a:effectLst/>
                          <a:latin typeface="Arial" panose="020B0604020202020204" pitchFamily="34" charset="0"/>
                          <a:ea typeface="+mn-ea"/>
                          <a:cs typeface="Arial" panose="020B0604020202020204" pitchFamily="34" charset="0"/>
                        </a:rPr>
                        <a:t>Provide reunification and after care services’ training to affiliates.</a:t>
                      </a:r>
                      <a:endParaRPr lang="en-ZA" sz="2400" dirty="0">
                        <a:latin typeface="Arial" panose="020B0604020202020204" pitchFamily="34" charset="0"/>
                        <a:cs typeface="Arial" panose="020B0604020202020204" pitchFamily="34" charset="0"/>
                      </a:endParaRPr>
                    </a:p>
                    <a:p>
                      <a:pPr lvl="0">
                        <a:defRPr/>
                      </a:pPr>
                      <a:r>
                        <a:rPr lang="en-ZA" sz="2400" dirty="0">
                          <a:latin typeface="Arial" panose="020B0604020202020204" pitchFamily="34" charset="0"/>
                          <a:cs typeface="Arial" panose="020B0604020202020204" pitchFamily="34" charset="0"/>
                        </a:rPr>
                        <a:t>1.4 </a:t>
                      </a:r>
                      <a:r>
                        <a:rPr lang="en-GB" sz="2400" kern="1200" dirty="0">
                          <a:solidFill>
                            <a:schemeClr val="dk1"/>
                          </a:solidFill>
                          <a:effectLst/>
                          <a:latin typeface="Arial" panose="020B0604020202020204" pitchFamily="34" charset="0"/>
                          <a:ea typeface="+mn-ea"/>
                          <a:cs typeface="Arial" panose="020B0604020202020204" pitchFamily="34" charset="0"/>
                        </a:rPr>
                        <a:t>Provide active parenting of teenagers training to parents of teenagers.</a:t>
                      </a:r>
                      <a:endParaRPr lang="en-US" sz="2400" dirty="0"/>
                    </a:p>
                  </a:txBody>
                  <a:tcPr/>
                </a:tc>
                <a:extLst>
                  <a:ext uri="{0D108BD9-81ED-4DB2-BD59-A6C34878D82A}">
                    <a16:rowId xmlns:a16="http://schemas.microsoft.com/office/drawing/2014/main" val="1911588929"/>
                  </a:ext>
                </a:extLst>
              </a:tr>
              <a:tr h="3008070">
                <a:tc gridSpan="2">
                  <a:txBody>
                    <a:bodyPr/>
                    <a:lstStyle/>
                    <a:p>
                      <a:pPr marL="0" indent="0" algn="ctr">
                        <a:buFontTx/>
                        <a:buNone/>
                        <a:defRPr/>
                      </a:pPr>
                      <a:r>
                        <a:rPr lang="en-ZA" sz="2400" b="1" dirty="0">
                          <a:latin typeface="Arial" panose="020B0604020202020204" pitchFamily="34" charset="0"/>
                          <a:cs typeface="Arial" panose="020B0604020202020204" pitchFamily="34" charset="0"/>
                        </a:rPr>
                        <a:t>Outcomes</a:t>
                      </a:r>
                    </a:p>
                    <a:p>
                      <a:pPr algn="ctr">
                        <a:buFont typeface="Arial" panose="020B0604020202020204" pitchFamily="34" charset="0"/>
                        <a:buChar char="•"/>
                        <a:defRPr/>
                      </a:pPr>
                      <a:endParaRPr lang="en-ZA" sz="2400" dirty="0">
                        <a:latin typeface="Arial" panose="020B0604020202020204" pitchFamily="34" charset="0"/>
                        <a:cs typeface="Arial" panose="020B0604020202020204" pitchFamily="34" charset="0"/>
                      </a:endParaRPr>
                    </a:p>
                    <a:p>
                      <a:r>
                        <a:rPr lang="en-GB" sz="2400" kern="1200" dirty="0">
                          <a:solidFill>
                            <a:schemeClr val="dk1"/>
                          </a:solidFill>
                          <a:effectLst/>
                          <a:latin typeface="Arial" panose="020B0604020202020204" pitchFamily="34" charset="0"/>
                          <a:ea typeface="+mn-ea"/>
                          <a:cs typeface="Arial" panose="020B0604020202020204" pitchFamily="34" charset="0"/>
                        </a:rPr>
                        <a:t>Empowered service providers on legislation regarding reunification and aftercare resulting to more families re-united.</a:t>
                      </a:r>
                      <a:endParaRPr lang="en-US" sz="2400" kern="1200" dirty="0">
                        <a:solidFill>
                          <a:schemeClr val="dk1"/>
                        </a:solidFill>
                        <a:effectLst/>
                        <a:latin typeface="Arial" panose="020B0604020202020204" pitchFamily="34" charset="0"/>
                        <a:ea typeface="+mn-ea"/>
                        <a:cs typeface="Arial" panose="020B0604020202020204" pitchFamily="34" charset="0"/>
                      </a:endParaRPr>
                    </a:p>
                    <a:p>
                      <a:r>
                        <a:rPr lang="en-GB" sz="2400" kern="1200" dirty="0">
                          <a:solidFill>
                            <a:schemeClr val="dk1"/>
                          </a:solidFill>
                          <a:effectLst/>
                          <a:latin typeface="Arial" panose="020B0604020202020204" pitchFamily="34" charset="0"/>
                          <a:ea typeface="+mn-ea"/>
                          <a:cs typeface="Arial" panose="020B0604020202020204" pitchFamily="34" charset="0"/>
                        </a:rPr>
                        <a:t> </a:t>
                      </a:r>
                      <a:endParaRPr lang="en-US" sz="2400" kern="1200" dirty="0">
                        <a:solidFill>
                          <a:schemeClr val="dk1"/>
                        </a:solidFill>
                        <a:effectLst/>
                        <a:latin typeface="Arial" panose="020B0604020202020204" pitchFamily="34" charset="0"/>
                        <a:ea typeface="+mn-ea"/>
                        <a:cs typeface="Arial" panose="020B0604020202020204" pitchFamily="34" charset="0"/>
                      </a:endParaRPr>
                    </a:p>
                    <a:p>
                      <a:r>
                        <a:rPr lang="en-GB" sz="2400" kern="1200" dirty="0">
                          <a:solidFill>
                            <a:schemeClr val="dk1"/>
                          </a:solidFill>
                          <a:effectLst/>
                          <a:latin typeface="Arial" panose="020B0604020202020204" pitchFamily="34" charset="0"/>
                          <a:ea typeface="+mn-ea"/>
                          <a:cs typeface="Arial" panose="020B0604020202020204" pitchFamily="34" charset="0"/>
                        </a:rPr>
                        <a:t>Empowered parents of teenagers active in parenting their teenagers. </a:t>
                      </a:r>
                      <a:endParaRPr lang="en-US" sz="2400" kern="1200" dirty="0">
                        <a:solidFill>
                          <a:schemeClr val="dk1"/>
                        </a:solidFill>
                        <a:effectLst/>
                        <a:latin typeface="Arial" panose="020B0604020202020204" pitchFamily="34" charset="0"/>
                        <a:ea typeface="+mn-ea"/>
                        <a:cs typeface="Arial" panose="020B0604020202020204" pitchFamily="34" charset="0"/>
                      </a:endParaRPr>
                    </a:p>
                    <a:p>
                      <a:endParaRPr lang="en-US" sz="2400" dirty="0"/>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extLst>
      <p:ext uri="{BB962C8B-B14F-4D97-AF65-F5344CB8AC3E}">
        <p14:creationId xmlns:p14="http://schemas.microsoft.com/office/powerpoint/2010/main" val="588214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308225" y="76200"/>
            <a:ext cx="8530975" cy="190928"/>
          </a:xfrm>
        </p:spPr>
        <p:txBody>
          <a:bodyPr>
            <a:normAutofit fontScale="90000"/>
          </a:bodyPr>
          <a:lstStyle/>
          <a:p>
            <a:pPr marL="342900" indent="-342900"/>
            <a:br>
              <a:rPr lang="en-US" altLang="en-US" sz="2800" b="1" dirty="0">
                <a:latin typeface="Arial" panose="020B0604020202020204" pitchFamily="34" charset="0"/>
                <a:ea typeface="MS PGothic" panose="020B0600070205080204" pitchFamily="34" charset="-128"/>
              </a:rPr>
            </a:br>
            <a:r>
              <a:rPr lang="en-US" altLang="en-US" sz="3200" b="1" dirty="0">
                <a:latin typeface="Arial" panose="020B0604020202020204" pitchFamily="34" charset="0"/>
                <a:ea typeface="MS PGothic" panose="020B0600070205080204" pitchFamily="34" charset="-128"/>
              </a:rPr>
              <a:t>OBJECTIVES</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52</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extLst>
              <p:ext uri="{D42A27DB-BD31-4B8C-83A1-F6EECF244321}">
                <p14:modId xmlns:p14="http://schemas.microsoft.com/office/powerpoint/2010/main" val="254569800"/>
              </p:ext>
            </p:extLst>
          </p:nvPr>
        </p:nvGraphicFramePr>
        <p:xfrm>
          <a:off x="228600" y="585627"/>
          <a:ext cx="9448800" cy="6241894"/>
        </p:xfrm>
        <a:graphic>
          <a:graphicData uri="http://schemas.openxmlformats.org/drawingml/2006/table">
            <a:tbl>
              <a:tblPr firstRow="1" bandRow="1">
                <a:tableStyleId>{5C22544A-7EE6-4342-B048-85BDC9FD1C3A}</a:tableStyleId>
              </a:tblPr>
              <a:tblGrid>
                <a:gridCol w="2658438">
                  <a:extLst>
                    <a:ext uri="{9D8B030D-6E8A-4147-A177-3AD203B41FA5}">
                      <a16:colId xmlns:a16="http://schemas.microsoft.com/office/drawing/2014/main" val="3760552575"/>
                    </a:ext>
                  </a:extLst>
                </a:gridCol>
                <a:gridCol w="6790362">
                  <a:extLst>
                    <a:ext uri="{9D8B030D-6E8A-4147-A177-3AD203B41FA5}">
                      <a16:colId xmlns:a16="http://schemas.microsoft.com/office/drawing/2014/main" val="116542991"/>
                    </a:ext>
                  </a:extLst>
                </a:gridCol>
              </a:tblGrid>
              <a:tr h="407762">
                <a:tc>
                  <a:txBody>
                    <a:bodyPr/>
                    <a:lstStyle/>
                    <a:p>
                      <a:r>
                        <a:rPr lang="en-US" sz="2000" dirty="0">
                          <a:latin typeface="Arial" panose="020B0604020202020204" pitchFamily="34" charset="0"/>
                          <a:cs typeface="Arial" panose="020B0604020202020204" pitchFamily="34" charset="0"/>
                        </a:rPr>
                        <a:t>OBJECTIVE 2</a:t>
                      </a:r>
                    </a:p>
                  </a:txBody>
                  <a:tcPr/>
                </a:tc>
                <a:tc>
                  <a:txBody>
                    <a:bodyPr/>
                    <a:lstStyle/>
                    <a:p>
                      <a:r>
                        <a:rPr lang="en-US" sz="2000"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3544392">
                <a:tc>
                  <a:txBody>
                    <a:bodyPr/>
                    <a:lstStyle/>
                    <a:p>
                      <a:pPr>
                        <a:lnSpc>
                          <a:spcPct val="107000"/>
                        </a:lnSpc>
                        <a:spcBef>
                          <a:spcPts val="600"/>
                        </a:spcBef>
                        <a:spcAft>
                          <a:spcPts val="900"/>
                        </a:spcAft>
                      </a:pPr>
                      <a:r>
                        <a:rPr lang="en-GB" sz="2000" kern="1200" dirty="0">
                          <a:solidFill>
                            <a:schemeClr val="dk1"/>
                          </a:solidFill>
                          <a:effectLst/>
                          <a:latin typeface="Arial" panose="020B0604020202020204" pitchFamily="34" charset="0"/>
                          <a:ea typeface="+mn-ea"/>
                          <a:cs typeface="Arial" panose="020B0604020202020204" pitchFamily="34" charset="0"/>
                        </a:rPr>
                        <a:t>Monitoring and supporting affiliates rendering family services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r>
                        <a:rPr lang="en-GB" sz="2000" kern="1200" dirty="0">
                          <a:solidFill>
                            <a:schemeClr val="dk1"/>
                          </a:solidFill>
                          <a:effectLst/>
                          <a:latin typeface="Arial" panose="020B0604020202020204" pitchFamily="34" charset="0"/>
                          <a:ea typeface="+mn-ea"/>
                          <a:cs typeface="Arial" panose="020B0604020202020204" pitchFamily="34" charset="0"/>
                        </a:rPr>
                        <a:t>2.1 Monitor and Support affiliates in the implementation of the following programmes:</a:t>
                      </a:r>
                      <a:endParaRPr lang="en-US" sz="2000" kern="1200" dirty="0">
                        <a:solidFill>
                          <a:schemeClr val="dk1"/>
                        </a:solidFill>
                        <a:effectLst/>
                        <a:latin typeface="Arial" panose="020B0604020202020204" pitchFamily="34" charset="0"/>
                        <a:ea typeface="+mn-ea"/>
                        <a:cs typeface="Arial" panose="020B0604020202020204" pitchFamily="34" charset="0"/>
                      </a:endParaRPr>
                    </a:p>
                    <a:p>
                      <a:pPr marL="342900" lvl="0" indent="-342900">
                        <a:buFont typeface="Arial" panose="020B0604020202020204" pitchFamily="34" charset="0"/>
                        <a:buChar char="•"/>
                      </a:pPr>
                      <a:r>
                        <a:rPr lang="en-AU" sz="2000" kern="1200" dirty="0">
                          <a:solidFill>
                            <a:schemeClr val="dk1"/>
                          </a:solidFill>
                          <a:effectLst/>
                          <a:latin typeface="Arial" panose="020B0604020202020204" pitchFamily="34" charset="0"/>
                          <a:ea typeface="+mn-ea"/>
                          <a:cs typeface="Arial" panose="020B0604020202020204" pitchFamily="34" charset="0"/>
                        </a:rPr>
                        <a:t>Reunification and after care services.</a:t>
                      </a:r>
                      <a:endParaRPr lang="en-US" sz="2000" kern="1200" dirty="0">
                        <a:solidFill>
                          <a:schemeClr val="dk1"/>
                        </a:solidFill>
                        <a:effectLst/>
                        <a:latin typeface="Arial" panose="020B0604020202020204" pitchFamily="34" charset="0"/>
                        <a:ea typeface="+mn-ea"/>
                        <a:cs typeface="Arial" panose="020B0604020202020204" pitchFamily="34" charset="0"/>
                      </a:endParaRPr>
                    </a:p>
                    <a:p>
                      <a:pPr marL="342900" lvl="0" indent="-342900">
                        <a:buFont typeface="Arial" panose="020B0604020202020204" pitchFamily="34" charset="0"/>
                        <a:buChar char="•"/>
                      </a:pPr>
                      <a:r>
                        <a:rPr lang="en-AU" sz="2000" kern="1200" dirty="0">
                          <a:solidFill>
                            <a:schemeClr val="dk1"/>
                          </a:solidFill>
                          <a:effectLst/>
                          <a:latin typeface="Arial" panose="020B0604020202020204" pitchFamily="34" charset="0"/>
                          <a:ea typeface="+mn-ea"/>
                          <a:cs typeface="Arial" panose="020B0604020202020204" pitchFamily="34" charset="0"/>
                        </a:rPr>
                        <a:t>Mediation to vulnerable families &amp; those in crisis.</a:t>
                      </a:r>
                      <a:endParaRPr lang="en-US" sz="2000" kern="1200" dirty="0">
                        <a:solidFill>
                          <a:schemeClr val="dk1"/>
                        </a:solidFill>
                        <a:effectLst/>
                        <a:latin typeface="Arial" panose="020B0604020202020204" pitchFamily="34" charset="0"/>
                        <a:ea typeface="+mn-ea"/>
                        <a:cs typeface="Arial" panose="020B0604020202020204" pitchFamily="34" charset="0"/>
                      </a:endParaRPr>
                    </a:p>
                    <a:p>
                      <a:pPr marL="342900" lvl="0" indent="-342900">
                        <a:buFont typeface="Arial" panose="020B0604020202020204" pitchFamily="34" charset="0"/>
                        <a:buChar char="•"/>
                      </a:pPr>
                      <a:r>
                        <a:rPr lang="en-GB" sz="2000" kern="1200" dirty="0">
                          <a:solidFill>
                            <a:schemeClr val="dk1"/>
                          </a:solidFill>
                          <a:effectLst/>
                          <a:latin typeface="Arial" panose="020B0604020202020204" pitchFamily="34" charset="0"/>
                          <a:ea typeface="+mn-ea"/>
                          <a:cs typeface="Arial" panose="020B0604020202020204" pitchFamily="34" charset="0"/>
                        </a:rPr>
                        <a:t>Marriage preparation and marriage enrichment for couples planning to get married and those that are already married.</a:t>
                      </a:r>
                      <a:endParaRPr lang="en-US" sz="2000" kern="1200" dirty="0">
                        <a:solidFill>
                          <a:schemeClr val="dk1"/>
                        </a:solidFill>
                        <a:effectLst/>
                        <a:latin typeface="Arial" panose="020B0604020202020204" pitchFamily="34" charset="0"/>
                        <a:ea typeface="+mn-ea"/>
                        <a:cs typeface="Arial" panose="020B0604020202020204" pitchFamily="34" charset="0"/>
                      </a:endParaRPr>
                    </a:p>
                    <a:p>
                      <a:pPr marL="342900" lvl="0" indent="-342900">
                        <a:buFont typeface="Arial" panose="020B0604020202020204" pitchFamily="34" charset="0"/>
                        <a:buChar char="•"/>
                      </a:pPr>
                      <a:r>
                        <a:rPr lang="en-GB" sz="2000" kern="1200" dirty="0">
                          <a:solidFill>
                            <a:schemeClr val="dk1"/>
                          </a:solidFill>
                          <a:effectLst/>
                          <a:latin typeface="Arial" panose="020B0604020202020204" pitchFamily="34" charset="0"/>
                          <a:ea typeface="+mn-ea"/>
                          <a:cs typeface="Arial" panose="020B0604020202020204" pitchFamily="34" charset="0"/>
                        </a:rPr>
                        <a:t>Family resilience programmes.</a:t>
                      </a:r>
                      <a:endParaRPr lang="en-US" sz="2000" kern="1200" dirty="0">
                        <a:solidFill>
                          <a:schemeClr val="dk1"/>
                        </a:solidFill>
                        <a:effectLst/>
                        <a:latin typeface="Arial" panose="020B0604020202020204" pitchFamily="34" charset="0"/>
                        <a:ea typeface="+mn-ea"/>
                        <a:cs typeface="Arial" panose="020B0604020202020204" pitchFamily="34" charset="0"/>
                      </a:endParaRPr>
                    </a:p>
                    <a:p>
                      <a:pPr marL="342900" lvl="0" indent="-342900">
                        <a:buFont typeface="Arial" panose="020B0604020202020204" pitchFamily="34" charset="0"/>
                        <a:buChar char="•"/>
                      </a:pPr>
                      <a:r>
                        <a:rPr lang="en-GB" sz="2000" kern="1200" dirty="0">
                          <a:solidFill>
                            <a:schemeClr val="dk1"/>
                          </a:solidFill>
                          <a:effectLst/>
                          <a:latin typeface="Arial" panose="020B0604020202020204" pitchFamily="34" charset="0"/>
                          <a:ea typeface="+mn-ea"/>
                          <a:cs typeface="Arial" panose="020B0604020202020204" pitchFamily="34" charset="0"/>
                        </a:rPr>
                        <a:t>Active Parenting of teenagers.</a:t>
                      </a:r>
                      <a:endParaRPr lang="en-US" sz="2000" kern="1200" dirty="0">
                        <a:solidFill>
                          <a:schemeClr val="dk1"/>
                        </a:solidFill>
                        <a:effectLst/>
                        <a:latin typeface="Arial" panose="020B0604020202020204" pitchFamily="34" charset="0"/>
                        <a:ea typeface="+mn-ea"/>
                        <a:cs typeface="Arial" panose="020B0604020202020204" pitchFamily="34" charset="0"/>
                      </a:endParaRPr>
                    </a:p>
                    <a:p>
                      <a:pPr marL="342900" lvl="0" indent="-342900">
                        <a:buFont typeface="Arial" panose="020B0604020202020204" pitchFamily="34" charset="0"/>
                        <a:buChar char="•"/>
                      </a:pPr>
                      <a:r>
                        <a:rPr lang="en-GB" sz="2000" kern="1200" dirty="0" err="1">
                          <a:solidFill>
                            <a:schemeClr val="dk1"/>
                          </a:solidFill>
                          <a:effectLst/>
                          <a:latin typeface="Arial" panose="020B0604020202020204" pitchFamily="34" charset="0"/>
                          <a:ea typeface="+mn-ea"/>
                          <a:cs typeface="Arial" panose="020B0604020202020204" pitchFamily="34" charset="0"/>
                        </a:rPr>
                        <a:t>Mencare</a:t>
                      </a:r>
                      <a:r>
                        <a:rPr lang="en-GB" sz="2000" kern="1200" dirty="0">
                          <a:solidFill>
                            <a:schemeClr val="dk1"/>
                          </a:solidFill>
                          <a:effectLst/>
                          <a:latin typeface="Arial" panose="020B0604020202020204" pitchFamily="34" charset="0"/>
                          <a:ea typeface="+mn-ea"/>
                          <a:cs typeface="Arial" panose="020B0604020202020204" pitchFamily="34" charset="0"/>
                        </a:rPr>
                        <a:t> / fatherhood programmes</a:t>
                      </a:r>
                      <a:endParaRPr lang="en-US" sz="200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Arial" panose="020B0604020202020204" pitchFamily="34" charset="0"/>
                          <a:ea typeface="+mn-ea"/>
                          <a:cs typeface="Arial" panose="020B0604020202020204" pitchFamily="34" charset="0"/>
                        </a:rPr>
                        <a:t>2.2.</a:t>
                      </a:r>
                      <a:r>
                        <a:rPr lang="en-GB" sz="2000" b="1" kern="1200" dirty="0">
                          <a:solidFill>
                            <a:schemeClr val="dk1"/>
                          </a:solidFill>
                          <a:effectLst/>
                          <a:latin typeface="Arial" panose="020B0604020202020204" pitchFamily="34" charset="0"/>
                          <a:ea typeface="+mn-ea"/>
                          <a:cs typeface="Arial" panose="020B0604020202020204" pitchFamily="34" charset="0"/>
                        </a:rPr>
                        <a:t> </a:t>
                      </a:r>
                      <a:r>
                        <a:rPr lang="en-GB" sz="2000" kern="1200" dirty="0">
                          <a:solidFill>
                            <a:schemeClr val="dk1"/>
                          </a:solidFill>
                          <a:effectLst/>
                          <a:latin typeface="Arial" panose="020B0604020202020204" pitchFamily="34" charset="0"/>
                          <a:ea typeface="+mn-ea"/>
                          <a:cs typeface="Arial" panose="020B0604020202020204" pitchFamily="34" charset="0"/>
                        </a:rPr>
                        <a:t>Participate in the National Family Services Forums.</a:t>
                      </a:r>
                      <a:endParaRPr lang="en-US" sz="20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11588929"/>
                  </a:ext>
                </a:extLst>
              </a:tr>
              <a:tr h="2289740">
                <a:tc gridSpan="2">
                  <a:txBody>
                    <a:bodyPr/>
                    <a:lstStyle/>
                    <a:p>
                      <a:pPr marL="0" indent="0" algn="ctr">
                        <a:buFontTx/>
                        <a:buNone/>
                        <a:defRPr/>
                      </a:pPr>
                      <a:r>
                        <a:rPr lang="en-ZA" sz="2000" b="1" dirty="0">
                          <a:latin typeface="Arial" panose="020B0604020202020204" pitchFamily="34" charset="0"/>
                          <a:cs typeface="Arial" panose="020B0604020202020204" pitchFamily="34" charset="0"/>
                        </a:rPr>
                        <a:t>Outcomes</a:t>
                      </a:r>
                    </a:p>
                    <a:p>
                      <a:r>
                        <a:rPr lang="en-AU" sz="2000" kern="1200" dirty="0">
                          <a:solidFill>
                            <a:schemeClr val="dk1"/>
                          </a:solidFill>
                          <a:effectLst/>
                          <a:latin typeface="Arial" panose="020B0604020202020204" pitchFamily="34" charset="0"/>
                          <a:ea typeface="+mn-ea"/>
                          <a:cs typeface="Arial" panose="020B0604020202020204" pitchFamily="34" charset="0"/>
                        </a:rPr>
                        <a:t>Improved beneficiaries’ access to services, namely, reunification, mediation, enrichment, family resilience programmes, fatherhood programmes etc.   </a:t>
                      </a:r>
                      <a:endParaRPr lang="en-US" sz="2000" kern="1200" dirty="0">
                        <a:solidFill>
                          <a:schemeClr val="dk1"/>
                        </a:solidFill>
                        <a:effectLst/>
                        <a:latin typeface="Arial" panose="020B0604020202020204" pitchFamily="34" charset="0"/>
                        <a:ea typeface="+mn-ea"/>
                        <a:cs typeface="Arial" panose="020B0604020202020204" pitchFamily="34" charset="0"/>
                      </a:endParaRPr>
                    </a:p>
                    <a:p>
                      <a:r>
                        <a:rPr lang="en-AU" sz="2000" kern="1200" dirty="0">
                          <a:solidFill>
                            <a:schemeClr val="dk1"/>
                          </a:solidFill>
                          <a:effectLst/>
                          <a:latin typeface="Arial" panose="020B0604020202020204" pitchFamily="34" charset="0"/>
                          <a:ea typeface="+mn-ea"/>
                          <a:cs typeface="Arial" panose="020B0604020202020204" pitchFamily="34" charset="0"/>
                        </a:rPr>
                        <a:t> </a:t>
                      </a:r>
                      <a:endParaRPr lang="en-US" sz="2000" kern="1200" dirty="0">
                        <a:solidFill>
                          <a:schemeClr val="dk1"/>
                        </a:solidFill>
                        <a:effectLst/>
                        <a:latin typeface="Arial" panose="020B0604020202020204" pitchFamily="34" charset="0"/>
                        <a:ea typeface="+mn-ea"/>
                        <a:cs typeface="Arial" panose="020B0604020202020204" pitchFamily="34" charset="0"/>
                      </a:endParaRPr>
                    </a:p>
                    <a:p>
                      <a:r>
                        <a:rPr lang="en-GB" sz="2000" kern="1200" dirty="0">
                          <a:solidFill>
                            <a:schemeClr val="dk1"/>
                          </a:solidFill>
                          <a:effectLst/>
                          <a:latin typeface="Arial" panose="020B0604020202020204" pitchFamily="34" charset="0"/>
                          <a:ea typeface="+mn-ea"/>
                          <a:cs typeface="Arial" panose="020B0604020202020204" pitchFamily="34" charset="0"/>
                        </a:rPr>
                        <a:t>Increased participation, interaction and networking with other stakeholders involved with families at National level.</a:t>
                      </a:r>
                      <a:endParaRPr lang="en-US" sz="2000" kern="1200" dirty="0">
                        <a:solidFill>
                          <a:schemeClr val="dk1"/>
                        </a:solidFill>
                        <a:effectLst/>
                        <a:latin typeface="Arial" panose="020B0604020202020204" pitchFamily="34" charset="0"/>
                        <a:ea typeface="+mn-ea"/>
                        <a:cs typeface="Arial" panose="020B0604020202020204" pitchFamily="34" charset="0"/>
                      </a:endParaRPr>
                    </a:p>
                    <a:p>
                      <a:pPr marL="342900" lvl="0" indent="-342900" algn="ctr">
                        <a:buFont typeface="Symbol" panose="05050102010706020507" pitchFamily="18" charset="2"/>
                        <a:buChar char=""/>
                      </a:pPr>
                      <a:endParaRPr lang="en-US" sz="2000" dirty="0">
                        <a:solidFill>
                          <a:srgbClr val="000000"/>
                        </a:solidFill>
                        <a:effectLst/>
                        <a:latin typeface="Calibri" panose="020F0502020204030204" pitchFamily="34" charset="0"/>
                        <a:ea typeface="Calibri" panose="020F0502020204030204" pitchFamily="34" charset="0"/>
                      </a:endParaRPr>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extLst>
      <p:ext uri="{BB962C8B-B14F-4D97-AF65-F5344CB8AC3E}">
        <p14:creationId xmlns:p14="http://schemas.microsoft.com/office/powerpoint/2010/main" val="867654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381000" y="76200"/>
            <a:ext cx="8458200" cy="533400"/>
          </a:xfrm>
        </p:spPr>
        <p:txBody>
          <a:bodyPr>
            <a:normAutofit fontScale="90000"/>
          </a:bodyPr>
          <a:lstStyle/>
          <a:p>
            <a:pPr marL="342900" indent="-342900"/>
            <a:br>
              <a:rPr lang="en-US" altLang="en-US" sz="2800" b="1" dirty="0">
                <a:latin typeface="Arial" panose="020B0604020202020204" pitchFamily="34" charset="0"/>
                <a:ea typeface="MS PGothic" panose="020B0600070205080204" pitchFamily="34" charset="-128"/>
              </a:rPr>
            </a:br>
            <a:r>
              <a:rPr lang="en-US" altLang="en-US" sz="3200" b="1" dirty="0">
                <a:latin typeface="Arial" panose="020B0604020202020204" pitchFamily="34" charset="0"/>
                <a:ea typeface="MS PGothic" panose="020B0600070205080204" pitchFamily="34" charset="-128"/>
              </a:rPr>
              <a:t>OBJECTIVES</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53</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extLst>
              <p:ext uri="{D42A27DB-BD31-4B8C-83A1-F6EECF244321}">
                <p14:modId xmlns:p14="http://schemas.microsoft.com/office/powerpoint/2010/main" val="1766507059"/>
              </p:ext>
            </p:extLst>
          </p:nvPr>
        </p:nvGraphicFramePr>
        <p:xfrm>
          <a:off x="228600" y="762001"/>
          <a:ext cx="9448800" cy="5176678"/>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3760552575"/>
                    </a:ext>
                  </a:extLst>
                </a:gridCol>
                <a:gridCol w="5410200">
                  <a:extLst>
                    <a:ext uri="{9D8B030D-6E8A-4147-A177-3AD203B41FA5}">
                      <a16:colId xmlns:a16="http://schemas.microsoft.com/office/drawing/2014/main" val="116542991"/>
                    </a:ext>
                  </a:extLst>
                </a:gridCol>
              </a:tblGrid>
              <a:tr h="330835">
                <a:tc>
                  <a:txBody>
                    <a:bodyPr/>
                    <a:lstStyle/>
                    <a:p>
                      <a:r>
                        <a:rPr lang="en-US" sz="2400" dirty="0">
                          <a:latin typeface="Arial" panose="020B0604020202020204" pitchFamily="34" charset="0"/>
                          <a:cs typeface="Arial" panose="020B0604020202020204" pitchFamily="34" charset="0"/>
                        </a:rPr>
                        <a:t>OBJECTIVE 2</a:t>
                      </a:r>
                    </a:p>
                  </a:txBody>
                  <a:tcPr/>
                </a:tc>
                <a:tc>
                  <a:txBody>
                    <a:bodyPr/>
                    <a:lstStyle/>
                    <a:p>
                      <a:r>
                        <a:rPr lang="en-US" sz="2400"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1810648">
                <a:tc>
                  <a:txBody>
                    <a:bodyPr/>
                    <a:lstStyle/>
                    <a:p>
                      <a:pPr>
                        <a:lnSpc>
                          <a:spcPct val="107000"/>
                        </a:lnSpc>
                        <a:spcBef>
                          <a:spcPts val="600"/>
                        </a:spcBef>
                        <a:spcAft>
                          <a:spcPts val="900"/>
                        </a:spcAft>
                      </a:pPr>
                      <a:r>
                        <a:rPr lang="en-GB" sz="2400" kern="1200" dirty="0">
                          <a:solidFill>
                            <a:schemeClr val="dk1"/>
                          </a:solidFill>
                          <a:effectLst/>
                          <a:latin typeface="Arial" panose="020B0604020202020204" pitchFamily="34" charset="0"/>
                          <a:ea typeface="+mn-ea"/>
                          <a:cs typeface="Arial" panose="020B0604020202020204" pitchFamily="34" charset="0"/>
                        </a:rPr>
                        <a:t>Monitoring and supporting affiliates rendering family services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r>
                        <a:rPr lang="en-GB" sz="2400" kern="1200" dirty="0">
                          <a:solidFill>
                            <a:schemeClr val="dk1"/>
                          </a:solidFill>
                          <a:effectLst/>
                          <a:latin typeface="Arial" panose="020B0604020202020204" pitchFamily="34" charset="0"/>
                          <a:ea typeface="+mn-ea"/>
                          <a:cs typeface="Arial" panose="020B0604020202020204" pitchFamily="34" charset="0"/>
                        </a:rPr>
                        <a:t>2.3. Participate in the review and implementation of the White Paper on Families.</a:t>
                      </a:r>
                      <a:endParaRPr lang="en-US" sz="2400" kern="1200" dirty="0">
                        <a:solidFill>
                          <a:schemeClr val="dk1"/>
                        </a:solidFill>
                        <a:effectLst/>
                        <a:latin typeface="Arial" panose="020B0604020202020204" pitchFamily="34" charset="0"/>
                        <a:ea typeface="+mn-ea"/>
                        <a:cs typeface="Arial" panose="020B0604020202020204" pitchFamily="34" charset="0"/>
                      </a:endParaRPr>
                    </a:p>
                    <a:p>
                      <a:r>
                        <a:rPr lang="en-GB" sz="2400" kern="1200" dirty="0">
                          <a:solidFill>
                            <a:schemeClr val="dk1"/>
                          </a:solidFill>
                          <a:effectLst/>
                          <a:latin typeface="Arial" panose="020B0604020202020204" pitchFamily="34" charset="0"/>
                          <a:ea typeface="+mn-ea"/>
                          <a:cs typeface="Arial" panose="020B0604020202020204" pitchFamily="34" charset="0"/>
                        </a:rPr>
                        <a:t> </a:t>
                      </a:r>
                      <a:endParaRPr lang="en-US" sz="2400" kern="1200" dirty="0">
                        <a:solidFill>
                          <a:schemeClr val="dk1"/>
                        </a:solidFill>
                        <a:effectLst/>
                        <a:latin typeface="Arial" panose="020B0604020202020204" pitchFamily="34" charset="0"/>
                        <a:ea typeface="+mn-ea"/>
                        <a:cs typeface="Arial" panose="020B0604020202020204" pitchFamily="34" charset="0"/>
                      </a:endParaRPr>
                    </a:p>
                    <a:p>
                      <a:r>
                        <a:rPr lang="en-GB" sz="2400" kern="1200" dirty="0">
                          <a:solidFill>
                            <a:schemeClr val="dk1"/>
                          </a:solidFill>
                          <a:effectLst/>
                          <a:latin typeface="Arial" panose="020B0604020202020204" pitchFamily="34" charset="0"/>
                          <a:ea typeface="+mn-ea"/>
                          <a:cs typeface="Arial" panose="020B0604020202020204" pitchFamily="34" charset="0"/>
                        </a:rPr>
                        <a:t>2.4. Monitor the participation of the affiliates in the provincial and district/regional forums.</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1588929"/>
                  </a:ext>
                </a:extLst>
              </a:tr>
              <a:tr h="2067718">
                <a:tc gridSpan="2">
                  <a:txBody>
                    <a:bodyPr/>
                    <a:lstStyle/>
                    <a:p>
                      <a:pPr marL="0" indent="0" algn="ctr">
                        <a:buFontTx/>
                        <a:buNone/>
                        <a:defRPr/>
                      </a:pPr>
                      <a:r>
                        <a:rPr lang="en-ZA" sz="2400" b="1" dirty="0">
                          <a:latin typeface="Arial" panose="020B0604020202020204" pitchFamily="34" charset="0"/>
                          <a:cs typeface="Arial" panose="020B0604020202020204" pitchFamily="34" charset="0"/>
                        </a:rPr>
                        <a:t>Outcomes</a:t>
                      </a:r>
                    </a:p>
                    <a:p>
                      <a:r>
                        <a:rPr lang="en-GB" sz="2400" kern="1200" dirty="0">
                          <a:solidFill>
                            <a:schemeClr val="dk1"/>
                          </a:solidFill>
                          <a:effectLst/>
                          <a:latin typeface="Arial" panose="020B0604020202020204" pitchFamily="34" charset="0"/>
                          <a:ea typeface="+mn-ea"/>
                          <a:cs typeface="Arial" panose="020B0604020202020204" pitchFamily="34" charset="0"/>
                        </a:rPr>
                        <a:t>Improved knowledge and understanding of the priorities of the White Paper on Families together with affiliate Organizations.</a:t>
                      </a:r>
                      <a:endParaRPr lang="en-US" sz="2400" kern="1200" dirty="0">
                        <a:solidFill>
                          <a:schemeClr val="dk1"/>
                        </a:solidFill>
                        <a:effectLst/>
                        <a:latin typeface="Arial" panose="020B0604020202020204" pitchFamily="34" charset="0"/>
                        <a:ea typeface="+mn-ea"/>
                        <a:cs typeface="Arial" panose="020B0604020202020204" pitchFamily="34" charset="0"/>
                      </a:endParaRPr>
                    </a:p>
                    <a:p>
                      <a:r>
                        <a:rPr lang="en-GB" sz="2400" kern="1200" dirty="0">
                          <a:solidFill>
                            <a:schemeClr val="dk1"/>
                          </a:solidFill>
                          <a:effectLst/>
                          <a:latin typeface="Arial" panose="020B0604020202020204" pitchFamily="34" charset="0"/>
                          <a:ea typeface="+mn-ea"/>
                          <a:cs typeface="Arial" panose="020B0604020202020204" pitchFamily="34" charset="0"/>
                        </a:rPr>
                        <a:t>Increased interaction and networking with other stakeholders that are involved with families at the provincial and district/regional level.</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extLst>
      <p:ext uri="{BB962C8B-B14F-4D97-AF65-F5344CB8AC3E}">
        <p14:creationId xmlns:p14="http://schemas.microsoft.com/office/powerpoint/2010/main" val="35301507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381000" y="76200"/>
            <a:ext cx="8458200" cy="533400"/>
          </a:xfrm>
        </p:spPr>
        <p:txBody>
          <a:bodyPr>
            <a:normAutofit fontScale="90000"/>
          </a:bodyPr>
          <a:lstStyle/>
          <a:p>
            <a:pPr marL="342900" indent="-342900"/>
            <a:br>
              <a:rPr lang="en-US" altLang="en-US" sz="2800" b="1" dirty="0">
                <a:latin typeface="Arial" panose="020B0604020202020204" pitchFamily="34" charset="0"/>
                <a:ea typeface="MS PGothic" panose="020B0600070205080204" pitchFamily="34" charset="-128"/>
              </a:rPr>
            </a:br>
            <a:r>
              <a:rPr lang="en-US" altLang="en-US" sz="3200" b="1" dirty="0">
                <a:latin typeface="Arial" panose="020B0604020202020204" pitchFamily="34" charset="0"/>
                <a:ea typeface="MS PGothic" panose="020B0600070205080204" pitchFamily="34" charset="-128"/>
              </a:rPr>
              <a:t>OBJECTIVES</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54</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extLst>
              <p:ext uri="{D42A27DB-BD31-4B8C-83A1-F6EECF244321}">
                <p14:modId xmlns:p14="http://schemas.microsoft.com/office/powerpoint/2010/main" val="953088636"/>
              </p:ext>
            </p:extLst>
          </p:nvPr>
        </p:nvGraphicFramePr>
        <p:xfrm>
          <a:off x="200025" y="762001"/>
          <a:ext cx="9477375" cy="5455920"/>
        </p:xfrm>
        <a:graphic>
          <a:graphicData uri="http://schemas.openxmlformats.org/drawingml/2006/table">
            <a:tbl>
              <a:tblPr firstRow="1" bandRow="1">
                <a:tableStyleId>{5C22544A-7EE6-4342-B048-85BDC9FD1C3A}</a:tableStyleId>
              </a:tblPr>
              <a:tblGrid>
                <a:gridCol w="4067175">
                  <a:extLst>
                    <a:ext uri="{9D8B030D-6E8A-4147-A177-3AD203B41FA5}">
                      <a16:colId xmlns:a16="http://schemas.microsoft.com/office/drawing/2014/main" val="3760552575"/>
                    </a:ext>
                  </a:extLst>
                </a:gridCol>
                <a:gridCol w="5410200">
                  <a:extLst>
                    <a:ext uri="{9D8B030D-6E8A-4147-A177-3AD203B41FA5}">
                      <a16:colId xmlns:a16="http://schemas.microsoft.com/office/drawing/2014/main" val="116542991"/>
                    </a:ext>
                  </a:extLst>
                </a:gridCol>
              </a:tblGrid>
              <a:tr h="330835">
                <a:tc>
                  <a:txBody>
                    <a:bodyPr/>
                    <a:lstStyle/>
                    <a:p>
                      <a:r>
                        <a:rPr lang="en-US" sz="2000" dirty="0">
                          <a:latin typeface="Arial" panose="020B0604020202020204" pitchFamily="34" charset="0"/>
                          <a:cs typeface="Arial" panose="020B0604020202020204" pitchFamily="34" charset="0"/>
                        </a:rPr>
                        <a:t>OBJECTIVE 3</a:t>
                      </a:r>
                    </a:p>
                  </a:txBody>
                  <a:tcPr/>
                </a:tc>
                <a:tc>
                  <a:txBody>
                    <a:bodyPr/>
                    <a:lstStyle/>
                    <a:p>
                      <a:r>
                        <a:rPr lang="en-US" sz="2000"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1749003">
                <a:tc>
                  <a:txBody>
                    <a:bodyPr/>
                    <a:lstStyle/>
                    <a:p>
                      <a:pPr marL="0" marR="0" lvl="0" indent="0" algn="l" defTabSz="914400" rtl="0" eaLnBrk="1" fontAlgn="auto" latinLnBrk="0" hangingPunct="1">
                        <a:lnSpc>
                          <a:spcPct val="107000"/>
                        </a:lnSpc>
                        <a:spcBef>
                          <a:spcPts val="600"/>
                        </a:spcBef>
                        <a:spcAft>
                          <a:spcPts val="900"/>
                        </a:spcAft>
                        <a:buClrTx/>
                        <a:buSzTx/>
                        <a:buFontTx/>
                        <a:buNone/>
                        <a:tabLst/>
                        <a:defRPr/>
                      </a:pPr>
                      <a:r>
                        <a:rPr lang="en-GB" sz="2000" kern="1200" dirty="0">
                          <a:solidFill>
                            <a:schemeClr val="dk1"/>
                          </a:solidFill>
                          <a:effectLst/>
                          <a:latin typeface="Arial" panose="020B0604020202020204" pitchFamily="34" charset="0"/>
                          <a:ea typeface="+mn-ea"/>
                          <a:cs typeface="Arial" panose="020B0604020202020204" pitchFamily="34" charset="0"/>
                        </a:rPr>
                        <a:t>Facilitate the mentoring and coaching programme for emerging CSO / community-based organisations.</a:t>
                      </a:r>
                      <a:endParaRPr lang="en-US" sz="2000" kern="1200" dirty="0">
                        <a:solidFill>
                          <a:schemeClr val="dk1"/>
                        </a:solidFill>
                        <a:effectLst/>
                        <a:latin typeface="Arial" panose="020B0604020202020204" pitchFamily="34" charset="0"/>
                        <a:ea typeface="+mn-ea"/>
                        <a:cs typeface="Arial" panose="020B0604020202020204" pitchFamily="34" charset="0"/>
                      </a:endParaRPr>
                    </a:p>
                    <a:p>
                      <a:pPr>
                        <a:lnSpc>
                          <a:spcPct val="107000"/>
                        </a:lnSpc>
                        <a:spcBef>
                          <a:spcPts val="600"/>
                        </a:spcBef>
                        <a:spcAft>
                          <a:spcPts val="90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r>
                        <a:rPr lang="en-GB" sz="2000" kern="1200" dirty="0">
                          <a:solidFill>
                            <a:schemeClr val="dk1"/>
                          </a:solidFill>
                          <a:effectLst/>
                          <a:latin typeface="Arial" panose="020B0604020202020204" pitchFamily="34" charset="0"/>
                          <a:ea typeface="+mn-ea"/>
                          <a:cs typeface="Arial" panose="020B0604020202020204" pitchFamily="34" charset="0"/>
                        </a:rPr>
                        <a:t>3.1 To conduct needs assessment to identify emerging community-based organisations.</a:t>
                      </a:r>
                      <a:endParaRPr lang="en-US" sz="2000" kern="1200" dirty="0">
                        <a:solidFill>
                          <a:schemeClr val="dk1"/>
                        </a:solidFill>
                        <a:effectLst/>
                        <a:latin typeface="Arial" panose="020B0604020202020204" pitchFamily="34" charset="0"/>
                        <a:ea typeface="+mn-ea"/>
                        <a:cs typeface="Arial" panose="020B0604020202020204" pitchFamily="34" charset="0"/>
                      </a:endParaRPr>
                    </a:p>
                    <a:p>
                      <a:r>
                        <a:rPr lang="en-GB" sz="2000" kern="1200" dirty="0">
                          <a:solidFill>
                            <a:schemeClr val="dk1"/>
                          </a:solidFill>
                          <a:effectLst/>
                          <a:latin typeface="Arial" panose="020B0604020202020204" pitchFamily="34" charset="0"/>
                          <a:ea typeface="+mn-ea"/>
                          <a:cs typeface="Arial" panose="020B0604020202020204" pitchFamily="34" charset="0"/>
                        </a:rPr>
                        <a:t>3.2 Train the Organizations as mentors to other emerging organisations.</a:t>
                      </a:r>
                      <a:endParaRPr lang="en-US" sz="2000" kern="1200" dirty="0">
                        <a:solidFill>
                          <a:schemeClr val="dk1"/>
                        </a:solidFill>
                        <a:effectLst/>
                        <a:latin typeface="Arial" panose="020B0604020202020204" pitchFamily="34" charset="0"/>
                        <a:ea typeface="+mn-ea"/>
                        <a:cs typeface="Arial" panose="020B0604020202020204" pitchFamily="34" charset="0"/>
                      </a:endParaRPr>
                    </a:p>
                    <a:p>
                      <a:r>
                        <a:rPr lang="en-GB" sz="2000" kern="1200" dirty="0">
                          <a:solidFill>
                            <a:schemeClr val="dk1"/>
                          </a:solidFill>
                          <a:effectLst/>
                          <a:latin typeface="Arial" panose="020B0604020202020204" pitchFamily="34" charset="0"/>
                          <a:ea typeface="+mn-ea"/>
                          <a:cs typeface="Arial" panose="020B0604020202020204" pitchFamily="34" charset="0"/>
                        </a:rPr>
                        <a:t>3.3 To provide technical support to the emerging organizations.</a:t>
                      </a:r>
                      <a:endParaRPr lang="en-US" sz="20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11588929"/>
                  </a:ext>
                </a:extLst>
              </a:tr>
              <a:tr h="2067718">
                <a:tc gridSpan="2">
                  <a:txBody>
                    <a:bodyPr/>
                    <a:lstStyle/>
                    <a:p>
                      <a:pPr marL="0" indent="0" algn="ctr">
                        <a:buFontTx/>
                        <a:buNone/>
                        <a:defRPr/>
                      </a:pPr>
                      <a:r>
                        <a:rPr lang="en-ZA" sz="2000" b="1" dirty="0">
                          <a:latin typeface="Arial" panose="020B0604020202020204" pitchFamily="34" charset="0"/>
                          <a:cs typeface="Arial" panose="020B0604020202020204" pitchFamily="34" charset="0"/>
                        </a:rPr>
                        <a:t>Outcomes</a:t>
                      </a:r>
                    </a:p>
                    <a:p>
                      <a:r>
                        <a:rPr lang="en-GB" sz="2000" kern="1200" dirty="0">
                          <a:solidFill>
                            <a:schemeClr val="dk1"/>
                          </a:solidFill>
                          <a:effectLst/>
                          <a:latin typeface="Arial" panose="020B0604020202020204" pitchFamily="34" charset="0"/>
                          <a:ea typeface="+mn-ea"/>
                          <a:cs typeface="Arial" panose="020B0604020202020204" pitchFamily="34" charset="0"/>
                        </a:rPr>
                        <a:t>Improved planning and commissioning of family related services informed by the needs assessment.  </a:t>
                      </a:r>
                      <a:endParaRPr lang="en-US" sz="2000" kern="1200" dirty="0">
                        <a:solidFill>
                          <a:schemeClr val="dk1"/>
                        </a:solidFill>
                        <a:effectLst/>
                        <a:latin typeface="Arial" panose="020B0604020202020204" pitchFamily="34" charset="0"/>
                        <a:ea typeface="+mn-ea"/>
                        <a:cs typeface="Arial" panose="020B0604020202020204" pitchFamily="34" charset="0"/>
                      </a:endParaRPr>
                    </a:p>
                    <a:p>
                      <a:r>
                        <a:rPr lang="en-GB" sz="2000" kern="1200" dirty="0">
                          <a:solidFill>
                            <a:schemeClr val="dk1"/>
                          </a:solidFill>
                          <a:effectLst/>
                          <a:latin typeface="Arial" panose="020B0604020202020204" pitchFamily="34" charset="0"/>
                          <a:ea typeface="+mn-ea"/>
                          <a:cs typeface="Arial" panose="020B0604020202020204" pitchFamily="34" charset="0"/>
                        </a:rPr>
                        <a:t>Increased accountability and responsiveness of emerging organizations to needs of beneficiaries requiring family services.</a:t>
                      </a:r>
                      <a:endParaRPr lang="en-US" sz="2000" kern="1200" dirty="0">
                        <a:solidFill>
                          <a:schemeClr val="dk1"/>
                        </a:solidFill>
                        <a:effectLst/>
                        <a:latin typeface="Arial" panose="020B0604020202020204" pitchFamily="34" charset="0"/>
                        <a:ea typeface="+mn-ea"/>
                        <a:cs typeface="Arial" panose="020B0604020202020204" pitchFamily="34" charset="0"/>
                      </a:endParaRPr>
                    </a:p>
                    <a:p>
                      <a:r>
                        <a:rPr lang="en-GB" sz="2000" kern="1200" dirty="0">
                          <a:solidFill>
                            <a:schemeClr val="dk1"/>
                          </a:solidFill>
                          <a:effectLst/>
                          <a:latin typeface="Arial" panose="020B0604020202020204" pitchFamily="34" charset="0"/>
                          <a:ea typeface="+mn-ea"/>
                          <a:cs typeface="Arial" panose="020B0604020202020204" pitchFamily="34" charset="0"/>
                        </a:rPr>
                        <a:t>Improved coverage of family services attributed to increased number of emerging organizations trained and supported to solve real life challenges.</a:t>
                      </a:r>
                      <a:endParaRPr lang="en-US" sz="2000" kern="1200" dirty="0">
                        <a:solidFill>
                          <a:schemeClr val="dk1"/>
                        </a:solidFill>
                        <a:effectLst/>
                        <a:latin typeface="Arial" panose="020B0604020202020204" pitchFamily="34" charset="0"/>
                        <a:ea typeface="+mn-ea"/>
                        <a:cs typeface="Arial" panose="020B0604020202020204" pitchFamily="34" charset="0"/>
                      </a:endParaRPr>
                    </a:p>
                    <a:p>
                      <a:r>
                        <a:rPr lang="en-GB" sz="2000" kern="1200" dirty="0">
                          <a:solidFill>
                            <a:schemeClr val="dk1"/>
                          </a:solidFill>
                          <a:effectLst/>
                          <a:latin typeface="Arial" panose="020B0604020202020204" pitchFamily="34" charset="0"/>
                          <a:ea typeface="+mn-ea"/>
                          <a:cs typeface="Arial" panose="020B0604020202020204" pitchFamily="34" charset="0"/>
                        </a:rPr>
                        <a:t>Capacitated emerging CSOs on governance, Organizational management, including human resources, finance, programme management, monitoring and evaluation, advocacy and resource mobilization.</a:t>
                      </a:r>
                      <a:endParaRPr lang="en-US" sz="2000" kern="120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extLst>
      <p:ext uri="{BB962C8B-B14F-4D97-AF65-F5344CB8AC3E}">
        <p14:creationId xmlns:p14="http://schemas.microsoft.com/office/powerpoint/2010/main" val="4206724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0" y="76200"/>
            <a:ext cx="9448800" cy="533400"/>
          </a:xfrm>
        </p:spPr>
        <p:txBody>
          <a:bodyPr>
            <a:normAutofit fontScale="90000"/>
          </a:bodyPr>
          <a:lstStyle/>
          <a:p>
            <a:pPr marL="342900" indent="-342900"/>
            <a:br>
              <a:rPr lang="en-US" altLang="en-US" sz="2800" dirty="0">
                <a:latin typeface="Arial" panose="020B0604020202020204" pitchFamily="34" charset="0"/>
                <a:ea typeface="MS PGothic" panose="020B0600070205080204" pitchFamily="34" charset="-128"/>
              </a:rPr>
            </a:br>
            <a:r>
              <a:rPr lang="en-US" altLang="en-US" sz="2800" b="1" dirty="0">
                <a:latin typeface="Arial" panose="020B0604020202020204" pitchFamily="34" charset="0"/>
                <a:ea typeface="MS PGothic" panose="020B0600070205080204" pitchFamily="34" charset="-128"/>
              </a:rPr>
              <a:t>GEOGRAPHICAL COVERAGE AND TARGET YEARS </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55</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extLst>
              <p:ext uri="{D42A27DB-BD31-4B8C-83A1-F6EECF244321}">
                <p14:modId xmlns:p14="http://schemas.microsoft.com/office/powerpoint/2010/main" val="465162394"/>
              </p:ext>
            </p:extLst>
          </p:nvPr>
        </p:nvGraphicFramePr>
        <p:xfrm>
          <a:off x="215758" y="838200"/>
          <a:ext cx="9544692" cy="5971213"/>
        </p:xfrm>
        <a:graphic>
          <a:graphicData uri="http://schemas.openxmlformats.org/drawingml/2006/table">
            <a:tbl>
              <a:tblPr firstRow="1" bandRow="1">
                <a:tableStyleId>{5C22544A-7EE6-4342-B048-85BDC9FD1C3A}</a:tableStyleId>
              </a:tblPr>
              <a:tblGrid>
                <a:gridCol w="2313012">
                  <a:extLst>
                    <a:ext uri="{9D8B030D-6E8A-4147-A177-3AD203B41FA5}">
                      <a16:colId xmlns:a16="http://schemas.microsoft.com/office/drawing/2014/main" val="3760552575"/>
                    </a:ext>
                  </a:extLst>
                </a:gridCol>
                <a:gridCol w="4362162">
                  <a:extLst>
                    <a:ext uri="{9D8B030D-6E8A-4147-A177-3AD203B41FA5}">
                      <a16:colId xmlns:a16="http://schemas.microsoft.com/office/drawing/2014/main" val="2735531885"/>
                    </a:ext>
                  </a:extLst>
                </a:gridCol>
                <a:gridCol w="2869518">
                  <a:extLst>
                    <a:ext uri="{9D8B030D-6E8A-4147-A177-3AD203B41FA5}">
                      <a16:colId xmlns:a16="http://schemas.microsoft.com/office/drawing/2014/main" val="116542991"/>
                    </a:ext>
                  </a:extLst>
                </a:gridCol>
              </a:tblGrid>
              <a:tr h="430900">
                <a:tc>
                  <a:txBody>
                    <a:bodyPr/>
                    <a:lstStyle/>
                    <a:p>
                      <a:pPr>
                        <a:lnSpc>
                          <a:spcPct val="107000"/>
                        </a:lnSpc>
                        <a:spcBef>
                          <a:spcPts val="600"/>
                        </a:spcBef>
                        <a:spcAft>
                          <a:spcPts val="900"/>
                        </a:spcAft>
                      </a:pPr>
                      <a:r>
                        <a:rPr lang="en-AU" sz="2000" b="1" dirty="0">
                          <a:effectLst/>
                          <a:latin typeface="Arial" panose="020B0604020202020204" pitchFamily="34" charset="0"/>
                          <a:ea typeface="Calibri" panose="020F0502020204030204" pitchFamily="34" charset="0"/>
                          <a:cs typeface="Times New Roman" panose="02020603050405020304" pitchFamily="18" charset="0"/>
                        </a:rPr>
                        <a:t>Objectives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AU" sz="2000" b="1">
                          <a:effectLst/>
                          <a:latin typeface="Arial" panose="020B0604020202020204" pitchFamily="34" charset="0"/>
                          <a:ea typeface="Calibri" panose="020F0502020204030204" pitchFamily="34" charset="0"/>
                          <a:cs typeface="Times New Roman" panose="02020603050405020304" pitchFamily="18" charset="0"/>
                        </a:rPr>
                        <a:t>Geographical Areas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AU" sz="2000" b="1" dirty="0">
                          <a:effectLst/>
                          <a:latin typeface="Arial" panose="020B0604020202020204" pitchFamily="34" charset="0"/>
                          <a:ea typeface="Calibri" panose="020F0502020204030204" pitchFamily="34" charset="0"/>
                          <a:cs typeface="Times New Roman" panose="02020603050405020304" pitchFamily="18" charset="0"/>
                        </a:rPr>
                        <a:t>Target year/s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78373138"/>
                  </a:ext>
                </a:extLst>
              </a:tr>
              <a:tr h="1220840">
                <a:tc>
                  <a:txBody>
                    <a:bodyPr/>
                    <a:lstStyle/>
                    <a:p>
                      <a:pPr>
                        <a:lnSpc>
                          <a:spcPct val="107000"/>
                        </a:lnSpc>
                        <a:spcBef>
                          <a:spcPts val="600"/>
                        </a:spcBef>
                        <a:spcAft>
                          <a:spcPts val="900"/>
                        </a:spcAft>
                      </a:pPr>
                      <a:r>
                        <a:rPr lang="en-AU" sz="2000" dirty="0">
                          <a:effectLst/>
                          <a:latin typeface="Arial" panose="020B0604020202020204" pitchFamily="34" charset="0"/>
                          <a:ea typeface="Calibri" panose="020F0502020204030204" pitchFamily="34" charset="0"/>
                          <a:cs typeface="Times New Roman" panose="02020603050405020304" pitchFamily="18" charset="0"/>
                        </a:rPr>
                        <a:t>OBJECTIVE 1 (as above)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74930" lvl="0" indent="0" algn="just" defTabSz="914400" rtl="0" eaLnBrk="1" fontAlgn="auto" latinLnBrk="0" hangingPunct="1">
                        <a:lnSpc>
                          <a:spcPct val="107000"/>
                        </a:lnSpc>
                        <a:spcBef>
                          <a:spcPts val="5"/>
                        </a:spcBef>
                        <a:spcAft>
                          <a:spcPts val="900"/>
                        </a:spcAft>
                        <a:buClrTx/>
                        <a:buSzTx/>
                        <a:buFontTx/>
                        <a:buNone/>
                        <a:tabLst>
                          <a:tab pos="292100" algn="l"/>
                        </a:tabLst>
                        <a:defRPr/>
                      </a:pPr>
                      <a:r>
                        <a:rPr lang="en-GB" sz="2000" kern="1200" dirty="0">
                          <a:solidFill>
                            <a:schemeClr val="dk1"/>
                          </a:solidFill>
                          <a:effectLst/>
                          <a:latin typeface="Arial" panose="020B0604020202020204" pitchFamily="34" charset="0"/>
                          <a:ea typeface="+mn-ea"/>
                          <a:cs typeface="Arial" panose="020B0604020202020204" pitchFamily="34" charset="0"/>
                        </a:rPr>
                        <a:t>Free State, North-West, Northern Cape</a:t>
                      </a:r>
                      <a:endParaRPr lang="en-US" sz="2000" kern="1200" dirty="0">
                        <a:solidFill>
                          <a:schemeClr val="dk1"/>
                        </a:solidFill>
                        <a:effectLst/>
                        <a:latin typeface="Arial" panose="020B0604020202020204" pitchFamily="34" charset="0"/>
                        <a:ea typeface="+mn-ea"/>
                        <a:cs typeface="Arial" panose="020B0604020202020204" pitchFamily="34" charset="0"/>
                      </a:endParaRPr>
                    </a:p>
                    <a:p>
                      <a:pPr marL="0" marR="74930" lvl="0" indent="0" algn="just" defTabSz="914400" rtl="0" eaLnBrk="1" fontAlgn="auto" latinLnBrk="0" hangingPunct="1">
                        <a:lnSpc>
                          <a:spcPct val="107000"/>
                        </a:lnSpc>
                        <a:spcBef>
                          <a:spcPts val="5"/>
                        </a:spcBef>
                        <a:spcAft>
                          <a:spcPts val="900"/>
                        </a:spcAft>
                        <a:buClrTx/>
                        <a:buSzTx/>
                        <a:buFontTx/>
                        <a:buNone/>
                        <a:tabLst>
                          <a:tab pos="292100" algn="l"/>
                        </a:tabLst>
                        <a:defRPr/>
                      </a:pPr>
                      <a:r>
                        <a:rPr lang="en-GB" sz="2000" kern="1200" dirty="0">
                          <a:solidFill>
                            <a:schemeClr val="dk1"/>
                          </a:solidFill>
                          <a:effectLst/>
                          <a:latin typeface="Arial" panose="020B0604020202020204" pitchFamily="34" charset="0"/>
                          <a:ea typeface="+mn-ea"/>
                          <a:cs typeface="Arial" panose="020B0604020202020204" pitchFamily="34" charset="0"/>
                        </a:rPr>
                        <a:t>Mpumalanga, Limpopo, Gauteng</a:t>
                      </a:r>
                      <a:endParaRPr lang="en-US" sz="2000" kern="1200" dirty="0">
                        <a:solidFill>
                          <a:schemeClr val="dk1"/>
                        </a:solidFill>
                        <a:effectLst/>
                        <a:latin typeface="Arial" panose="020B0604020202020204" pitchFamily="34" charset="0"/>
                        <a:ea typeface="+mn-ea"/>
                        <a:cs typeface="Arial" panose="020B0604020202020204" pitchFamily="34" charset="0"/>
                      </a:endParaRPr>
                    </a:p>
                    <a:p>
                      <a:pPr marR="74930" algn="just">
                        <a:lnSpc>
                          <a:spcPct val="107000"/>
                        </a:lnSpc>
                        <a:spcBef>
                          <a:spcPts val="5"/>
                        </a:spcBef>
                        <a:spcAft>
                          <a:spcPts val="900"/>
                        </a:spcAft>
                        <a:tabLst>
                          <a:tab pos="292100" algn="l"/>
                        </a:tabLst>
                      </a:pPr>
                      <a:r>
                        <a:rPr lang="en-GB" sz="2000" kern="1200" dirty="0">
                          <a:solidFill>
                            <a:schemeClr val="dk1"/>
                          </a:solidFill>
                          <a:effectLst/>
                          <a:latin typeface="Arial" panose="020B0604020202020204" pitchFamily="34" charset="0"/>
                          <a:ea typeface="+mn-ea"/>
                          <a:cs typeface="Arial" panose="020B0604020202020204" pitchFamily="34" charset="0"/>
                        </a:rPr>
                        <a:t>KwaZulu-Natal, Western Cape, Eastern Cape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1 (2024/25) </a:t>
                      </a:r>
                    </a:p>
                    <a:p>
                      <a:pPr>
                        <a:lnSpc>
                          <a:spcPct val="107000"/>
                        </a:lnSpc>
                        <a:spcBef>
                          <a:spcPts val="600"/>
                        </a:spcBef>
                        <a:spcAft>
                          <a:spcPts val="900"/>
                        </a:spcAft>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2 (2025/26)</a:t>
                      </a:r>
                    </a:p>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3 (2026/27)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96214725"/>
                  </a:ext>
                </a:extLst>
              </a:tr>
              <a:tr h="644973">
                <a:tc>
                  <a:txBody>
                    <a:bodyPr/>
                    <a:lstStyle/>
                    <a:p>
                      <a:pPr>
                        <a:lnSpc>
                          <a:spcPct val="107000"/>
                        </a:lnSpc>
                        <a:spcBef>
                          <a:spcPts val="600"/>
                        </a:spcBef>
                        <a:spcAft>
                          <a:spcPts val="900"/>
                        </a:spcAft>
                      </a:pPr>
                      <a:r>
                        <a:rPr lang="en-AU" sz="2000" dirty="0">
                          <a:effectLst/>
                          <a:latin typeface="Arial" panose="020B0604020202020204" pitchFamily="34" charset="0"/>
                          <a:ea typeface="Calibri" panose="020F0502020204030204" pitchFamily="34" charset="0"/>
                          <a:cs typeface="Times New Roman" panose="02020603050405020304" pitchFamily="18" charset="0"/>
                        </a:rPr>
                        <a:t>OBJECTIVE 2 (as above)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74930" lvl="0" indent="0" algn="just" defTabSz="914400" rtl="0" eaLnBrk="1" fontAlgn="auto" latinLnBrk="0" hangingPunct="1">
                        <a:lnSpc>
                          <a:spcPct val="107000"/>
                        </a:lnSpc>
                        <a:spcBef>
                          <a:spcPts val="5"/>
                        </a:spcBef>
                        <a:spcAft>
                          <a:spcPts val="900"/>
                        </a:spcAft>
                        <a:buClrTx/>
                        <a:buSzTx/>
                        <a:buFontTx/>
                        <a:buNone/>
                        <a:tabLst>
                          <a:tab pos="292100" algn="l"/>
                        </a:tabLst>
                        <a:defRPr/>
                      </a:pPr>
                      <a:r>
                        <a:rPr lang="en-GB" sz="2000" kern="1200" dirty="0">
                          <a:solidFill>
                            <a:schemeClr val="dk1"/>
                          </a:solidFill>
                          <a:effectLst/>
                          <a:latin typeface="Arial" panose="020B0604020202020204" pitchFamily="34" charset="0"/>
                          <a:ea typeface="+mn-ea"/>
                          <a:cs typeface="Arial" panose="020B0604020202020204" pitchFamily="34" charset="0"/>
                        </a:rPr>
                        <a:t>Free State, North-West, Northern Cape</a:t>
                      </a:r>
                      <a:endParaRPr lang="en-US" sz="2000" kern="1200" dirty="0">
                        <a:solidFill>
                          <a:schemeClr val="dk1"/>
                        </a:solidFill>
                        <a:effectLst/>
                        <a:latin typeface="Arial" panose="020B0604020202020204" pitchFamily="34" charset="0"/>
                        <a:ea typeface="+mn-ea"/>
                        <a:cs typeface="Arial" panose="020B0604020202020204" pitchFamily="34" charset="0"/>
                      </a:endParaRPr>
                    </a:p>
                    <a:p>
                      <a:pPr marL="0" marR="74930" lvl="0" indent="0" algn="just" defTabSz="914400" rtl="0" eaLnBrk="1" fontAlgn="auto" latinLnBrk="0" hangingPunct="1">
                        <a:lnSpc>
                          <a:spcPct val="107000"/>
                        </a:lnSpc>
                        <a:spcBef>
                          <a:spcPts val="5"/>
                        </a:spcBef>
                        <a:spcAft>
                          <a:spcPts val="900"/>
                        </a:spcAft>
                        <a:buClrTx/>
                        <a:buSzTx/>
                        <a:buFontTx/>
                        <a:buNone/>
                        <a:tabLst>
                          <a:tab pos="292100" algn="l"/>
                        </a:tabLst>
                        <a:defRPr/>
                      </a:pPr>
                      <a:r>
                        <a:rPr lang="en-GB" sz="2000" kern="1200" dirty="0">
                          <a:solidFill>
                            <a:schemeClr val="dk1"/>
                          </a:solidFill>
                          <a:effectLst/>
                          <a:latin typeface="Arial" panose="020B0604020202020204" pitchFamily="34" charset="0"/>
                          <a:ea typeface="+mn-ea"/>
                          <a:cs typeface="Arial" panose="020B0604020202020204" pitchFamily="34" charset="0"/>
                        </a:rPr>
                        <a:t>Mpumalanga, Limpopo, Gauteng</a:t>
                      </a:r>
                      <a:endParaRPr lang="en-US" sz="2000" kern="1200" dirty="0">
                        <a:solidFill>
                          <a:schemeClr val="dk1"/>
                        </a:solidFill>
                        <a:effectLst/>
                        <a:latin typeface="Arial" panose="020B0604020202020204" pitchFamily="34" charset="0"/>
                        <a:ea typeface="+mn-ea"/>
                        <a:cs typeface="Arial" panose="020B0604020202020204" pitchFamily="34" charset="0"/>
                      </a:endParaRPr>
                    </a:p>
                    <a:p>
                      <a:pPr marR="74930" algn="just">
                        <a:lnSpc>
                          <a:spcPct val="107000"/>
                        </a:lnSpc>
                        <a:spcBef>
                          <a:spcPts val="5"/>
                        </a:spcBef>
                        <a:spcAft>
                          <a:spcPts val="900"/>
                        </a:spcAft>
                        <a:tabLst>
                          <a:tab pos="292100" algn="l"/>
                        </a:tabLst>
                      </a:pPr>
                      <a:r>
                        <a:rPr lang="en-GB" sz="2000" kern="1200" dirty="0">
                          <a:solidFill>
                            <a:schemeClr val="dk1"/>
                          </a:solidFill>
                          <a:effectLst/>
                          <a:latin typeface="Arial" panose="020B0604020202020204" pitchFamily="34" charset="0"/>
                          <a:ea typeface="+mn-ea"/>
                          <a:cs typeface="Arial" panose="020B0604020202020204" pitchFamily="34" charset="0"/>
                        </a:rPr>
                        <a:t>KwaZulu-Natal, Western Cape, Eastern Cape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1 (2024/25) </a:t>
                      </a:r>
                    </a:p>
                    <a:p>
                      <a:pPr>
                        <a:lnSpc>
                          <a:spcPct val="107000"/>
                        </a:lnSpc>
                        <a:spcBef>
                          <a:spcPts val="600"/>
                        </a:spcBef>
                        <a:spcAft>
                          <a:spcPts val="900"/>
                        </a:spcAft>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2 (2025/26)</a:t>
                      </a:r>
                    </a:p>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3 (2026/27)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11588929"/>
                  </a:ext>
                </a:extLst>
              </a:tr>
              <a:tr h="1400425">
                <a:tc>
                  <a:txBody>
                    <a:bodyPr/>
                    <a:lstStyle/>
                    <a:p>
                      <a:pPr>
                        <a:lnSpc>
                          <a:spcPct val="107000"/>
                        </a:lnSpc>
                        <a:spcBef>
                          <a:spcPts val="600"/>
                        </a:spcBef>
                        <a:spcAft>
                          <a:spcPts val="900"/>
                        </a:spcAft>
                      </a:pPr>
                      <a:r>
                        <a:rPr lang="en-AU" sz="2000" dirty="0">
                          <a:effectLst/>
                          <a:latin typeface="Arial" panose="020B0604020202020204" pitchFamily="34" charset="0"/>
                          <a:ea typeface="Calibri" panose="020F0502020204030204" pitchFamily="34" charset="0"/>
                          <a:cs typeface="Times New Roman" panose="02020603050405020304" pitchFamily="18" charset="0"/>
                        </a:rPr>
                        <a:t>OBJECTIVE 3</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AU" sz="2000" dirty="0">
                          <a:effectLst/>
                          <a:latin typeface="Arial" panose="020B0604020202020204" pitchFamily="34" charset="0"/>
                          <a:ea typeface="Calibri" panose="020F0502020204030204" pitchFamily="34" charset="0"/>
                          <a:cs typeface="Times New Roman" panose="02020603050405020304" pitchFamily="18" charset="0"/>
                        </a:rPr>
                        <a:t>(as above)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74930" lvl="0" indent="0" algn="just" defTabSz="914400" rtl="0" eaLnBrk="1" fontAlgn="auto" latinLnBrk="0" hangingPunct="1">
                        <a:lnSpc>
                          <a:spcPct val="107000"/>
                        </a:lnSpc>
                        <a:spcBef>
                          <a:spcPts val="5"/>
                        </a:spcBef>
                        <a:spcAft>
                          <a:spcPts val="900"/>
                        </a:spcAft>
                        <a:buClrTx/>
                        <a:buSzTx/>
                        <a:buFontTx/>
                        <a:buNone/>
                        <a:tabLst>
                          <a:tab pos="292100" algn="l"/>
                        </a:tabLst>
                        <a:defRPr/>
                      </a:pPr>
                      <a:r>
                        <a:rPr lang="en-GB" sz="2000" kern="1200" dirty="0">
                          <a:solidFill>
                            <a:schemeClr val="dk1"/>
                          </a:solidFill>
                          <a:effectLst/>
                          <a:latin typeface="Arial" panose="020B0604020202020204" pitchFamily="34" charset="0"/>
                          <a:ea typeface="+mn-ea"/>
                          <a:cs typeface="Arial" panose="020B0604020202020204" pitchFamily="34" charset="0"/>
                        </a:rPr>
                        <a:t>Free State, North-West, Northern Cape</a:t>
                      </a:r>
                      <a:endParaRPr lang="en-US" sz="2000" kern="1200" dirty="0">
                        <a:solidFill>
                          <a:schemeClr val="dk1"/>
                        </a:solidFill>
                        <a:effectLst/>
                        <a:latin typeface="Arial" panose="020B0604020202020204" pitchFamily="34" charset="0"/>
                        <a:ea typeface="+mn-ea"/>
                        <a:cs typeface="Arial" panose="020B0604020202020204" pitchFamily="34" charset="0"/>
                      </a:endParaRPr>
                    </a:p>
                    <a:p>
                      <a:pPr marL="0" marR="74930" lvl="0" indent="0" algn="just" defTabSz="914400" rtl="0" eaLnBrk="1" fontAlgn="auto" latinLnBrk="0" hangingPunct="1">
                        <a:lnSpc>
                          <a:spcPct val="107000"/>
                        </a:lnSpc>
                        <a:spcBef>
                          <a:spcPts val="5"/>
                        </a:spcBef>
                        <a:spcAft>
                          <a:spcPts val="900"/>
                        </a:spcAft>
                        <a:buClrTx/>
                        <a:buSzTx/>
                        <a:buFontTx/>
                        <a:buNone/>
                        <a:tabLst>
                          <a:tab pos="292100" algn="l"/>
                        </a:tabLst>
                        <a:defRPr/>
                      </a:pPr>
                      <a:r>
                        <a:rPr lang="en-GB" sz="2000" kern="1200" dirty="0">
                          <a:solidFill>
                            <a:schemeClr val="dk1"/>
                          </a:solidFill>
                          <a:effectLst/>
                          <a:latin typeface="Arial" panose="020B0604020202020204" pitchFamily="34" charset="0"/>
                          <a:ea typeface="+mn-ea"/>
                          <a:cs typeface="Arial" panose="020B0604020202020204" pitchFamily="34" charset="0"/>
                        </a:rPr>
                        <a:t>Mpumalanga, Limpopo, Gauteng</a:t>
                      </a:r>
                      <a:endParaRPr lang="en-US" sz="2000" kern="1200" dirty="0">
                        <a:solidFill>
                          <a:schemeClr val="dk1"/>
                        </a:solidFill>
                        <a:effectLst/>
                        <a:latin typeface="Arial" panose="020B0604020202020204" pitchFamily="34" charset="0"/>
                        <a:ea typeface="+mn-ea"/>
                        <a:cs typeface="Arial" panose="020B0604020202020204" pitchFamily="34" charset="0"/>
                      </a:endParaRPr>
                    </a:p>
                    <a:p>
                      <a:pPr marR="74930" algn="just">
                        <a:lnSpc>
                          <a:spcPct val="107000"/>
                        </a:lnSpc>
                        <a:spcBef>
                          <a:spcPts val="5"/>
                        </a:spcBef>
                        <a:spcAft>
                          <a:spcPts val="900"/>
                        </a:spcAft>
                        <a:tabLst>
                          <a:tab pos="292100" algn="l"/>
                        </a:tabLst>
                      </a:pPr>
                      <a:r>
                        <a:rPr lang="en-GB" sz="2000" kern="1200" dirty="0">
                          <a:solidFill>
                            <a:schemeClr val="dk1"/>
                          </a:solidFill>
                          <a:effectLst/>
                          <a:latin typeface="Arial" panose="020B0604020202020204" pitchFamily="34" charset="0"/>
                          <a:ea typeface="+mn-ea"/>
                          <a:cs typeface="Arial" panose="020B0604020202020204" pitchFamily="34" charset="0"/>
                        </a:rPr>
                        <a:t>KwaZulu-Natal, Western Cape, Eastern Cape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1 (2024/25) </a:t>
                      </a:r>
                    </a:p>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2 (2025/26)</a:t>
                      </a:r>
                    </a:p>
                    <a:p>
                      <a:pPr>
                        <a:lnSpc>
                          <a:spcPct val="107000"/>
                        </a:lnSpc>
                        <a:spcBef>
                          <a:spcPts val="600"/>
                        </a:spcBef>
                        <a:spcAft>
                          <a:spcPts val="9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Year 3 (2026/27)</a:t>
                      </a:r>
                    </a:p>
                  </a:txBody>
                  <a:tcPr marL="68580" marR="68580" marT="0" marB="0"/>
                </a:tc>
                <a:extLst>
                  <a:ext uri="{0D108BD9-81ED-4DB2-BD59-A6C34878D82A}">
                    <a16:rowId xmlns:a16="http://schemas.microsoft.com/office/drawing/2014/main" val="2226525534"/>
                  </a:ext>
                </a:extLst>
              </a:tr>
            </a:tbl>
          </a:graphicData>
        </a:graphic>
      </p:graphicFrame>
    </p:spTree>
    <p:extLst>
      <p:ext uri="{BB962C8B-B14F-4D97-AF65-F5344CB8AC3E}">
        <p14:creationId xmlns:p14="http://schemas.microsoft.com/office/powerpoint/2010/main" val="19324513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0" y="76200"/>
            <a:ext cx="9448800" cy="1066800"/>
          </a:xfrm>
        </p:spPr>
        <p:txBody>
          <a:bodyPr/>
          <a:lstStyle/>
          <a:p>
            <a:pPr marL="342900" indent="-342900"/>
            <a:br>
              <a:rPr lang="en-US" altLang="en-US" sz="2800" dirty="0">
                <a:latin typeface="Arial" panose="020B0604020202020204" pitchFamily="34" charset="0"/>
                <a:ea typeface="MS PGothic" panose="020B0600070205080204" pitchFamily="34" charset="-128"/>
              </a:rPr>
            </a:br>
            <a:r>
              <a:rPr lang="en-US" altLang="en-US" sz="2800" b="1" dirty="0">
                <a:latin typeface="Arial" panose="020B0604020202020204" pitchFamily="34" charset="0"/>
                <a:ea typeface="MS PGothic" panose="020B0600070205080204" pitchFamily="34" charset="-128"/>
              </a:rPr>
              <a:t>TARGETED SERVICE BENEFICIARIES </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normAutofit/>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a:defRPr/>
            </a:pPr>
            <a:r>
              <a:rPr lang="en-AU" dirty="0">
                <a:latin typeface="Arial" panose="020B0604020202020204" pitchFamily="34" charset="0"/>
                <a:ea typeface="Times New Roman" panose="02020603050405020304" pitchFamily="18" charset="0"/>
                <a:cs typeface="Times New Roman" panose="02020603050405020304" pitchFamily="18" charset="0"/>
              </a:rPr>
              <a:t>All the family members.</a:t>
            </a:r>
          </a:p>
          <a:p>
            <a:pPr>
              <a:defRPr/>
            </a:pPr>
            <a:endParaRPr lang="en-AU" sz="2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defRPr/>
            </a:pPr>
            <a:r>
              <a:rPr lang="en-US" sz="2800" b="1" dirty="0">
                <a:latin typeface="Arial" panose="020B0604020202020204" pitchFamily="34" charset="0"/>
                <a:cs typeface="Arial" panose="020B0604020202020204" pitchFamily="34" charset="0"/>
              </a:rPr>
              <a:t>KEY SERVICE REQUIREMENTS </a:t>
            </a:r>
          </a:p>
          <a:p>
            <a:pPr marL="0" indent="0">
              <a:buNone/>
              <a:defRPr/>
            </a:pPr>
            <a:endParaRPr lang="en-AU" dirty="0">
              <a:latin typeface="Arial" panose="020B0604020202020204" pitchFamily="34" charset="0"/>
              <a:ea typeface="Times New Roman" panose="02020603050405020304" pitchFamily="18" charset="0"/>
              <a:cs typeface="Times New Roman" panose="02020603050405020304" pitchFamily="18" charset="0"/>
            </a:endParaRPr>
          </a:p>
          <a:p>
            <a:pPr>
              <a:defRPr/>
            </a:pPr>
            <a:r>
              <a:rPr lang="en-US" sz="2800" dirty="0">
                <a:latin typeface="Arial" panose="020B0604020202020204" pitchFamily="34" charset="0"/>
                <a:cs typeface="Arial" panose="020B0604020202020204" pitchFamily="34" charset="0"/>
              </a:rPr>
              <a:t>Accredited  Mediation Training- this requirement is not a must – but it will be an added advantage to have such. </a:t>
            </a:r>
          </a:p>
          <a:p>
            <a:pPr>
              <a:defRPr/>
            </a:pPr>
            <a:r>
              <a:rPr lang="en-AU" sz="28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buNone/>
              <a:defRPr/>
            </a:pP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56</a:t>
            </a:fld>
            <a:endParaRPr lang="en-GB" altLang="en-US" sz="1400"/>
          </a:p>
        </p:txBody>
      </p:sp>
    </p:spTree>
    <p:extLst>
      <p:ext uri="{BB962C8B-B14F-4D97-AF65-F5344CB8AC3E}">
        <p14:creationId xmlns:p14="http://schemas.microsoft.com/office/powerpoint/2010/main" val="3998789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F041-0940-408A-BD2B-D27980DD40F3}"/>
              </a:ext>
            </a:extLst>
          </p:cNvPr>
          <p:cNvSpPr>
            <a:spLocks noGrp="1"/>
          </p:cNvSpPr>
          <p:nvPr>
            <p:ph type="title"/>
          </p:nvPr>
        </p:nvSpPr>
        <p:spPr>
          <a:xfrm>
            <a:off x="400050" y="77451"/>
            <a:ext cx="8543925" cy="720723"/>
          </a:xfrm>
        </p:spPr>
        <p:txBody>
          <a:bodyPr/>
          <a:lstStyle/>
          <a:p>
            <a:r>
              <a:rPr lang="en-US" sz="2800" b="1" dirty="0">
                <a:latin typeface="Arial" panose="020B0604020202020204" pitchFamily="34" charset="0"/>
                <a:cs typeface="Arial" panose="020B0604020202020204" pitchFamily="34" charset="0"/>
              </a:rPr>
              <a:t>TRANSFORMATION</a:t>
            </a:r>
            <a:r>
              <a:rPr lang="en-US"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67170B69-ABCD-437D-B3E1-C73EFA31D6A2}"/>
              </a:ext>
            </a:extLst>
          </p:cNvPr>
          <p:cNvSpPr>
            <a:spLocks noGrp="1"/>
          </p:cNvSpPr>
          <p:nvPr>
            <p:ph idx="1"/>
          </p:nvPr>
        </p:nvSpPr>
        <p:spPr>
          <a:xfrm>
            <a:off x="400050" y="719192"/>
            <a:ext cx="8824913" cy="5457772"/>
          </a:xfrm>
        </p:spPr>
        <p:txBody>
          <a:bodyPr>
            <a:normAutofit/>
          </a:bodyPr>
          <a:lstStyle/>
          <a:p>
            <a:r>
              <a:rPr lang="en-US" sz="2400" dirty="0">
                <a:latin typeface="Arial" panose="020B0604020202020204" pitchFamily="34" charset="0"/>
                <a:cs typeface="Arial" panose="020B0604020202020204" pitchFamily="34" charset="0"/>
              </a:rPr>
              <a:t>What areas of transformation should the proposals address?:</a:t>
            </a:r>
          </a:p>
          <a:p>
            <a:pPr lvl="1"/>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Accessibility of developmental services and affordable social services.</a:t>
            </a:r>
          </a:p>
          <a:p>
            <a:pPr lvl="1"/>
            <a:r>
              <a:rPr lang="en-US" sz="2800" dirty="0">
                <a:latin typeface="Arial" panose="020B0604020202020204" pitchFamily="34" charset="0"/>
                <a:cs typeface="Arial" panose="020B0604020202020204" pitchFamily="34" charset="0"/>
              </a:rPr>
              <a:t>Equitable distribution of services between rural and urban areas.</a:t>
            </a:r>
          </a:p>
          <a:p>
            <a:pPr lvl="1"/>
            <a:r>
              <a:rPr lang="en-US" sz="2800" dirty="0">
                <a:latin typeface="Arial" panose="020B0604020202020204" pitchFamily="34" charset="0"/>
                <a:cs typeface="Arial" panose="020B0604020202020204" pitchFamily="34" charset="0"/>
              </a:rPr>
              <a:t>Management and operational structures which reflect the demographic profile of the region and province that it serves.</a:t>
            </a:r>
          </a:p>
          <a:p>
            <a:pPr lvl="1"/>
            <a:r>
              <a:rPr lang="en-US" sz="2800" dirty="0">
                <a:latin typeface="Arial" panose="020B0604020202020204" pitchFamily="34" charset="0"/>
                <a:cs typeface="Arial" panose="020B0604020202020204" pitchFamily="34" charset="0"/>
              </a:rPr>
              <a:t>Ensuring the transfer of skills from an established organization to emerging organization.</a:t>
            </a: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6494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8EA-6A8B-4716-BA3A-ABB2D59CC0D1}"/>
              </a:ext>
            </a:extLst>
          </p:cNvPr>
          <p:cNvSpPr>
            <a:spLocks noGrp="1"/>
          </p:cNvSpPr>
          <p:nvPr>
            <p:ph type="title"/>
          </p:nvPr>
        </p:nvSpPr>
        <p:spPr>
          <a:xfrm>
            <a:off x="452064" y="365128"/>
            <a:ext cx="8772900" cy="600644"/>
          </a:xfrm>
        </p:spPr>
        <p:txBody>
          <a:bodyPr>
            <a:normAutofit/>
          </a:bodyPr>
          <a:lstStyle/>
          <a:p>
            <a:r>
              <a:rPr lang="en-US" sz="2800" b="1" dirty="0">
                <a:latin typeface="Arial" panose="020B0604020202020204" pitchFamily="34" charset="0"/>
                <a:cs typeface="Arial" panose="020B0604020202020204" pitchFamily="34" charset="0"/>
              </a:rPr>
              <a:t>TRANSFORMATION</a:t>
            </a:r>
          </a:p>
        </p:txBody>
      </p:sp>
      <p:sp>
        <p:nvSpPr>
          <p:cNvPr id="3" name="Content Placeholder 2">
            <a:extLst>
              <a:ext uri="{FF2B5EF4-FFF2-40B4-BE49-F238E27FC236}">
                <a16:creationId xmlns:a16="http://schemas.microsoft.com/office/drawing/2014/main" id="{72A19D71-1D1D-4649-B98F-3781AF48BF9D}"/>
              </a:ext>
            </a:extLst>
          </p:cNvPr>
          <p:cNvSpPr>
            <a:spLocks noGrp="1"/>
          </p:cNvSpPr>
          <p:nvPr>
            <p:ph idx="1"/>
          </p:nvPr>
        </p:nvSpPr>
        <p:spPr>
          <a:xfrm>
            <a:off x="380144" y="1387011"/>
            <a:ext cx="8844820" cy="4037744"/>
          </a:xfrm>
        </p:spPr>
        <p:txBody>
          <a:bodyPr>
            <a:normAutofit/>
          </a:bodyPr>
          <a:lstStyle/>
          <a:p>
            <a:r>
              <a:rPr lang="en-US" dirty="0">
                <a:latin typeface="Arial" panose="020B0604020202020204" pitchFamily="34" charset="0"/>
                <a:cs typeface="Arial" panose="020B0604020202020204" pitchFamily="34" charset="0"/>
              </a:rPr>
              <a:t>I</a:t>
            </a:r>
            <a:r>
              <a:rPr lang="en-US" sz="2800" dirty="0">
                <a:latin typeface="Arial" panose="020B0604020202020204" pitchFamily="34" charset="0"/>
                <a:cs typeface="Arial" panose="020B0604020202020204" pitchFamily="34" charset="0"/>
              </a:rPr>
              <a:t>ndicators linked to transformation to be taken into consideration: </a:t>
            </a:r>
          </a:p>
          <a:p>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Number of family members from rural and urban areas accessing services.</a:t>
            </a:r>
          </a:p>
          <a:p>
            <a:pPr lvl="1"/>
            <a:r>
              <a:rPr lang="en-US" sz="2800" dirty="0">
                <a:latin typeface="Arial" panose="020B0604020202020204" pitchFamily="34" charset="0"/>
                <a:cs typeface="Arial" panose="020B0604020202020204" pitchFamily="34" charset="0"/>
              </a:rPr>
              <a:t>Number of emerging organizations that are mentored.</a:t>
            </a:r>
          </a:p>
          <a:p>
            <a:pPr lvl="1"/>
            <a:r>
              <a:rPr lang="en-US" sz="2800" dirty="0">
                <a:latin typeface="Arial" panose="020B0604020202020204" pitchFamily="34" charset="0"/>
                <a:cs typeface="Arial" panose="020B0604020202020204" pitchFamily="34" charset="0"/>
              </a:rPr>
              <a:t>Consider disaggregation in terms of race, age, economic status, disability, and gender.</a:t>
            </a:r>
          </a:p>
          <a:p>
            <a:endParaRPr lang="en-US" sz="28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3B5D5471-7592-4978-A5A5-177309CFD898}"/>
              </a:ext>
            </a:extLst>
          </p:cNvPr>
          <p:cNvSpPr>
            <a:spLocks noGrp="1"/>
          </p:cNvSpPr>
          <p:nvPr>
            <p:ph type="sldNum" sz="quarter" idx="12"/>
          </p:nvPr>
        </p:nvSpPr>
        <p:spPr/>
        <p:txBody>
          <a:bodyPr/>
          <a:lstStyle/>
          <a:p>
            <a:fld id="{20E4D6EA-599A-4B5C-A49D-F26AD85A05A1}" type="slidenum">
              <a:rPr lang="en-GB" altLang="en-US" smtClean="0"/>
              <a:pPr/>
              <a:t>58</a:t>
            </a:fld>
            <a:endParaRPr lang="en-GB" altLang="en-US"/>
          </a:p>
        </p:txBody>
      </p:sp>
    </p:spTree>
    <p:extLst>
      <p:ext uri="{BB962C8B-B14F-4D97-AF65-F5344CB8AC3E}">
        <p14:creationId xmlns:p14="http://schemas.microsoft.com/office/powerpoint/2010/main" val="37959195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3FD6223-19C6-474D-86BE-5483044C5363}"/>
              </a:ext>
            </a:extLst>
          </p:cNvPr>
          <p:cNvSpPr>
            <a:spLocks noGrp="1"/>
          </p:cNvSpPr>
          <p:nvPr>
            <p:ph type="title"/>
          </p:nvPr>
        </p:nvSpPr>
        <p:spPr>
          <a:xfrm>
            <a:off x="914400" y="1409700"/>
            <a:ext cx="8420100" cy="2933700"/>
          </a:xfrm>
        </p:spPr>
        <p:txBody>
          <a:bodyPr>
            <a:normAutofit/>
          </a:bodyPr>
          <a:lstStyle/>
          <a:p>
            <a:pPr algn="ctr"/>
            <a:r>
              <a:rPr lang="en-ZA" altLang="en-US" sz="4900" cap="none" dirty="0" err="1">
                <a:latin typeface="Arial" panose="020B0604020202020204" pitchFamily="34" charset="0"/>
                <a:ea typeface="ヒラギノ角ゴ Pro W3" pitchFamily="1" charset="-128"/>
                <a:cs typeface="Arial" panose="020B0604020202020204" pitchFamily="34" charset="0"/>
              </a:rPr>
              <a:t>Enquiries:Ms</a:t>
            </a:r>
            <a:r>
              <a:rPr lang="en-ZA" altLang="en-US" sz="4900" cap="none" dirty="0">
                <a:latin typeface="Arial" panose="020B0604020202020204" pitchFamily="34" charset="0"/>
                <a:ea typeface="ヒラギノ角ゴ Pro W3" pitchFamily="1" charset="-128"/>
                <a:cs typeface="Arial" panose="020B0604020202020204" pitchFamily="34" charset="0"/>
              </a:rPr>
              <a:t> Sarah Mosuwe </a:t>
            </a:r>
            <a:br>
              <a:rPr lang="en-ZA" altLang="en-US" sz="4900" cap="none" dirty="0">
                <a:latin typeface="Arial" panose="020B0604020202020204" pitchFamily="34" charset="0"/>
                <a:ea typeface="ヒラギノ角ゴ Pro W3" pitchFamily="1" charset="-128"/>
                <a:cs typeface="Arial" panose="020B0604020202020204" pitchFamily="34" charset="0"/>
              </a:rPr>
            </a:br>
            <a:r>
              <a:rPr lang="en-ZA" altLang="en-US" sz="4900" cap="none" dirty="0">
                <a:latin typeface="Arial" panose="020B0604020202020204" pitchFamily="34" charset="0"/>
                <a:ea typeface="ヒラギノ角ゴ Pro W3" pitchFamily="1" charset="-128"/>
                <a:cs typeface="Arial" panose="020B0604020202020204" pitchFamily="34" charset="0"/>
              </a:rPr>
              <a:t>Tel: 012 312 </a:t>
            </a:r>
            <a:r>
              <a:rPr lang="en-ZA" altLang="en-US" sz="4900" dirty="0">
                <a:latin typeface="Arial" panose="020B0604020202020204" pitchFamily="34" charset="0"/>
                <a:ea typeface="ヒラギノ角ゴ Pro W3" pitchFamily="1" charset="-128"/>
                <a:cs typeface="Arial" panose="020B0604020202020204" pitchFamily="34" charset="0"/>
              </a:rPr>
              <a:t>7256</a:t>
            </a:r>
            <a:br>
              <a:rPr lang="en-ZA" altLang="en-US" sz="4900" cap="none" dirty="0">
                <a:latin typeface="Arial" panose="020B0604020202020204" pitchFamily="34" charset="0"/>
                <a:ea typeface="ヒラギノ角ゴ Pro W3" pitchFamily="1" charset="-128"/>
                <a:cs typeface="Arial" panose="020B0604020202020204" pitchFamily="34" charset="0"/>
              </a:rPr>
            </a:br>
            <a:r>
              <a:rPr lang="en-ZA" altLang="en-US" sz="4900" cap="none" dirty="0">
                <a:latin typeface="Arial" panose="020B0604020202020204" pitchFamily="34" charset="0"/>
                <a:ea typeface="ヒラギノ角ゴ Pro W3" pitchFamily="1" charset="-128"/>
                <a:cs typeface="Arial" panose="020B0604020202020204" pitchFamily="34" charset="0"/>
              </a:rPr>
              <a:t>Email: </a:t>
            </a:r>
            <a:r>
              <a:rPr lang="en-ZA" altLang="en-US" sz="4900" dirty="0">
                <a:latin typeface="Arial" panose="020B0604020202020204" pitchFamily="34" charset="0"/>
                <a:ea typeface="ヒラギノ角ゴ Pro W3" pitchFamily="1" charset="-128"/>
                <a:cs typeface="Arial" panose="020B0604020202020204" pitchFamily="34" charset="0"/>
              </a:rPr>
              <a:t>SarahMa</a:t>
            </a:r>
            <a:r>
              <a:rPr lang="en-ZA" altLang="en-US" sz="4900" cap="none" dirty="0">
                <a:latin typeface="Arial" panose="020B0604020202020204" pitchFamily="34" charset="0"/>
                <a:ea typeface="ヒラギノ角ゴ Pro W3" pitchFamily="1" charset="-128"/>
                <a:cs typeface="Arial" panose="020B0604020202020204" pitchFamily="34" charset="0"/>
              </a:rPr>
              <a:t>@dsd.gov.za</a:t>
            </a:r>
            <a:br>
              <a:rPr lang="en-ZA" altLang="en-US" cap="none" dirty="0">
                <a:ea typeface="ヒラギノ角ゴ Pro W3" pitchFamily="1" charset="-128"/>
              </a:rPr>
            </a:br>
            <a:endParaRPr lang="en-ZA" altLang="en-US" cap="none" dirty="0">
              <a:ea typeface="ヒラギノ角ゴ Pro W3" pitchFamily="1" charset="-128"/>
            </a:endParaRPr>
          </a:p>
        </p:txBody>
      </p:sp>
      <p:sp>
        <p:nvSpPr>
          <p:cNvPr id="12291" name="Text Placeholder 2">
            <a:extLst>
              <a:ext uri="{FF2B5EF4-FFF2-40B4-BE49-F238E27FC236}">
                <a16:creationId xmlns:a16="http://schemas.microsoft.com/office/drawing/2014/main" id="{91FCBDD4-9FE2-4BB2-BD48-5F7AF80A7E77}"/>
              </a:ext>
            </a:extLst>
          </p:cNvPr>
          <p:cNvSpPr>
            <a:spLocks noGrp="1"/>
          </p:cNvSpPr>
          <p:nvPr>
            <p:ph type="body" idx="1"/>
          </p:nvPr>
        </p:nvSpPr>
        <p:spPr>
          <a:xfrm>
            <a:off x="817563" y="76200"/>
            <a:ext cx="8324850" cy="838200"/>
          </a:xfrm>
        </p:spPr>
        <p:txBody>
          <a:bodyPr/>
          <a:lstStyle/>
          <a:p>
            <a:r>
              <a:rPr lang="en-ZA" altLang="en-US" sz="3200">
                <a:ea typeface="ヒラギノ角ゴ Pro W3" pitchFamily="1" charset="-128"/>
              </a:rPr>
              <a:t>		</a:t>
            </a:r>
            <a:endParaRPr lang="en-ZA" altLang="en-US" sz="3600" b="1">
              <a:latin typeface="Arial" panose="020B0604020202020204" pitchFamily="34" charset="0"/>
              <a:ea typeface="ヒラギノ角ゴ Pro W3" pitchFamily="1" charset="-128"/>
              <a:cs typeface="Arial" panose="020B0604020202020204" pitchFamily="34" charset="0"/>
            </a:endParaRPr>
          </a:p>
        </p:txBody>
      </p:sp>
      <p:sp>
        <p:nvSpPr>
          <p:cNvPr id="12292" name="Slide Number Placeholder 3">
            <a:extLst>
              <a:ext uri="{FF2B5EF4-FFF2-40B4-BE49-F238E27FC236}">
                <a16:creationId xmlns:a16="http://schemas.microsoft.com/office/drawing/2014/main" id="{E2FB264A-C4EF-4317-8DE2-2B048AD7D6C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D44495C6-41EF-40A2-9757-D32E3ED2B54F}" type="slidenum">
              <a:rPr lang="en-GB" altLang="en-US" sz="1400"/>
              <a:pPr>
                <a:spcBef>
                  <a:spcPct val="0"/>
                </a:spcBef>
                <a:buFontTx/>
                <a:buNone/>
              </a:pPr>
              <a:t>59</a:t>
            </a:fld>
            <a:endParaRPr lang="en-GB" alt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681038" y="365128"/>
            <a:ext cx="8543925" cy="453020"/>
          </a:xfrm>
        </p:spPr>
        <p:txBody>
          <a:bodyPr>
            <a:noAutofit/>
          </a:bodyPr>
          <a:lstStyle/>
          <a:p>
            <a:r>
              <a:rPr lang="en-US" sz="3200" b="1">
                <a:latin typeface="Arial" panose="020B0604020202020204" pitchFamily="34" charset="0"/>
                <a:cs typeface="Arial" panose="020B0604020202020204" pitchFamily="34" charset="0"/>
              </a:rPr>
              <a:t>TOTAL NUMBER OF REGISTERED NPOS</a:t>
            </a:r>
            <a:endParaRPr lang="en-US" sz="3200" b="1" dirty="0">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F8A25AD5-E866-4B85-973E-133AD01C83BD}"/>
              </a:ext>
            </a:extLst>
          </p:cNvPr>
          <p:cNvGraphicFramePr>
            <a:graphicFrameLocks noGrp="1"/>
          </p:cNvGraphicFramePr>
          <p:nvPr>
            <p:ph idx="1"/>
          </p:nvPr>
        </p:nvGraphicFramePr>
        <p:xfrm>
          <a:off x="681038" y="914400"/>
          <a:ext cx="8543925" cy="45527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81786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AE0830-7D1B-0F8F-7475-F3F024CE74F5}"/>
              </a:ext>
            </a:extLst>
          </p:cNvPr>
          <p:cNvSpPr txBox="1"/>
          <p:nvPr/>
        </p:nvSpPr>
        <p:spPr>
          <a:xfrm>
            <a:off x="532263" y="789127"/>
            <a:ext cx="960802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465841D-6107-54D6-5CE8-694D00831908}"/>
              </a:ext>
            </a:extLst>
          </p:cNvPr>
          <p:cNvSpPr txBox="1"/>
          <p:nvPr/>
        </p:nvSpPr>
        <p:spPr>
          <a:xfrm>
            <a:off x="123825" y="3733800"/>
            <a:ext cx="9496425"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 charset="-128"/>
                <a:cs typeface="Arial" panose="020B0604020202020204" pitchFamily="34" charset="0"/>
              </a:rPr>
              <a:t>NPO CALL FOR PROPOSALS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 charset="-128"/>
                <a:cs typeface="Arial" panose="020B0604020202020204" pitchFamily="34" charset="0"/>
              </a:rPr>
              <a:t>Financial year/s </a:t>
            </a:r>
            <a:r>
              <a:rPr lang="en-US" altLang="en-US" sz="3600" dirty="0">
                <a:solidFill>
                  <a:prstClr val="black"/>
                </a:solidFill>
                <a:latin typeface="Arial" panose="020B0604020202020204" pitchFamily="34" charset="0"/>
                <a:ea typeface="ヒラギノ角ゴ Pro W3" pitchFamily="1" charset="-128"/>
                <a:cs typeface="Arial" panose="020B0604020202020204" pitchFamily="34" charset="0"/>
              </a:rPr>
              <a:t>2024</a:t>
            </a:r>
            <a:r>
              <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 charset="-128"/>
                <a:cs typeface="Arial" panose="020B0604020202020204" pitchFamily="34" charset="0"/>
              </a:rPr>
              <a:t>-2027 </a:t>
            </a:r>
          </a:p>
        </p:txBody>
      </p:sp>
      <p:sp>
        <p:nvSpPr>
          <p:cNvPr id="2" name="Title 1">
            <a:extLst>
              <a:ext uri="{FF2B5EF4-FFF2-40B4-BE49-F238E27FC236}">
                <a16:creationId xmlns:a16="http://schemas.microsoft.com/office/drawing/2014/main" id="{0C04A6ED-4EE4-456C-87ED-FC2F30209266}"/>
              </a:ext>
            </a:extLst>
          </p:cNvPr>
          <p:cNvSpPr>
            <a:spLocks noGrp="1"/>
          </p:cNvSpPr>
          <p:nvPr>
            <p:ph type="ctrTitle"/>
          </p:nvPr>
        </p:nvSpPr>
        <p:spPr>
          <a:xfrm>
            <a:off x="219075" y="457200"/>
            <a:ext cx="9496425" cy="2419349"/>
          </a:xfrm>
        </p:spPr>
        <p:txBody>
          <a:bodyPr>
            <a:normAutofit fontScale="90000"/>
          </a:bodyPr>
          <a:lstStyle/>
          <a:p>
            <a:br>
              <a:rPr lang="en-US" altLang="en-US" b="1" dirty="0">
                <a:latin typeface="Arial" panose="020B0604020202020204" pitchFamily="34" charset="0"/>
                <a:ea typeface="ヒラギノ角ゴ Pro W3" pitchFamily="1" charset="-128"/>
                <a:cs typeface="Arial" panose="020B0604020202020204" pitchFamily="34" charset="0"/>
              </a:rPr>
            </a:br>
            <a:br>
              <a:rPr lang="en-US" altLang="en-US" b="1" dirty="0">
                <a:latin typeface="Arial" panose="020B0604020202020204" pitchFamily="34" charset="0"/>
                <a:ea typeface="ヒラギノ角ゴ Pro W3" pitchFamily="1" charset="-128"/>
                <a:cs typeface="Arial" panose="020B0604020202020204" pitchFamily="34" charset="0"/>
              </a:rPr>
            </a:br>
            <a:r>
              <a:rPr lang="en-US" altLang="en-US" sz="4000" b="1" dirty="0">
                <a:latin typeface="Arial" panose="020B0604020202020204" pitchFamily="34" charset="0"/>
                <a:ea typeface="ヒラギノ角ゴ Pro W3" pitchFamily="1" charset="-128"/>
                <a:cs typeface="Arial" panose="020B0604020202020204" pitchFamily="34" charset="0"/>
              </a:rPr>
              <a:t>CHIEF DIRECTORATE: CHILDREN’S SERVICES </a:t>
            </a:r>
            <a:br>
              <a:rPr lang="en-US" altLang="en-US" sz="4000" b="1" dirty="0">
                <a:latin typeface="Arial" panose="020B0604020202020204" pitchFamily="34" charset="0"/>
                <a:ea typeface="ヒラギノ角ゴ Pro W3" pitchFamily="1" charset="-128"/>
                <a:cs typeface="Arial" panose="020B0604020202020204" pitchFamily="34" charset="0"/>
              </a:rPr>
            </a:br>
            <a:r>
              <a:rPr lang="en-US" altLang="en-US" b="1" dirty="0">
                <a:latin typeface="Arial" panose="020B0604020202020204" pitchFamily="34" charset="0"/>
                <a:ea typeface="ヒラギノ角ゴ Pro W3" pitchFamily="1" charset="-128"/>
                <a:cs typeface="Arial" panose="020B0604020202020204" pitchFamily="34" charset="0"/>
              </a:rPr>
              <a:t>(</a:t>
            </a:r>
            <a:r>
              <a:rPr lang="en-US" altLang="en-US" sz="4400" b="1" dirty="0">
                <a:latin typeface="Arial" panose="020B0604020202020204" pitchFamily="34" charset="0"/>
                <a:ea typeface="ヒラギノ角ゴ Pro W3" pitchFamily="1" charset="-128"/>
                <a:cs typeface="Arial" panose="020B0604020202020204" pitchFamily="34" charset="0"/>
              </a:rPr>
              <a:t>Child Protection and Services to OVC)</a:t>
            </a:r>
            <a:endParaRPr lang="en-US" sz="4400" dirty="0"/>
          </a:p>
        </p:txBody>
      </p:sp>
      <p:sp>
        <p:nvSpPr>
          <p:cNvPr id="4" name="Subtitle 3">
            <a:extLst>
              <a:ext uri="{FF2B5EF4-FFF2-40B4-BE49-F238E27FC236}">
                <a16:creationId xmlns:a16="http://schemas.microsoft.com/office/drawing/2014/main" id="{1D3A0052-2A7F-4C58-8F70-43CC5CCD5BFE}"/>
              </a:ext>
            </a:extLst>
          </p:cNvPr>
          <p:cNvSpPr>
            <a:spLocks noGrp="1"/>
          </p:cNvSpPr>
          <p:nvPr>
            <p:ph type="subTitle" idx="1"/>
          </p:nvPr>
        </p:nvSpPr>
        <p:spPr>
          <a:xfrm>
            <a:off x="252412" y="3305176"/>
            <a:ext cx="9401175" cy="2505074"/>
          </a:xfrm>
        </p:spPr>
        <p:txBody>
          <a:bodyPr>
            <a:normAutofit/>
          </a:bodyPr>
          <a:lstStyle/>
          <a:p>
            <a:r>
              <a:rPr lang="en-US" sz="3200" b="1" dirty="0"/>
              <a:t>TITLE</a:t>
            </a:r>
          </a:p>
        </p:txBody>
      </p:sp>
    </p:spTree>
    <p:extLst>
      <p:ext uri="{BB962C8B-B14F-4D97-AF65-F5344CB8AC3E}">
        <p14:creationId xmlns:p14="http://schemas.microsoft.com/office/powerpoint/2010/main" val="23957135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A4C58E-3C24-242C-0B24-F8F397337F48}"/>
              </a:ext>
            </a:extLst>
          </p:cNvPr>
          <p:cNvSpPr txBox="1"/>
          <p:nvPr/>
        </p:nvSpPr>
        <p:spPr>
          <a:xfrm>
            <a:off x="3459707" y="108761"/>
            <a:ext cx="4954136" cy="523220"/>
          </a:xfrm>
          <a:prstGeom prst="rect">
            <a:avLst/>
          </a:prstGeom>
          <a:noFill/>
        </p:spPr>
        <p:txBody>
          <a:bodyPr wrap="square">
            <a:spAutoFit/>
          </a:bodyPr>
          <a:lstStyle/>
          <a:p>
            <a:r>
              <a:rPr lang="en-ZA" sz="2800" b="1" dirty="0">
                <a:latin typeface="Arial Black" panose="020B0A04020102020204" pitchFamily="34" charset="0"/>
              </a:rPr>
              <a:t> </a:t>
            </a:r>
            <a:endParaRPr lang="en-ZA" sz="2800" dirty="0"/>
          </a:p>
        </p:txBody>
      </p:sp>
      <p:sp>
        <p:nvSpPr>
          <p:cNvPr id="2" name="Title 1">
            <a:extLst>
              <a:ext uri="{FF2B5EF4-FFF2-40B4-BE49-F238E27FC236}">
                <a16:creationId xmlns:a16="http://schemas.microsoft.com/office/drawing/2014/main" id="{8724864D-B885-4121-B543-1F41B6EC7DFE}"/>
              </a:ext>
            </a:extLst>
          </p:cNvPr>
          <p:cNvSpPr>
            <a:spLocks noGrp="1"/>
          </p:cNvSpPr>
          <p:nvPr>
            <p:ph type="title"/>
          </p:nvPr>
        </p:nvSpPr>
        <p:spPr>
          <a:xfrm>
            <a:off x="504826" y="365127"/>
            <a:ext cx="8720138" cy="396873"/>
          </a:xfrm>
        </p:spPr>
        <p:txBody>
          <a:bodyPr>
            <a:normAutofit fontScale="90000"/>
          </a:bodyPr>
          <a:lstStyle/>
          <a:p>
            <a:r>
              <a:rPr lang="en-US" b="1" dirty="0">
                <a:latin typeface="Arial" panose="020B0604020202020204" pitchFamily="34" charset="0"/>
                <a:cs typeface="Arial" panose="020B0604020202020204" pitchFamily="34" charset="0"/>
              </a:rPr>
              <a:t>Purpose</a:t>
            </a:r>
            <a:r>
              <a:rPr lang="en-US" b="1" dirty="0"/>
              <a:t> </a:t>
            </a:r>
          </a:p>
        </p:txBody>
      </p:sp>
      <p:sp>
        <p:nvSpPr>
          <p:cNvPr id="4" name="Content Placeholder 3">
            <a:extLst>
              <a:ext uri="{FF2B5EF4-FFF2-40B4-BE49-F238E27FC236}">
                <a16:creationId xmlns:a16="http://schemas.microsoft.com/office/drawing/2014/main" id="{CDB2577C-6D8A-4705-BB50-BBEE29ED5B9C}"/>
              </a:ext>
            </a:extLst>
          </p:cNvPr>
          <p:cNvSpPr>
            <a:spLocks noGrp="1"/>
          </p:cNvSpPr>
          <p:nvPr>
            <p:ph idx="1"/>
          </p:nvPr>
        </p:nvSpPr>
        <p:spPr>
          <a:xfrm>
            <a:off x="314325" y="888347"/>
            <a:ext cx="9315450" cy="5288616"/>
          </a:xfrm>
        </p:spPr>
        <p:txBody>
          <a:bodyPr>
            <a:normAutofit/>
          </a:bodyPr>
          <a:lstStyle/>
          <a:p>
            <a:endParaRPr lang="en-US" sz="24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To brief covers the following Sub-</a:t>
            </a:r>
            <a:r>
              <a:rPr lang="en-US" sz="3200" dirty="0" err="1">
                <a:latin typeface="Arial" panose="020B0604020202020204" pitchFamily="34" charset="0"/>
                <a:cs typeface="Arial" panose="020B0604020202020204" pitchFamily="34" charset="0"/>
              </a:rPr>
              <a:t>Programmes</a:t>
            </a:r>
            <a:r>
              <a:rPr lang="en-US" sz="3200" dirty="0">
                <a:latin typeface="Arial" panose="020B0604020202020204" pitchFamily="34" charset="0"/>
                <a:cs typeface="Arial" panose="020B0604020202020204" pitchFamily="34" charset="0"/>
              </a:rPr>
              <a:t>: </a:t>
            </a:r>
          </a:p>
          <a:p>
            <a:endParaRPr lang="en-US" sz="3200" dirty="0">
              <a:latin typeface="Arial" panose="020B0604020202020204" pitchFamily="34" charset="0"/>
              <a:cs typeface="Arial" panose="020B0604020202020204" pitchFamily="34" charset="0"/>
            </a:endParaRPr>
          </a:p>
          <a:p>
            <a:pPr lvl="1"/>
            <a:r>
              <a:rPr lang="en-US" sz="3200" dirty="0">
                <a:latin typeface="Arial" panose="020B0604020202020204" pitchFamily="34" charset="0"/>
                <a:cs typeface="Arial" panose="020B0604020202020204" pitchFamily="34" charset="0"/>
              </a:rPr>
              <a:t>SP3.3: Child Protection</a:t>
            </a:r>
          </a:p>
          <a:p>
            <a:pPr lvl="1"/>
            <a:r>
              <a:rPr lang="en-US" sz="3200" dirty="0">
                <a:latin typeface="Arial" panose="020B0604020202020204" pitchFamily="34" charset="0"/>
                <a:cs typeface="Arial" panose="020B0604020202020204" pitchFamily="34" charset="0"/>
              </a:rPr>
              <a:t> SP3.6.1 Community-Based Care Services for Children </a:t>
            </a:r>
          </a:p>
        </p:txBody>
      </p:sp>
    </p:spTree>
    <p:extLst>
      <p:ext uri="{BB962C8B-B14F-4D97-AF65-F5344CB8AC3E}">
        <p14:creationId xmlns:p14="http://schemas.microsoft.com/office/powerpoint/2010/main" val="4224897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65FB1F2-5083-45C3-BB26-202E3A2C219D}"/>
              </a:ext>
            </a:extLst>
          </p:cNvPr>
          <p:cNvSpPr>
            <a:spLocks noGrp="1"/>
          </p:cNvSpPr>
          <p:nvPr>
            <p:ph type="title"/>
          </p:nvPr>
        </p:nvSpPr>
        <p:spPr>
          <a:xfrm>
            <a:off x="219075" y="209550"/>
            <a:ext cx="8943975" cy="838200"/>
          </a:xfrm>
        </p:spPr>
        <p:txBody>
          <a:bodyPr>
            <a:normAutofit/>
          </a:bodyPr>
          <a:lstStyle/>
          <a:p>
            <a:r>
              <a:rPr lang="en-US" altLang="en-US" sz="4000" b="1" dirty="0">
                <a:latin typeface="Arial" panose="020B0604020202020204" pitchFamily="34" charset="0"/>
                <a:ea typeface="ヒラギノ角ゴ Pro W3" pitchFamily="1" charset="-128"/>
              </a:rPr>
              <a:t>Functions of the Chief Directorate</a:t>
            </a:r>
            <a:endParaRPr lang="en-US" altLang="en-US" sz="4000" dirty="0">
              <a:ea typeface="ヒラギノ角ゴ Pro W3" pitchFamily="1" charset="-128"/>
            </a:endParaRPr>
          </a:p>
        </p:txBody>
      </p:sp>
      <p:sp>
        <p:nvSpPr>
          <p:cNvPr id="5123" name="Content Placeholder 2">
            <a:extLst>
              <a:ext uri="{FF2B5EF4-FFF2-40B4-BE49-F238E27FC236}">
                <a16:creationId xmlns:a16="http://schemas.microsoft.com/office/drawing/2014/main" id="{8B8C253E-B021-462B-AA2F-19174A5BD7C2}"/>
              </a:ext>
            </a:extLst>
          </p:cNvPr>
          <p:cNvSpPr>
            <a:spLocks noGrp="1"/>
          </p:cNvSpPr>
          <p:nvPr>
            <p:ph idx="1"/>
          </p:nvPr>
        </p:nvSpPr>
        <p:spPr>
          <a:xfrm>
            <a:off x="219075" y="1047750"/>
            <a:ext cx="9467850" cy="5048250"/>
          </a:xfrm>
        </p:spPr>
        <p:txBody>
          <a:bodyPr>
            <a:normAutofit/>
          </a:bodyPr>
          <a:lstStyle/>
          <a:p>
            <a:pPr algn="just" eaLnBrk="1" hangingPunct="1">
              <a:lnSpc>
                <a:spcPct val="80000"/>
              </a:lnSpc>
              <a:buFontTx/>
              <a:buNone/>
            </a:pPr>
            <a:r>
              <a:rPr lang="en-US" altLang="en-US" sz="2400" b="1" dirty="0">
                <a:latin typeface="Arial" panose="020B0604020202020204" pitchFamily="34" charset="0"/>
                <a:ea typeface="ヒラギノ角ゴ Pro W3" pitchFamily="1" charset="-128"/>
                <a:cs typeface="Arial" panose="020B0604020202020204" pitchFamily="34" charset="0"/>
              </a:rPr>
              <a:t>Strategic objective</a:t>
            </a:r>
            <a:r>
              <a:rPr lang="en-US" altLang="en-US" sz="2400" dirty="0">
                <a:latin typeface="Arial" panose="020B0604020202020204" pitchFamily="34" charset="0"/>
                <a:ea typeface="ヒラギノ角ゴ Pro W3" pitchFamily="1" charset="-128"/>
                <a:cs typeface="Arial" panose="020B0604020202020204" pitchFamily="34" charset="0"/>
              </a:rPr>
              <a:t>:</a:t>
            </a:r>
          </a:p>
          <a:p>
            <a:pPr>
              <a:lnSpc>
                <a:spcPct val="150000"/>
              </a:lnSpc>
              <a:spcAft>
                <a:spcPts val="0"/>
              </a:spcAft>
            </a:pPr>
            <a:r>
              <a:rPr lang="en-ZA" sz="2400" dirty="0">
                <a:solidFill>
                  <a:srgbClr val="000000"/>
                </a:solidFill>
                <a:latin typeface="Arial" panose="020B0604020202020204" pitchFamily="34" charset="0"/>
                <a:ea typeface="Calibri" panose="020F0502020204030204" pitchFamily="34" charset="0"/>
              </a:rPr>
              <a:t>To develop, support and monitor the implementation of policies, legislation,  norms and standards for children in need of care and protection.</a:t>
            </a:r>
          </a:p>
          <a:p>
            <a:pPr algn="just" eaLnBrk="1" hangingPunct="1">
              <a:lnSpc>
                <a:spcPct val="150000"/>
              </a:lnSpc>
              <a:buFontTx/>
              <a:buNone/>
            </a:pPr>
            <a:r>
              <a:rPr lang="en-US" altLang="en-US" sz="2400" b="1" dirty="0">
                <a:latin typeface="Arial" panose="020B0604020202020204" pitchFamily="34" charset="0"/>
                <a:ea typeface="ヒラギノ角ゴ Pro W3" pitchFamily="1" charset="-128"/>
                <a:cs typeface="Arial" panose="020B0604020202020204" pitchFamily="34" charset="0"/>
              </a:rPr>
              <a:t>Measurable objective:</a:t>
            </a:r>
          </a:p>
          <a:p>
            <a:pPr algn="just" eaLnBrk="1" hangingPunct="1">
              <a:lnSpc>
                <a:spcPct val="150000"/>
              </a:lnSpc>
            </a:pPr>
            <a:r>
              <a:rPr lang="en-US" altLang="en-US" sz="2400" dirty="0">
                <a:latin typeface="Arial" panose="020B0604020202020204" pitchFamily="34" charset="0"/>
                <a:ea typeface="ヒラギノ角ゴ Pro W3" pitchFamily="1" charset="-128"/>
                <a:cs typeface="Arial" panose="020B0604020202020204" pitchFamily="34" charset="0"/>
              </a:rPr>
              <a:t>Develop, facilitate and monitor the implementation of policies, strategies and </a:t>
            </a:r>
            <a:r>
              <a:rPr lang="en-US" altLang="en-US" sz="2400" dirty="0" err="1">
                <a:latin typeface="Arial" panose="020B0604020202020204" pitchFamily="34" charset="0"/>
                <a:ea typeface="ヒラギノ角ゴ Pro W3" pitchFamily="1" charset="-128"/>
                <a:cs typeface="Arial" panose="020B0604020202020204" pitchFamily="34" charset="0"/>
              </a:rPr>
              <a:t>programmes</a:t>
            </a:r>
            <a:r>
              <a:rPr lang="en-US" altLang="en-US" sz="2400" dirty="0">
                <a:latin typeface="Arial" panose="020B0604020202020204" pitchFamily="34" charset="0"/>
                <a:ea typeface="ヒラギノ角ゴ Pro W3" pitchFamily="1" charset="-128"/>
                <a:cs typeface="Arial" panose="020B0604020202020204" pitchFamily="34" charset="0"/>
              </a:rPr>
              <a:t> pertaining to children.</a:t>
            </a:r>
          </a:p>
        </p:txBody>
      </p:sp>
      <p:sp>
        <p:nvSpPr>
          <p:cNvPr id="5124" name="Slide Number Placeholder 3">
            <a:extLst>
              <a:ext uri="{FF2B5EF4-FFF2-40B4-BE49-F238E27FC236}">
                <a16:creationId xmlns:a16="http://schemas.microsoft.com/office/drawing/2014/main" id="{7AEA88F6-E35D-4DA6-9978-419C8D12712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6821A07-1246-4753-A820-3402DC52D1E5}" type="slidenum">
              <a:rPr kumimoji="0" lang="en-GB" altLang="en-US" sz="1400"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itchFamily="1"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62</a:t>
            </a:fld>
            <a:endParaRPr kumimoji="0" lang="en-GB" altLang="en-US" sz="1400"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itchFamily="1" charset="-128"/>
              <a:cs typeface="+mn-cs"/>
            </a:endParaRPr>
          </a:p>
        </p:txBody>
      </p:sp>
    </p:spTree>
    <p:extLst>
      <p:ext uri="{BB962C8B-B14F-4D97-AF65-F5344CB8AC3E}">
        <p14:creationId xmlns:p14="http://schemas.microsoft.com/office/powerpoint/2010/main" val="25046556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9D350E4-3EE0-422C-9F83-C6037103B69B}"/>
              </a:ext>
            </a:extLst>
          </p:cNvPr>
          <p:cNvSpPr>
            <a:spLocks noGrp="1"/>
          </p:cNvSpPr>
          <p:nvPr>
            <p:ph type="title"/>
          </p:nvPr>
        </p:nvSpPr>
        <p:spPr>
          <a:xfrm>
            <a:off x="142875" y="136523"/>
            <a:ext cx="9419583" cy="1006477"/>
          </a:xfrm>
        </p:spPr>
        <p:txBody>
          <a:bodyPr>
            <a:normAutofit/>
          </a:bodyPr>
          <a:lstStyle/>
          <a:p>
            <a:pPr marL="342900" indent="-342900"/>
            <a:r>
              <a:rPr lang="en-US" altLang="en-US" sz="2800" b="1" dirty="0">
                <a:latin typeface="Arial" panose="020B0604020202020204" pitchFamily="34" charset="0"/>
                <a:ea typeface="MS PGothic" panose="020B0600070205080204" pitchFamily="34" charset="-128"/>
              </a:rPr>
              <a:t>OVERVIEW OF CHILD PROTECTION (DIRECTORATE) </a:t>
            </a:r>
            <a:endParaRPr lang="en-ZA" altLang="en-US" sz="2800" b="1" dirty="0">
              <a:ea typeface="ヒラギノ角ゴ Pro W3" pitchFamily="1" charset="-128"/>
            </a:endParaRPr>
          </a:p>
        </p:txBody>
      </p:sp>
      <p:sp>
        <p:nvSpPr>
          <p:cNvPr id="6147" name="Content Placeholder 2">
            <a:extLst>
              <a:ext uri="{FF2B5EF4-FFF2-40B4-BE49-F238E27FC236}">
                <a16:creationId xmlns:a16="http://schemas.microsoft.com/office/drawing/2014/main" id="{C166862C-A32F-493E-AC44-8F0D33868DCA}"/>
              </a:ext>
            </a:extLst>
          </p:cNvPr>
          <p:cNvSpPr>
            <a:spLocks noGrp="1"/>
          </p:cNvSpPr>
          <p:nvPr>
            <p:ph idx="1"/>
          </p:nvPr>
        </p:nvSpPr>
        <p:spPr>
          <a:xfrm>
            <a:off x="142875" y="863029"/>
            <a:ext cx="9514833" cy="4566221"/>
          </a:xfrm>
        </p:spPr>
        <p:txBody>
          <a:bodyPr>
            <a:noAutofit/>
          </a:bodyPr>
          <a:lstStyle/>
          <a:p>
            <a:pPr marL="0" indent="0">
              <a:buFontTx/>
              <a:buNone/>
              <a:defRPr/>
            </a:pPr>
            <a:r>
              <a:rPr lang="en-US" altLang="en-US" sz="2400" b="1" dirty="0">
                <a:latin typeface="Arial" panose="020B0604020202020204" pitchFamily="34" charset="0"/>
                <a:ea typeface="MS PGothic" panose="020B0600070205080204" pitchFamily="34" charset="-128"/>
              </a:rPr>
              <a:t>Purpose of the Programme:</a:t>
            </a:r>
          </a:p>
          <a:p>
            <a:pPr>
              <a:defRPr/>
            </a:pPr>
            <a:r>
              <a:rPr lang="en-ZA" altLang="en-US" sz="2400" dirty="0">
                <a:latin typeface="Arial" panose="020B0604020202020204" pitchFamily="34" charset="0"/>
                <a:ea typeface="ヒラギノ角ゴ Pro W3" pitchFamily="4" charset="-128"/>
                <a:cs typeface="Arial" panose="020B0604020202020204" pitchFamily="34" charset="0"/>
              </a:rPr>
              <a:t>To </a:t>
            </a:r>
            <a:r>
              <a:rPr lang="en-GB" sz="2400" dirty="0">
                <a:latin typeface="Arial" panose="020B0604020202020204" pitchFamily="34" charset="0"/>
                <a:cs typeface="Arial" panose="020B0604020202020204" pitchFamily="34" charset="0"/>
              </a:rPr>
              <a:t>develop, support and monitor the implementation of policies, legislation and norms and standards for social welfare services to children.</a:t>
            </a:r>
            <a:endParaRPr lang="en-ZA" altLang="en-US" sz="2400" dirty="0">
              <a:latin typeface="Arial" panose="020B0604020202020204" pitchFamily="34" charset="0"/>
              <a:ea typeface="ヒラギノ角ゴ Pro W3" pitchFamily="4" charset="-128"/>
              <a:cs typeface="Arial" panose="020B0604020202020204" pitchFamily="34" charset="0"/>
            </a:endParaRPr>
          </a:p>
          <a:p>
            <a:pPr marL="0" indent="0">
              <a:buFontTx/>
              <a:buNone/>
              <a:defRPr/>
            </a:pPr>
            <a:r>
              <a:rPr lang="en-ZA" altLang="en-US" sz="2400" b="1" dirty="0">
                <a:latin typeface="Arial" panose="020B0604020202020204" pitchFamily="34" charset="0"/>
                <a:ea typeface="ヒラギノ角ゴ Pro W3" pitchFamily="4" charset="-128"/>
                <a:cs typeface="Arial" panose="020B0604020202020204" pitchFamily="34" charset="0"/>
              </a:rPr>
              <a:t>Key Priorities </a:t>
            </a:r>
            <a:r>
              <a:rPr lang="en-US" altLang="en-US" sz="2400" b="1" dirty="0">
                <a:latin typeface="Arial" panose="020B0604020202020204" pitchFamily="34" charset="0"/>
                <a:ea typeface="MS PGothic" panose="020B0600070205080204" pitchFamily="34" charset="-128"/>
              </a:rPr>
              <a:t>of the Programme</a:t>
            </a:r>
            <a:endParaRPr lang="en-ZA" altLang="en-US" sz="2400" b="1" dirty="0">
              <a:latin typeface="Arial" panose="020B0604020202020204" pitchFamily="34" charset="0"/>
              <a:ea typeface="ヒラギノ角ゴ Pro W3" pitchFamily="4" charset="-128"/>
              <a:cs typeface="Arial" panose="020B0604020202020204" pitchFamily="34" charset="0"/>
            </a:endParaRPr>
          </a:p>
          <a:p>
            <a:pPr>
              <a:defRPr/>
            </a:pPr>
            <a:r>
              <a:rPr lang="en-ZA" sz="2400" dirty="0">
                <a:latin typeface="Arial" panose="020B0604020202020204" pitchFamily="34" charset="0"/>
                <a:cs typeface="Arial" panose="020B0604020202020204" pitchFamily="34" charset="0"/>
              </a:rPr>
              <a:t>To care and protect children deriving this mandate in the Bill of Rights in the Constitution of the Republic of South Africa</a:t>
            </a:r>
          </a:p>
          <a:p>
            <a:pPr>
              <a:defRPr/>
            </a:pPr>
            <a:r>
              <a:rPr lang="en-ZA" sz="2400" dirty="0">
                <a:latin typeface="Arial" panose="020B0604020202020204" pitchFamily="34" charset="0"/>
                <a:cs typeface="Arial" panose="020B0604020202020204" pitchFamily="34" charset="0"/>
              </a:rPr>
              <a:t>To strengthen provision of child care and protection services and programmes in accordance with the Children’s Act.  </a:t>
            </a:r>
          </a:p>
          <a:p>
            <a:pPr>
              <a:defRPr/>
            </a:pPr>
            <a:r>
              <a:rPr lang="en-US" sz="2400" dirty="0">
                <a:latin typeface="Arial" panose="020B0604020202020204" pitchFamily="34" charset="0"/>
                <a:cs typeface="Arial" panose="020B0604020202020204" pitchFamily="34" charset="0"/>
              </a:rPr>
              <a:t>Conduct capacity building  on the implementation and monitoring of child-care and protection </a:t>
            </a:r>
            <a:r>
              <a:rPr lang="en-GB" sz="2400" dirty="0">
                <a:latin typeface="Arial" panose="020B0604020202020204" pitchFamily="34" charset="0"/>
                <a:cs typeface="Arial" panose="020B0604020202020204" pitchFamily="34" charset="0"/>
              </a:rPr>
              <a:t>policies; strategies; legislation; guidelines  as well as norms and standards.</a:t>
            </a:r>
            <a:endParaRPr lang="en-ZA" sz="2400" dirty="0">
              <a:latin typeface="Arial" panose="020B0604020202020204" pitchFamily="34" charset="0"/>
              <a:cs typeface="Arial" panose="020B0604020202020204" pitchFamily="34" charset="0"/>
            </a:endParaRPr>
          </a:p>
        </p:txBody>
      </p:sp>
      <p:sp>
        <p:nvSpPr>
          <p:cNvPr id="8196" name="Slide Number Placeholder 3">
            <a:extLst>
              <a:ext uri="{FF2B5EF4-FFF2-40B4-BE49-F238E27FC236}">
                <a16:creationId xmlns:a16="http://schemas.microsoft.com/office/drawing/2014/main" id="{1AE70CFE-04ED-40C8-B13D-93A8BA926C8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5DD19EEC-E4C0-4BCF-B678-19838F667C2A}" type="slidenum">
              <a:rPr lang="en-GB" altLang="en-US" sz="1400"/>
              <a:pPr>
                <a:spcBef>
                  <a:spcPct val="0"/>
                </a:spcBef>
                <a:buFontTx/>
                <a:buNone/>
              </a:pPr>
              <a:t>63</a:t>
            </a:fld>
            <a:endParaRPr lang="en-GB" altLang="en-US" sz="14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9D350E4-3EE0-422C-9F83-C6037103B69B}"/>
              </a:ext>
            </a:extLst>
          </p:cNvPr>
          <p:cNvSpPr>
            <a:spLocks noGrp="1"/>
          </p:cNvSpPr>
          <p:nvPr>
            <p:ph type="title"/>
          </p:nvPr>
        </p:nvSpPr>
        <p:spPr>
          <a:xfrm>
            <a:off x="28577" y="136522"/>
            <a:ext cx="9734548" cy="587377"/>
          </a:xfrm>
        </p:spPr>
        <p:txBody>
          <a:bodyPr>
            <a:noAutofit/>
          </a:bodyPr>
          <a:lstStyle/>
          <a:p>
            <a:pPr marL="342900" indent="-342900" algn="ctr"/>
            <a:br>
              <a:rPr lang="en-US" altLang="en-US" sz="3200" b="1" dirty="0">
                <a:latin typeface="Arial" panose="020B0604020202020204" pitchFamily="34" charset="0"/>
                <a:ea typeface="MS PGothic" panose="020B0600070205080204" pitchFamily="34" charset="-128"/>
              </a:rPr>
            </a:br>
            <a:r>
              <a:rPr lang="en-US" altLang="en-US" sz="3200" b="1" dirty="0">
                <a:latin typeface="Arial" panose="020B0604020202020204" pitchFamily="34" charset="0"/>
                <a:ea typeface="MS PGothic" panose="020B0600070205080204" pitchFamily="34" charset="-128"/>
              </a:rPr>
              <a:t>SERVICE SPECIFICATION: </a:t>
            </a:r>
            <a:br>
              <a:rPr lang="en-US" altLang="en-US" sz="3200" b="1" dirty="0">
                <a:latin typeface="Arial" panose="020B0604020202020204" pitchFamily="34" charset="0"/>
                <a:ea typeface="MS PGothic" panose="020B0600070205080204" pitchFamily="34" charset="-128"/>
              </a:rPr>
            </a:br>
            <a:r>
              <a:rPr lang="en-US" altLang="en-US" sz="3200" b="1" dirty="0">
                <a:latin typeface="Arial" panose="020B0604020202020204" pitchFamily="34" charset="0"/>
                <a:ea typeface="MS PGothic" panose="020B0600070205080204" pitchFamily="34" charset="-128"/>
              </a:rPr>
              <a:t>SP3.3 CHILD PROTECTION </a:t>
            </a:r>
            <a:endParaRPr lang="en-ZA" altLang="en-US" sz="3200" b="1" dirty="0">
              <a:ea typeface="ヒラギノ角ゴ Pro W3" pitchFamily="1" charset="-128"/>
            </a:endParaRPr>
          </a:p>
        </p:txBody>
      </p:sp>
      <p:sp>
        <p:nvSpPr>
          <p:cNvPr id="6147" name="Content Placeholder 2">
            <a:extLst>
              <a:ext uri="{FF2B5EF4-FFF2-40B4-BE49-F238E27FC236}">
                <a16:creationId xmlns:a16="http://schemas.microsoft.com/office/drawing/2014/main" id="{C166862C-A32F-493E-AC44-8F0D33868DCA}"/>
              </a:ext>
            </a:extLst>
          </p:cNvPr>
          <p:cNvSpPr>
            <a:spLocks noGrp="1"/>
          </p:cNvSpPr>
          <p:nvPr>
            <p:ph idx="1"/>
          </p:nvPr>
        </p:nvSpPr>
        <p:spPr>
          <a:xfrm>
            <a:off x="219075" y="952500"/>
            <a:ext cx="9248775" cy="4457700"/>
          </a:xfrm>
        </p:spPr>
        <p:txBody>
          <a:bodyPr>
            <a:normAutofit/>
          </a:bodyPr>
          <a:lstStyle/>
          <a:p>
            <a:pPr marL="0" indent="0">
              <a:buNone/>
              <a:defRPr/>
            </a:pPr>
            <a:endParaRPr lang="en-ZA" altLang="en-US" sz="2000" i="1" dirty="0">
              <a:latin typeface="Arial" panose="020B0604020202020204" pitchFamily="34" charset="0"/>
              <a:ea typeface="ヒラギノ角ゴ Pro W3" pitchFamily="4" charset="-128"/>
              <a:cs typeface="Arial" panose="020B0604020202020204" pitchFamily="34" charset="0"/>
            </a:endParaRPr>
          </a:p>
          <a:p>
            <a:pPr marL="0" indent="0">
              <a:buNone/>
              <a:defRPr/>
            </a:pPr>
            <a:r>
              <a:rPr lang="en-ZA" altLang="en-US" i="1" dirty="0">
                <a:latin typeface="Arial" panose="020B0604020202020204" pitchFamily="34" charset="0"/>
                <a:ea typeface="ヒラギノ角ゴ Pro W3" pitchFamily="4" charset="-128"/>
                <a:cs typeface="Arial" panose="020B0604020202020204" pitchFamily="34" charset="0"/>
              </a:rPr>
              <a:t>Specific to the Service Specifications, </a:t>
            </a:r>
            <a:r>
              <a:rPr lang="en-ZA" altLang="en-US" dirty="0">
                <a:latin typeface="Arial" panose="020B0604020202020204" pitchFamily="34" charset="0"/>
                <a:ea typeface="ヒラギノ角ゴ Pro W3" pitchFamily="4" charset="-128"/>
                <a:cs typeface="Arial" panose="020B0604020202020204" pitchFamily="34" charset="0"/>
              </a:rPr>
              <a:t>f</a:t>
            </a:r>
            <a:r>
              <a:rPr lang="en-ZA" dirty="0">
                <a:latin typeface="Arial" panose="020B0604020202020204" pitchFamily="34" charset="0"/>
                <a:ea typeface="ヒラギノ角ゴ Pro W3" pitchFamily="4" charset="-128"/>
                <a:cs typeface="Arial" panose="020B0604020202020204" pitchFamily="34" charset="0"/>
              </a:rPr>
              <a:t>unding</a:t>
            </a:r>
            <a:r>
              <a:rPr lang="en-ZA" dirty="0">
                <a:latin typeface="Arial" panose="020B0604020202020204" pitchFamily="34" charset="0"/>
                <a:cs typeface="Arial" panose="020B0604020202020204" pitchFamily="34" charset="0"/>
              </a:rPr>
              <a:t> considerations will be for services that are aligned to the following priority areas:</a:t>
            </a:r>
          </a:p>
          <a:p>
            <a:pPr marL="0" indent="0">
              <a:buNone/>
              <a:defRPr/>
            </a:pPr>
            <a:endParaRPr lang="en-ZA" altLang="en-US" dirty="0">
              <a:latin typeface="Arial" panose="020B0604020202020204" pitchFamily="34" charset="0"/>
              <a:ea typeface="ヒラギノ角ゴ Pro W3" pitchFamily="4" charset="-128"/>
              <a:cs typeface="Arial" panose="020B0604020202020204" pitchFamily="34" charset="0"/>
            </a:endParaRPr>
          </a:p>
          <a:p>
            <a:pPr lvl="1">
              <a:buFont typeface="Wingdings" panose="05000000000000000000" pitchFamily="2" charset="2"/>
              <a:buChar char="§"/>
              <a:defRPr/>
            </a:pPr>
            <a:r>
              <a:rPr lang="en-ZA" sz="2800" dirty="0">
                <a:latin typeface="Arial" panose="020B0604020202020204" pitchFamily="34" charset="0"/>
                <a:cs typeface="Arial" panose="020B0604020202020204" pitchFamily="34" charset="0"/>
              </a:rPr>
              <a:t>Provision of care and protection services to vulnerable children through identification, reporting and/or referral. </a:t>
            </a:r>
          </a:p>
          <a:p>
            <a:pPr>
              <a:defRPr/>
            </a:pPr>
            <a:endParaRPr lang="en-ZA" altLang="en-US" sz="2000" dirty="0">
              <a:latin typeface="Arial" panose="020B0604020202020204" pitchFamily="34" charset="0"/>
              <a:ea typeface="ヒラギノ角ゴ Pro W3" pitchFamily="4" charset="-128"/>
              <a:cs typeface="Arial" panose="020B0604020202020204" pitchFamily="34" charset="0"/>
            </a:endParaRPr>
          </a:p>
        </p:txBody>
      </p:sp>
      <p:sp>
        <p:nvSpPr>
          <p:cNvPr id="8196" name="Slide Number Placeholder 3">
            <a:extLst>
              <a:ext uri="{FF2B5EF4-FFF2-40B4-BE49-F238E27FC236}">
                <a16:creationId xmlns:a16="http://schemas.microsoft.com/office/drawing/2014/main" id="{1AE70CFE-04ED-40C8-B13D-93A8BA926C8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5DD19EEC-E4C0-4BCF-B678-19838F667C2A}" type="slidenum">
              <a:rPr lang="en-GB" altLang="en-US" sz="1400"/>
              <a:pPr>
                <a:spcBef>
                  <a:spcPct val="0"/>
                </a:spcBef>
                <a:buFontTx/>
                <a:buNone/>
              </a:pPr>
              <a:t>64</a:t>
            </a:fld>
            <a:endParaRPr lang="en-GB" altLang="en-US" sz="1400"/>
          </a:p>
        </p:txBody>
      </p:sp>
    </p:spTree>
    <p:extLst>
      <p:ext uri="{BB962C8B-B14F-4D97-AF65-F5344CB8AC3E}">
        <p14:creationId xmlns:p14="http://schemas.microsoft.com/office/powerpoint/2010/main" val="7623139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381000" y="76200"/>
            <a:ext cx="8458200" cy="533400"/>
          </a:xfrm>
        </p:spPr>
        <p:txBody>
          <a:bodyPr>
            <a:normAutofit fontScale="90000"/>
          </a:bodyPr>
          <a:lstStyle/>
          <a:p>
            <a:pPr marL="342900" indent="-342900"/>
            <a:br>
              <a:rPr lang="en-US" altLang="en-US" sz="2800" dirty="0">
                <a:latin typeface="Arial" panose="020B0604020202020204" pitchFamily="34" charset="0"/>
                <a:ea typeface="MS PGothic" panose="020B0600070205080204" pitchFamily="34" charset="-128"/>
              </a:rPr>
            </a:br>
            <a:r>
              <a:rPr lang="en-US" altLang="en-US" sz="3200" b="1" dirty="0">
                <a:latin typeface="Arial" panose="020B0604020202020204" pitchFamily="34" charset="0"/>
                <a:ea typeface="MS PGothic" panose="020B0600070205080204" pitchFamily="34" charset="-128"/>
              </a:rPr>
              <a:t>OBJECTIVES</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65</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extLst>
              <p:ext uri="{D42A27DB-BD31-4B8C-83A1-F6EECF244321}">
                <p14:modId xmlns:p14="http://schemas.microsoft.com/office/powerpoint/2010/main" val="2227261012"/>
              </p:ext>
            </p:extLst>
          </p:nvPr>
        </p:nvGraphicFramePr>
        <p:xfrm>
          <a:off x="142874" y="751542"/>
          <a:ext cx="9763125" cy="4991711"/>
        </p:xfrm>
        <a:graphic>
          <a:graphicData uri="http://schemas.openxmlformats.org/drawingml/2006/table">
            <a:tbl>
              <a:tblPr firstRow="1" bandRow="1">
                <a:tableStyleId>{5940675A-B579-460E-94D1-54222C63F5DA}</a:tableStyleId>
              </a:tblPr>
              <a:tblGrid>
                <a:gridCol w="3699661">
                  <a:extLst>
                    <a:ext uri="{9D8B030D-6E8A-4147-A177-3AD203B41FA5}">
                      <a16:colId xmlns:a16="http://schemas.microsoft.com/office/drawing/2014/main" val="3760552575"/>
                    </a:ext>
                  </a:extLst>
                </a:gridCol>
                <a:gridCol w="6063464">
                  <a:extLst>
                    <a:ext uri="{9D8B030D-6E8A-4147-A177-3AD203B41FA5}">
                      <a16:colId xmlns:a16="http://schemas.microsoft.com/office/drawing/2014/main" val="116542991"/>
                    </a:ext>
                  </a:extLst>
                </a:gridCol>
              </a:tblGrid>
              <a:tr h="505917">
                <a:tc>
                  <a:txBody>
                    <a:bodyPr/>
                    <a:lstStyle/>
                    <a:p>
                      <a:r>
                        <a:rPr lang="en-US" sz="2400" b="1" dirty="0">
                          <a:latin typeface="Arial" panose="020B0604020202020204" pitchFamily="34" charset="0"/>
                          <a:cs typeface="Arial" panose="020B0604020202020204" pitchFamily="34" charset="0"/>
                        </a:rPr>
                        <a:t>OBJECTIVE 1</a:t>
                      </a:r>
                    </a:p>
                  </a:txBody>
                  <a:tcPr/>
                </a:tc>
                <a:tc>
                  <a:txBody>
                    <a:bodyPr/>
                    <a:lstStyle/>
                    <a:p>
                      <a:r>
                        <a:rPr lang="en-US" sz="2400" b="1"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4485794">
                <a:tc>
                  <a:txBody>
                    <a:bodyPr/>
                    <a:lstStyle/>
                    <a:p>
                      <a:pPr>
                        <a:buFont typeface="Arial" panose="020B0604020202020204" pitchFamily="34" charset="0"/>
                        <a:buNone/>
                        <a:defRPr/>
                      </a:pPr>
                      <a:r>
                        <a:rPr lang="en-GB" sz="2000" kern="1200" dirty="0">
                          <a:solidFill>
                            <a:schemeClr val="dk1"/>
                          </a:solidFill>
                          <a:effectLst/>
                          <a:latin typeface="Arial" panose="020B0604020202020204" pitchFamily="34" charset="0"/>
                          <a:cs typeface="Arial" panose="020B0604020202020204" pitchFamily="34" charset="0"/>
                        </a:rPr>
                        <a:t>Facilitate implementation of child protection services in accordance with the Children’s Act, 38 of 2005.</a:t>
                      </a:r>
                      <a:endParaRPr lang="en-US" sz="2000" dirty="0">
                        <a:latin typeface="Arial" panose="020B0604020202020204" pitchFamily="34" charset="0"/>
                        <a:cs typeface="Arial" panose="020B0604020202020204" pitchFamily="34" charset="0"/>
                      </a:endParaRPr>
                    </a:p>
                  </a:txBody>
                  <a:tcPr/>
                </a:tc>
                <a:tc>
                  <a:txBody>
                    <a:bodyPr/>
                    <a:lstStyle/>
                    <a:p>
                      <a:pPr lvl="0"/>
                      <a:r>
                        <a:rPr lang="en-AU" sz="2000" kern="1200" dirty="0">
                          <a:solidFill>
                            <a:schemeClr val="dk1"/>
                          </a:solidFill>
                          <a:effectLst/>
                          <a:latin typeface="Arial" panose="020B0604020202020204" pitchFamily="34" charset="0"/>
                          <a:cs typeface="Arial" panose="020B0604020202020204" pitchFamily="34" charset="0"/>
                        </a:rPr>
                        <a:t>1.1.</a:t>
                      </a:r>
                      <a:r>
                        <a:rPr lang="en-AU" sz="2000" kern="1200" baseline="0" dirty="0">
                          <a:solidFill>
                            <a:schemeClr val="dk1"/>
                          </a:solidFill>
                          <a:effectLst/>
                          <a:latin typeface="Arial" panose="020B0604020202020204" pitchFamily="34" charset="0"/>
                          <a:cs typeface="Arial" panose="020B0604020202020204" pitchFamily="34" charset="0"/>
                        </a:rPr>
                        <a:t> </a:t>
                      </a:r>
                      <a:r>
                        <a:rPr lang="en-AU" sz="2000" kern="1200" dirty="0">
                          <a:solidFill>
                            <a:schemeClr val="dk1"/>
                          </a:solidFill>
                          <a:effectLst/>
                          <a:latin typeface="Arial" panose="020B0604020202020204" pitchFamily="34" charset="0"/>
                          <a:cs typeface="Arial" panose="020B0604020202020204" pitchFamily="34" charset="0"/>
                        </a:rPr>
                        <a:t>Conduct screening and assessment of children that may be in need of care and protection and develop intervention plans, factoring permanency planning.</a:t>
                      </a:r>
                      <a:endParaRPr lang="en-ZA" sz="2000" kern="1200" dirty="0">
                        <a:solidFill>
                          <a:schemeClr val="dk1"/>
                        </a:solidFill>
                        <a:effectLst/>
                        <a:latin typeface="Arial" panose="020B0604020202020204" pitchFamily="34" charset="0"/>
                        <a:cs typeface="Arial" panose="020B0604020202020204" pitchFamily="34" charset="0"/>
                      </a:endParaRPr>
                    </a:p>
                    <a:p>
                      <a:pPr lvl="0"/>
                      <a:r>
                        <a:rPr lang="en-ZA" sz="2000" kern="1200" dirty="0">
                          <a:solidFill>
                            <a:schemeClr val="dk1"/>
                          </a:solidFill>
                          <a:effectLst/>
                          <a:latin typeface="Arial" panose="020B0604020202020204" pitchFamily="34" charset="0"/>
                          <a:cs typeface="Arial" panose="020B0604020202020204" pitchFamily="34" charset="0"/>
                        </a:rPr>
                        <a:t>1.2</a:t>
                      </a:r>
                      <a:r>
                        <a:rPr lang="en-ZA" sz="2000" kern="1200" baseline="0" dirty="0">
                          <a:solidFill>
                            <a:schemeClr val="dk1"/>
                          </a:solidFill>
                          <a:effectLst/>
                          <a:latin typeface="Arial" panose="020B0604020202020204" pitchFamily="34" charset="0"/>
                          <a:cs typeface="Arial" panose="020B0604020202020204" pitchFamily="34" charset="0"/>
                        </a:rPr>
                        <a:t> </a:t>
                      </a:r>
                      <a:r>
                        <a:rPr lang="en-AU" sz="2000" kern="1200" dirty="0">
                          <a:solidFill>
                            <a:schemeClr val="dk1"/>
                          </a:solidFill>
                          <a:effectLst/>
                          <a:latin typeface="Arial" panose="020B0604020202020204" pitchFamily="34" charset="0"/>
                          <a:cs typeface="Arial" panose="020B0604020202020204" pitchFamily="34" charset="0"/>
                        </a:rPr>
                        <a:t>Screen prospective alternative caregivers (e.g. temporary safe care, prospective foster parents).</a:t>
                      </a:r>
                      <a:endParaRPr lang="en-ZA" sz="2000" kern="1200" dirty="0">
                        <a:solidFill>
                          <a:schemeClr val="dk1"/>
                        </a:solidFill>
                        <a:effectLst/>
                        <a:latin typeface="Arial" panose="020B0604020202020204" pitchFamily="34" charset="0"/>
                        <a:cs typeface="Arial" panose="020B0604020202020204" pitchFamily="34" charset="0"/>
                      </a:endParaRPr>
                    </a:p>
                    <a:p>
                      <a:pPr lvl="0"/>
                      <a:r>
                        <a:rPr lang="en-AU" sz="2000" kern="1200" dirty="0">
                          <a:solidFill>
                            <a:schemeClr val="dk1"/>
                          </a:solidFill>
                          <a:effectLst/>
                          <a:latin typeface="Arial" panose="020B0604020202020204" pitchFamily="34" charset="0"/>
                          <a:cs typeface="Arial" panose="020B0604020202020204" pitchFamily="34" charset="0"/>
                        </a:rPr>
                        <a:t>1.3 Conduct investigations and compile form 38 reports with recommendations and the required documentation for submission to Children’s Courts.</a:t>
                      </a:r>
                    </a:p>
                    <a:p>
                      <a:pPr lvl="0"/>
                      <a:r>
                        <a:rPr lang="en-AU" sz="2000" kern="1200" dirty="0">
                          <a:solidFill>
                            <a:schemeClr val="dk1"/>
                          </a:solidFill>
                          <a:effectLst/>
                          <a:latin typeface="Arial" panose="020B0604020202020204" pitchFamily="34" charset="0"/>
                          <a:cs typeface="Arial" panose="020B0604020202020204" pitchFamily="34" charset="0"/>
                        </a:rPr>
                        <a:t>1.4 </a:t>
                      </a:r>
                      <a:r>
                        <a:rPr lang="en-GB" sz="2000" kern="1200" dirty="0">
                          <a:solidFill>
                            <a:schemeClr val="dk1"/>
                          </a:solidFill>
                          <a:effectLst/>
                          <a:latin typeface="Arial" panose="020B0604020202020204" pitchFamily="34" charset="0"/>
                          <a:cs typeface="Arial" panose="020B0604020202020204" pitchFamily="34" charset="0"/>
                        </a:rPr>
                        <a:t> Present reports to Children’s Courts.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Arial" panose="020B0604020202020204" pitchFamily="34" charset="0"/>
                          <a:cs typeface="Arial" panose="020B0604020202020204" pitchFamily="34" charset="0"/>
                        </a:rPr>
                        <a:t>1.5. </a:t>
                      </a:r>
                      <a:r>
                        <a:rPr lang="en-AU" sz="2000" kern="1200" dirty="0">
                          <a:solidFill>
                            <a:schemeClr val="dk1"/>
                          </a:solidFill>
                          <a:effectLst/>
                          <a:latin typeface="Arial" panose="020B0604020202020204" pitchFamily="34" charset="0"/>
                          <a:cs typeface="Arial" panose="020B0604020202020204" pitchFamily="34" charset="0"/>
                        </a:rPr>
                        <a:t>Provide intervention services to children placed in alternative care (temporary safe care, foster care and CYCCs).</a:t>
                      </a:r>
                      <a:endParaRPr lang="en-ZA" sz="20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11588929"/>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85725" y="57150"/>
            <a:ext cx="8753475" cy="361950"/>
          </a:xfrm>
        </p:spPr>
        <p:txBody>
          <a:bodyPr>
            <a:normAutofit/>
          </a:bodyPr>
          <a:lstStyle/>
          <a:p>
            <a:pPr marL="342900" indent="-342900"/>
            <a:r>
              <a:rPr lang="en-US" altLang="en-US" sz="1600" b="1" dirty="0">
                <a:latin typeface="Arial" panose="020B0604020202020204" pitchFamily="34" charset="0"/>
                <a:ea typeface="MS PGothic" panose="020B0600070205080204" pitchFamily="34" charset="-128"/>
              </a:rPr>
              <a:t>OBJECTIVES…</a:t>
            </a:r>
            <a:endParaRPr lang="en-ZA" altLang="en-US" sz="16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66</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extLst>
              <p:ext uri="{D42A27DB-BD31-4B8C-83A1-F6EECF244321}">
                <p14:modId xmlns:p14="http://schemas.microsoft.com/office/powerpoint/2010/main" val="71328376"/>
              </p:ext>
            </p:extLst>
          </p:nvPr>
        </p:nvGraphicFramePr>
        <p:xfrm>
          <a:off x="85725" y="419099"/>
          <a:ext cx="9686925" cy="5231686"/>
        </p:xfrm>
        <a:graphic>
          <a:graphicData uri="http://schemas.openxmlformats.org/drawingml/2006/table">
            <a:tbl>
              <a:tblPr firstRow="1" bandRow="1">
                <a:tableStyleId>{5940675A-B579-460E-94D1-54222C63F5DA}</a:tableStyleId>
              </a:tblPr>
              <a:tblGrid>
                <a:gridCol w="2770491">
                  <a:extLst>
                    <a:ext uri="{9D8B030D-6E8A-4147-A177-3AD203B41FA5}">
                      <a16:colId xmlns:a16="http://schemas.microsoft.com/office/drawing/2014/main" val="3760552575"/>
                    </a:ext>
                  </a:extLst>
                </a:gridCol>
                <a:gridCol w="6916434">
                  <a:extLst>
                    <a:ext uri="{9D8B030D-6E8A-4147-A177-3AD203B41FA5}">
                      <a16:colId xmlns:a16="http://schemas.microsoft.com/office/drawing/2014/main" val="116542991"/>
                    </a:ext>
                  </a:extLst>
                </a:gridCol>
              </a:tblGrid>
              <a:tr h="403209">
                <a:tc>
                  <a:txBody>
                    <a:bodyPr/>
                    <a:lstStyle/>
                    <a:p>
                      <a:r>
                        <a:rPr lang="en-US" sz="1800" b="1" dirty="0">
                          <a:latin typeface="Arial" panose="020B0604020202020204" pitchFamily="34" charset="0"/>
                          <a:cs typeface="Arial" panose="020B0604020202020204" pitchFamily="34" charset="0"/>
                        </a:rPr>
                        <a:t>OBJECTIVE 1</a:t>
                      </a:r>
                    </a:p>
                  </a:txBody>
                  <a:tcPr/>
                </a:tc>
                <a:tc>
                  <a:txBody>
                    <a:bodyPr/>
                    <a:lstStyle/>
                    <a:p>
                      <a:r>
                        <a:rPr lang="en-US" sz="1800" b="1"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3287414">
                <a:tc>
                  <a:txBody>
                    <a:bodyPr/>
                    <a:lstStyle/>
                    <a:p>
                      <a:pPr>
                        <a:buFont typeface="Arial" panose="020B0604020202020204" pitchFamily="34" charset="0"/>
                        <a:buNone/>
                        <a:defRPr/>
                      </a:pPr>
                      <a:r>
                        <a:rPr lang="en-GB" sz="1800" kern="1200" dirty="0">
                          <a:solidFill>
                            <a:schemeClr val="dk1"/>
                          </a:solidFill>
                          <a:effectLst/>
                          <a:latin typeface="Arial" panose="020B0604020202020204" pitchFamily="34" charset="0"/>
                          <a:cs typeface="Arial" panose="020B0604020202020204" pitchFamily="34" charset="0"/>
                        </a:rPr>
                        <a:t>Facilitate implementation of child protection services in accordance with the Children’s Act, 38 of 2005.</a:t>
                      </a:r>
                      <a:endParaRPr lang="en-US" sz="1800" dirty="0">
                        <a:latin typeface="Arial" panose="020B0604020202020204" pitchFamily="34" charset="0"/>
                        <a:cs typeface="Arial" panose="020B0604020202020204" pitchFamily="34" charset="0"/>
                      </a:endParaRPr>
                    </a:p>
                  </a:txBody>
                  <a:tcPr/>
                </a:tc>
                <a:tc>
                  <a:txBody>
                    <a:bodyPr/>
                    <a:lstStyle/>
                    <a:p>
                      <a:pPr lvl="0"/>
                      <a:r>
                        <a:rPr lang="en-ZA" sz="1800" kern="1200" dirty="0">
                          <a:solidFill>
                            <a:schemeClr val="dk1"/>
                          </a:solidFill>
                          <a:effectLst/>
                          <a:latin typeface="Arial" panose="020B0604020202020204" pitchFamily="34" charset="0"/>
                          <a:cs typeface="Arial" panose="020B0604020202020204" pitchFamily="34" charset="0"/>
                        </a:rPr>
                        <a:t>1.6</a:t>
                      </a:r>
                      <a:r>
                        <a:rPr lang="en-ZA" sz="1800" kern="1200" baseline="0" dirty="0">
                          <a:solidFill>
                            <a:schemeClr val="dk1"/>
                          </a:solidFill>
                          <a:effectLst/>
                          <a:latin typeface="Arial" panose="020B0604020202020204" pitchFamily="34" charset="0"/>
                          <a:cs typeface="Arial" panose="020B0604020202020204" pitchFamily="34" charset="0"/>
                        </a:rPr>
                        <a:t> </a:t>
                      </a:r>
                      <a:r>
                        <a:rPr lang="en-AU" sz="1800" kern="1200" dirty="0">
                          <a:solidFill>
                            <a:schemeClr val="dk1"/>
                          </a:solidFill>
                          <a:effectLst/>
                          <a:latin typeface="Arial" panose="020B0604020202020204" pitchFamily="34" charset="0"/>
                          <a:cs typeface="Arial" panose="020B0604020202020204" pitchFamily="34" charset="0"/>
                        </a:rPr>
                        <a:t>Compile reports for submission to the Children’s Courts to extend the alternative care orders when they are due to lapse.</a:t>
                      </a:r>
                    </a:p>
                    <a:p>
                      <a:pPr lvl="0"/>
                      <a:r>
                        <a:rPr lang="en-AU" sz="1800" kern="1200" dirty="0">
                          <a:solidFill>
                            <a:schemeClr val="dk1"/>
                          </a:solidFill>
                          <a:effectLst/>
                          <a:latin typeface="Arial" panose="020B0604020202020204" pitchFamily="34" charset="0"/>
                          <a:cs typeface="Arial" panose="020B0604020202020204" pitchFamily="34" charset="0"/>
                        </a:rPr>
                        <a:t>1.7</a:t>
                      </a:r>
                      <a:r>
                        <a:rPr lang="en-AU" sz="1800" kern="1200" baseline="0" dirty="0">
                          <a:solidFill>
                            <a:schemeClr val="dk1"/>
                          </a:solidFill>
                          <a:effectLst/>
                          <a:latin typeface="Arial" panose="020B0604020202020204" pitchFamily="34" charset="0"/>
                          <a:cs typeface="Arial" panose="020B0604020202020204" pitchFamily="34" charset="0"/>
                        </a:rPr>
                        <a:t> </a:t>
                      </a:r>
                      <a:r>
                        <a:rPr lang="en-AU" sz="1800" kern="1200" dirty="0">
                          <a:solidFill>
                            <a:schemeClr val="dk1"/>
                          </a:solidFill>
                          <a:effectLst/>
                          <a:latin typeface="Arial" panose="020B0604020202020204" pitchFamily="34" charset="0"/>
                          <a:cs typeface="Arial" panose="020B0604020202020204" pitchFamily="34" charset="0"/>
                        </a:rPr>
                        <a:t>Provide reunification services.</a:t>
                      </a:r>
                      <a:endParaRPr lang="en-ZA" sz="1800" kern="1200" dirty="0">
                        <a:solidFill>
                          <a:schemeClr val="dk1"/>
                        </a:solidFill>
                        <a:effectLst/>
                        <a:latin typeface="Arial" panose="020B0604020202020204" pitchFamily="34" charset="0"/>
                        <a:cs typeface="Arial" panose="020B0604020202020204" pitchFamily="34" charset="0"/>
                      </a:endParaRPr>
                    </a:p>
                    <a:p>
                      <a:pPr lvl="0"/>
                      <a:r>
                        <a:rPr lang="en-ZA" sz="1800" kern="1200" dirty="0">
                          <a:solidFill>
                            <a:schemeClr val="dk1"/>
                          </a:solidFill>
                          <a:effectLst/>
                          <a:latin typeface="Arial" panose="020B0604020202020204" pitchFamily="34" charset="0"/>
                          <a:cs typeface="Arial" panose="020B0604020202020204" pitchFamily="34" charset="0"/>
                        </a:rPr>
                        <a:t>1.8</a:t>
                      </a:r>
                      <a:r>
                        <a:rPr lang="en-ZA" sz="1800" kern="1200" baseline="0" dirty="0">
                          <a:solidFill>
                            <a:schemeClr val="dk1"/>
                          </a:solidFill>
                          <a:effectLst/>
                          <a:latin typeface="Arial" panose="020B0604020202020204" pitchFamily="34" charset="0"/>
                          <a:cs typeface="Arial" panose="020B0604020202020204" pitchFamily="34" charset="0"/>
                        </a:rPr>
                        <a:t> </a:t>
                      </a:r>
                      <a:r>
                        <a:rPr lang="en-AU" sz="1800" kern="1200" dirty="0">
                          <a:solidFill>
                            <a:schemeClr val="dk1"/>
                          </a:solidFill>
                          <a:effectLst/>
                          <a:latin typeface="Arial" panose="020B0604020202020204" pitchFamily="34" charset="0"/>
                          <a:cs typeface="Arial" panose="020B0604020202020204" pitchFamily="34" charset="0"/>
                        </a:rPr>
                        <a:t>Prepare children in alternative care for independent living. </a:t>
                      </a:r>
                      <a:endParaRPr lang="en-ZA" sz="1800" kern="1200" dirty="0">
                        <a:solidFill>
                          <a:schemeClr val="dk1"/>
                        </a:solidFill>
                        <a:effectLst/>
                        <a:latin typeface="Arial" panose="020B0604020202020204" pitchFamily="34" charset="0"/>
                        <a:cs typeface="Arial" panose="020B0604020202020204" pitchFamily="34" charset="0"/>
                      </a:endParaRPr>
                    </a:p>
                    <a:p>
                      <a:pPr lvl="0"/>
                      <a:r>
                        <a:rPr lang="en-ZA" sz="1800" dirty="0">
                          <a:latin typeface="Arial" panose="020B0604020202020204" pitchFamily="34" charset="0"/>
                          <a:cs typeface="Arial" panose="020B0604020202020204" pitchFamily="34" charset="0"/>
                        </a:rPr>
                        <a:t>1.9 </a:t>
                      </a:r>
                      <a:r>
                        <a:rPr lang="en-AU" sz="1800" dirty="0">
                          <a:latin typeface="Arial" panose="020B0604020202020204" pitchFamily="34" charset="0"/>
                          <a:cs typeface="Arial" panose="020B0604020202020204" pitchFamily="34" charset="0"/>
                        </a:rPr>
                        <a:t>Children placed in alternative care and supervision services rendered.</a:t>
                      </a:r>
                      <a:endParaRPr lang="en-ZA" sz="1800" dirty="0">
                        <a:latin typeface="Arial" panose="020B0604020202020204" pitchFamily="34" charset="0"/>
                        <a:cs typeface="Arial" panose="020B0604020202020204" pitchFamily="34" charset="0"/>
                      </a:endParaRPr>
                    </a:p>
                    <a:p>
                      <a:pPr lvl="0"/>
                      <a:r>
                        <a:rPr lang="en-ZA" sz="1800" kern="1200" dirty="0">
                          <a:solidFill>
                            <a:schemeClr val="dk1"/>
                          </a:solidFill>
                          <a:effectLst/>
                          <a:latin typeface="Arial" panose="020B0604020202020204" pitchFamily="34" charset="0"/>
                          <a:cs typeface="Arial" panose="020B0604020202020204" pitchFamily="34" charset="0"/>
                        </a:rPr>
                        <a:t>1.10</a:t>
                      </a:r>
                      <a:r>
                        <a:rPr lang="en-ZA" sz="1800" kern="1200" baseline="0" dirty="0">
                          <a:solidFill>
                            <a:schemeClr val="dk1"/>
                          </a:solidFill>
                          <a:effectLst/>
                          <a:latin typeface="Arial" panose="020B0604020202020204" pitchFamily="34" charset="0"/>
                          <a:cs typeface="Arial" panose="020B0604020202020204" pitchFamily="34" charset="0"/>
                        </a:rPr>
                        <a:t> </a:t>
                      </a:r>
                      <a:r>
                        <a:rPr lang="en-AU" sz="1800" kern="1200" dirty="0">
                          <a:solidFill>
                            <a:schemeClr val="dk1"/>
                          </a:solidFill>
                          <a:effectLst/>
                          <a:latin typeface="Arial" panose="020B0604020202020204" pitchFamily="34" charset="0"/>
                          <a:cs typeface="Arial" panose="020B0604020202020204" pitchFamily="34" charset="0"/>
                        </a:rPr>
                        <a:t>Children reunified with their families.</a:t>
                      </a:r>
                      <a:endParaRPr lang="en-ZA" sz="1800" kern="1200" dirty="0">
                        <a:solidFill>
                          <a:schemeClr val="dk1"/>
                        </a:solidFill>
                        <a:effectLst/>
                        <a:latin typeface="Arial" panose="020B0604020202020204" pitchFamily="34" charset="0"/>
                        <a:cs typeface="Arial" panose="020B0604020202020204" pitchFamily="34" charset="0"/>
                      </a:endParaRPr>
                    </a:p>
                    <a:p>
                      <a:r>
                        <a:rPr lang="en-GB" sz="2000" kern="1200" dirty="0">
                          <a:solidFill>
                            <a:schemeClr val="dk1"/>
                          </a:solidFill>
                          <a:effectLst/>
                          <a:latin typeface="Arial" panose="020B0604020202020204" pitchFamily="34" charset="0"/>
                          <a:cs typeface="Arial" panose="020B0604020202020204" pitchFamily="34" charset="0"/>
                        </a:rPr>
                        <a:t>1.11 Provide debriefing and trauma counselling sessions on incidences of violence, emergencies or disaster cases emanating from the impact of large scale and “High profile” incidences of violence, emergencies or disasters.</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1588929"/>
                  </a:ext>
                </a:extLst>
              </a:tr>
              <a:tr h="1541063">
                <a:tc gridSpan="2">
                  <a:txBody>
                    <a:bodyPr/>
                    <a:lstStyle/>
                    <a:p>
                      <a:pPr marL="0" indent="0" algn="ctr">
                        <a:buFontTx/>
                        <a:buNone/>
                        <a:defRPr/>
                      </a:pPr>
                      <a:r>
                        <a:rPr lang="en-ZA" sz="1800" b="1" dirty="0">
                          <a:latin typeface="Arial" panose="020B0604020202020204" pitchFamily="34" charset="0"/>
                          <a:cs typeface="Arial" panose="020B0604020202020204" pitchFamily="34" charset="0"/>
                        </a:rPr>
                        <a:t>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200" dirty="0">
                          <a:solidFill>
                            <a:schemeClr val="dk1"/>
                          </a:solidFill>
                          <a:effectLst/>
                          <a:latin typeface="Arial" panose="020B0604020202020204" pitchFamily="34" charset="0"/>
                          <a:cs typeface="Arial" panose="020B0604020202020204" pitchFamily="34" charset="0"/>
                        </a:rPr>
                        <a:t>Empowered, resilient individuals, families and sustainable communities.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200" dirty="0">
                          <a:solidFill>
                            <a:schemeClr val="dk1"/>
                          </a:solidFill>
                          <a:effectLst/>
                          <a:latin typeface="Arial" panose="020B0604020202020204" pitchFamily="34" charset="0"/>
                          <a:cs typeface="Arial" panose="020B0604020202020204" pitchFamily="34" charset="0"/>
                        </a:rPr>
                        <a:t>All children in South Africa live in safe and nurturing families, communities and societies which enable and support their survival, growth and  development to their full potential. </a:t>
                      </a:r>
                      <a:endParaRPr lang="en-ZA" sz="1800" kern="120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extLst>
      <p:ext uri="{BB962C8B-B14F-4D97-AF65-F5344CB8AC3E}">
        <p14:creationId xmlns:p14="http://schemas.microsoft.com/office/powerpoint/2010/main" val="40641242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381000" y="76200"/>
            <a:ext cx="8458200" cy="533400"/>
          </a:xfrm>
        </p:spPr>
        <p:txBody>
          <a:bodyPr>
            <a:normAutofit fontScale="90000"/>
          </a:bodyPr>
          <a:lstStyle/>
          <a:p>
            <a:pPr marL="342900" indent="-342900"/>
            <a:br>
              <a:rPr lang="en-US" altLang="en-US" sz="2800" b="1" dirty="0">
                <a:latin typeface="Arial" panose="020B0604020202020204" pitchFamily="34" charset="0"/>
                <a:ea typeface="MS PGothic" panose="020B0600070205080204" pitchFamily="34" charset="-128"/>
              </a:rPr>
            </a:br>
            <a:r>
              <a:rPr lang="en-US" altLang="en-US" sz="3200" b="1" dirty="0">
                <a:latin typeface="Arial" panose="020B0604020202020204" pitchFamily="34" charset="0"/>
                <a:ea typeface="MS PGothic" panose="020B0600070205080204" pitchFamily="34" charset="-128"/>
              </a:rPr>
              <a:t>OBJECTIVES…</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67</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extLst>
              <p:ext uri="{D42A27DB-BD31-4B8C-83A1-F6EECF244321}">
                <p14:modId xmlns:p14="http://schemas.microsoft.com/office/powerpoint/2010/main" val="1411409467"/>
              </p:ext>
            </p:extLst>
          </p:nvPr>
        </p:nvGraphicFramePr>
        <p:xfrm>
          <a:off x="228600" y="762001"/>
          <a:ext cx="9448800" cy="5298598"/>
        </p:xfrm>
        <a:graphic>
          <a:graphicData uri="http://schemas.openxmlformats.org/drawingml/2006/table">
            <a:tbl>
              <a:tblPr firstRow="1" bandRow="1">
                <a:tableStyleId>{5940675A-B579-460E-94D1-54222C63F5DA}</a:tableStyleId>
              </a:tblPr>
              <a:tblGrid>
                <a:gridCol w="4038600">
                  <a:extLst>
                    <a:ext uri="{9D8B030D-6E8A-4147-A177-3AD203B41FA5}">
                      <a16:colId xmlns:a16="http://schemas.microsoft.com/office/drawing/2014/main" val="3760552575"/>
                    </a:ext>
                  </a:extLst>
                </a:gridCol>
                <a:gridCol w="5410200">
                  <a:extLst>
                    <a:ext uri="{9D8B030D-6E8A-4147-A177-3AD203B41FA5}">
                      <a16:colId xmlns:a16="http://schemas.microsoft.com/office/drawing/2014/main" val="116542991"/>
                    </a:ext>
                  </a:extLst>
                </a:gridCol>
              </a:tblGrid>
              <a:tr h="330835">
                <a:tc>
                  <a:txBody>
                    <a:bodyPr/>
                    <a:lstStyle/>
                    <a:p>
                      <a:r>
                        <a:rPr lang="en-US" sz="2000" dirty="0">
                          <a:latin typeface="Arial" panose="020B0604020202020204" pitchFamily="34" charset="0"/>
                          <a:cs typeface="Arial" panose="020B0604020202020204" pitchFamily="34" charset="0"/>
                        </a:rPr>
                        <a:t>OBJECTIVE 2</a:t>
                      </a:r>
                    </a:p>
                  </a:txBody>
                  <a:tcPr/>
                </a:tc>
                <a:tc>
                  <a:txBody>
                    <a:bodyPr/>
                    <a:lstStyle/>
                    <a:p>
                      <a:r>
                        <a:rPr lang="en-US" sz="2000"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2563971">
                <a:tc>
                  <a:txBody>
                    <a:bodyPr/>
                    <a:lstStyle/>
                    <a:p>
                      <a:pPr>
                        <a:lnSpc>
                          <a:spcPct val="107000"/>
                        </a:lnSpc>
                        <a:spcBef>
                          <a:spcPts val="600"/>
                        </a:spcBef>
                        <a:spcAft>
                          <a:spcPts val="900"/>
                        </a:spcAft>
                      </a:pPr>
                      <a:r>
                        <a:rPr lang="en-GB" sz="2000" kern="1200" dirty="0">
                          <a:solidFill>
                            <a:schemeClr val="dk1"/>
                          </a:solidFill>
                          <a:effectLst/>
                          <a:latin typeface="Arial" panose="020B0604020202020204" pitchFamily="34" charset="0"/>
                          <a:cs typeface="Arial" panose="020B0604020202020204" pitchFamily="34" charset="0"/>
                        </a:rPr>
                        <a:t>Strengthening of reporting violence, child abuse, neglect, abandonment and exploitation cases and the implementation of Prevention and Early Intervention Programmes in accordance with the Children’s Act 38 of 2005.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r>
                        <a:rPr lang="en-GB" sz="2000" b="1" kern="1200" dirty="0">
                          <a:solidFill>
                            <a:schemeClr val="dk1"/>
                          </a:solidFill>
                          <a:effectLst/>
                          <a:latin typeface="Arial" panose="020B0604020202020204" pitchFamily="34" charset="0"/>
                          <a:cs typeface="Arial" panose="020B0604020202020204" pitchFamily="34" charset="0"/>
                        </a:rPr>
                        <a:t>2.1</a:t>
                      </a:r>
                      <a:r>
                        <a:rPr lang="en-GB" sz="2000" kern="1200" dirty="0">
                          <a:solidFill>
                            <a:schemeClr val="dk1"/>
                          </a:solidFill>
                          <a:effectLst/>
                          <a:latin typeface="Arial" panose="020B0604020202020204" pitchFamily="34" charset="0"/>
                          <a:cs typeface="Arial" panose="020B0604020202020204" pitchFamily="34" charset="0"/>
                        </a:rPr>
                        <a:t> Ensure proper identification, assessment, reporting, referral and intervention of cases.</a:t>
                      </a:r>
                      <a:endParaRPr lang="en-ZA" sz="2000" kern="1200" dirty="0">
                        <a:solidFill>
                          <a:schemeClr val="dk1"/>
                        </a:solidFill>
                        <a:effectLst/>
                        <a:latin typeface="Arial" panose="020B0604020202020204" pitchFamily="34" charset="0"/>
                        <a:cs typeface="Arial" panose="020B0604020202020204" pitchFamily="34" charset="0"/>
                      </a:endParaRPr>
                    </a:p>
                    <a:p>
                      <a:r>
                        <a:rPr lang="en-GB" sz="2000" b="1" kern="1200" dirty="0">
                          <a:solidFill>
                            <a:schemeClr val="dk1"/>
                          </a:solidFill>
                          <a:effectLst/>
                          <a:latin typeface="Arial" panose="020B0604020202020204" pitchFamily="34" charset="0"/>
                          <a:cs typeface="Arial" panose="020B0604020202020204" pitchFamily="34" charset="0"/>
                        </a:rPr>
                        <a:t>2.2</a:t>
                      </a:r>
                      <a:r>
                        <a:rPr lang="en-GB" sz="2000" kern="1200" dirty="0">
                          <a:solidFill>
                            <a:schemeClr val="dk1"/>
                          </a:solidFill>
                          <a:effectLst/>
                          <a:latin typeface="Arial" panose="020B0604020202020204" pitchFamily="34" charset="0"/>
                          <a:cs typeface="Arial" panose="020B0604020202020204" pitchFamily="34" charset="0"/>
                        </a:rPr>
                        <a:t> Conduct awareness raising sessions with stakeholders, community members and traditional and religious leaders on reporting of cases.</a:t>
                      </a:r>
                      <a:endParaRPr lang="en-ZA" sz="2000" kern="1200" dirty="0">
                        <a:solidFill>
                          <a:schemeClr val="dk1"/>
                        </a:solidFill>
                        <a:effectLst/>
                        <a:latin typeface="Arial" panose="020B0604020202020204" pitchFamily="34" charset="0"/>
                        <a:cs typeface="Arial" panose="020B0604020202020204" pitchFamily="34" charset="0"/>
                      </a:endParaRPr>
                    </a:p>
                    <a:p>
                      <a:r>
                        <a:rPr lang="en-GB" sz="2000" b="1" kern="1200" dirty="0">
                          <a:solidFill>
                            <a:schemeClr val="dk1"/>
                          </a:solidFill>
                          <a:effectLst/>
                          <a:latin typeface="Arial" panose="020B0604020202020204" pitchFamily="34" charset="0"/>
                          <a:cs typeface="Arial" panose="020B0604020202020204" pitchFamily="34" charset="0"/>
                        </a:rPr>
                        <a:t>2.3 </a:t>
                      </a:r>
                      <a:r>
                        <a:rPr lang="en-GB" sz="2000" kern="1200" dirty="0">
                          <a:solidFill>
                            <a:schemeClr val="dk1"/>
                          </a:solidFill>
                          <a:effectLst/>
                          <a:latin typeface="Arial" panose="020B0604020202020204" pitchFamily="34" charset="0"/>
                          <a:cs typeface="Arial" panose="020B0604020202020204" pitchFamily="34" charset="0"/>
                        </a:rPr>
                        <a:t>Facilitate, mobilize communities and implement Prevention and Early Intervention Programmes on child care and protection. </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1588929"/>
                  </a:ext>
                </a:extLst>
              </a:tr>
              <a:tr h="2067718">
                <a:tc gridSpan="2">
                  <a:txBody>
                    <a:bodyPr/>
                    <a:lstStyle/>
                    <a:p>
                      <a:pPr marL="0" indent="0" algn="ctr">
                        <a:buFontTx/>
                        <a:buNone/>
                        <a:defRPr/>
                      </a:pPr>
                      <a:r>
                        <a:rPr lang="en-ZA" sz="2000" b="1" dirty="0">
                          <a:latin typeface="Arial" panose="020B0604020202020204" pitchFamily="34" charset="0"/>
                          <a:cs typeface="Arial" panose="020B0604020202020204" pitchFamily="34" charset="0"/>
                        </a:rPr>
                        <a:t>Outcomes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kern="1200" dirty="0">
                          <a:solidFill>
                            <a:schemeClr val="dk1"/>
                          </a:solidFill>
                          <a:effectLst/>
                          <a:latin typeface="Arial" panose="020B0604020202020204" pitchFamily="34" charset="0"/>
                          <a:cs typeface="Arial" panose="020B0604020202020204" pitchFamily="34" charset="0"/>
                        </a:rPr>
                        <a:t>Empowered, resilient individuals, families and sustainable communities.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kern="1200" dirty="0">
                          <a:solidFill>
                            <a:schemeClr val="dk1"/>
                          </a:solidFill>
                          <a:effectLst/>
                          <a:latin typeface="Arial" panose="020B0604020202020204" pitchFamily="34" charset="0"/>
                          <a:cs typeface="Arial" panose="020B0604020202020204" pitchFamily="34" charset="0"/>
                        </a:rPr>
                        <a:t>All children in South Africa live in safe and nurturing families, communities and societies which enable and support their survival, growth and  development to their full potential. </a:t>
                      </a:r>
                      <a:endParaRPr lang="en-ZA" sz="2000" kern="120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extLst>
      <p:ext uri="{BB962C8B-B14F-4D97-AF65-F5344CB8AC3E}">
        <p14:creationId xmlns:p14="http://schemas.microsoft.com/office/powerpoint/2010/main" val="42741504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381000" y="60325"/>
            <a:ext cx="8458200" cy="533400"/>
          </a:xfrm>
        </p:spPr>
        <p:txBody>
          <a:bodyPr>
            <a:normAutofit fontScale="90000"/>
          </a:bodyPr>
          <a:lstStyle/>
          <a:p>
            <a:pPr marL="342900" indent="-342900"/>
            <a:br>
              <a:rPr lang="en-US" altLang="en-US" sz="2800" b="1" dirty="0">
                <a:latin typeface="Arial" panose="020B0604020202020204" pitchFamily="34" charset="0"/>
                <a:ea typeface="MS PGothic" panose="020B0600070205080204" pitchFamily="34" charset="-128"/>
              </a:rPr>
            </a:br>
            <a:r>
              <a:rPr lang="en-US" altLang="en-US" sz="3200" b="1" dirty="0">
                <a:latin typeface="Arial" panose="020B0604020202020204" pitchFamily="34" charset="0"/>
                <a:ea typeface="MS PGothic" panose="020B0600070205080204" pitchFamily="34" charset="-128"/>
              </a:rPr>
              <a:t>OBJECTIVES…</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68</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extLst>
              <p:ext uri="{D42A27DB-BD31-4B8C-83A1-F6EECF244321}">
                <p14:modId xmlns:p14="http://schemas.microsoft.com/office/powerpoint/2010/main" val="3604267663"/>
              </p:ext>
            </p:extLst>
          </p:nvPr>
        </p:nvGraphicFramePr>
        <p:xfrm>
          <a:off x="228600" y="762001"/>
          <a:ext cx="9448800" cy="4688998"/>
        </p:xfrm>
        <a:graphic>
          <a:graphicData uri="http://schemas.openxmlformats.org/drawingml/2006/table">
            <a:tbl>
              <a:tblPr firstRow="1" bandRow="1">
                <a:tableStyleId>{5940675A-B579-460E-94D1-54222C63F5DA}</a:tableStyleId>
              </a:tblPr>
              <a:tblGrid>
                <a:gridCol w="4038600">
                  <a:extLst>
                    <a:ext uri="{9D8B030D-6E8A-4147-A177-3AD203B41FA5}">
                      <a16:colId xmlns:a16="http://schemas.microsoft.com/office/drawing/2014/main" val="3760552575"/>
                    </a:ext>
                  </a:extLst>
                </a:gridCol>
                <a:gridCol w="5410200">
                  <a:extLst>
                    <a:ext uri="{9D8B030D-6E8A-4147-A177-3AD203B41FA5}">
                      <a16:colId xmlns:a16="http://schemas.microsoft.com/office/drawing/2014/main" val="116542991"/>
                    </a:ext>
                  </a:extLst>
                </a:gridCol>
              </a:tblGrid>
              <a:tr h="330835">
                <a:tc>
                  <a:txBody>
                    <a:bodyPr/>
                    <a:lstStyle/>
                    <a:p>
                      <a:r>
                        <a:rPr lang="en-US" sz="2000" dirty="0">
                          <a:latin typeface="Arial" panose="020B0604020202020204" pitchFamily="34" charset="0"/>
                          <a:cs typeface="Arial" panose="020B0604020202020204" pitchFamily="34" charset="0"/>
                        </a:rPr>
                        <a:t>OBJECTIVE 3</a:t>
                      </a:r>
                    </a:p>
                  </a:txBody>
                  <a:tcPr/>
                </a:tc>
                <a:tc>
                  <a:txBody>
                    <a:bodyPr/>
                    <a:lstStyle/>
                    <a:p>
                      <a:r>
                        <a:rPr lang="en-US" sz="2000"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1910714">
                <a:tc>
                  <a:txBody>
                    <a:bodyPr/>
                    <a:lstStyle/>
                    <a:p>
                      <a:pPr>
                        <a:lnSpc>
                          <a:spcPct val="107000"/>
                        </a:lnSpc>
                        <a:spcBef>
                          <a:spcPts val="600"/>
                        </a:spcBef>
                        <a:spcAft>
                          <a:spcPts val="900"/>
                        </a:spcAft>
                      </a:pPr>
                      <a:r>
                        <a:rPr lang="en-GB" sz="2000" kern="1200" dirty="0">
                          <a:solidFill>
                            <a:schemeClr val="dk1"/>
                          </a:solidFill>
                          <a:effectLst/>
                          <a:latin typeface="Arial" panose="020B0604020202020204" pitchFamily="34" charset="0"/>
                          <a:cs typeface="Arial" panose="020B0604020202020204" pitchFamily="34" charset="0"/>
                        </a:rPr>
                        <a:t>Inter-sectoral and multi-disciplinary collaboration amongst all child protection stakeholders on a national, provincial and local level.</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r>
                        <a:rPr lang="en-GB" sz="2000" b="1" kern="1200" dirty="0">
                          <a:solidFill>
                            <a:schemeClr val="dk1"/>
                          </a:solidFill>
                          <a:effectLst/>
                          <a:latin typeface="Arial" panose="020B0604020202020204" pitchFamily="34" charset="0"/>
                          <a:cs typeface="Arial" panose="020B0604020202020204" pitchFamily="34" charset="0"/>
                        </a:rPr>
                        <a:t>3.1 </a:t>
                      </a:r>
                      <a:r>
                        <a:rPr lang="en-GB" sz="2000" kern="1200" dirty="0">
                          <a:solidFill>
                            <a:schemeClr val="dk1"/>
                          </a:solidFill>
                          <a:effectLst/>
                          <a:latin typeface="Arial" panose="020B0604020202020204" pitchFamily="34" charset="0"/>
                          <a:cs typeface="Arial" panose="020B0604020202020204" pitchFamily="34" charset="0"/>
                        </a:rPr>
                        <a:t>Collaborate and implement with respective government departments and stakeholders on child protection services and programmes.</a:t>
                      </a:r>
                      <a:r>
                        <a:rPr lang="en-GB" sz="2000" b="1" kern="1200" dirty="0">
                          <a:solidFill>
                            <a:schemeClr val="dk1"/>
                          </a:solidFill>
                          <a:effectLst/>
                          <a:latin typeface="Arial" panose="020B0604020202020204" pitchFamily="34" charset="0"/>
                          <a:cs typeface="Arial" panose="020B0604020202020204" pitchFamily="34" charset="0"/>
                        </a:rPr>
                        <a:t> </a:t>
                      </a:r>
                      <a:endParaRPr lang="en-ZA" sz="2000" kern="1200" dirty="0">
                        <a:solidFill>
                          <a:schemeClr val="dk1"/>
                        </a:solidFill>
                        <a:effectLst/>
                        <a:latin typeface="Arial" panose="020B0604020202020204" pitchFamily="34" charset="0"/>
                        <a:cs typeface="Arial" panose="020B0604020202020204" pitchFamily="34" charset="0"/>
                      </a:endParaRPr>
                    </a:p>
                    <a:p>
                      <a:r>
                        <a:rPr lang="en-GB" sz="2000" b="1" kern="1200" dirty="0">
                          <a:solidFill>
                            <a:schemeClr val="dk1"/>
                          </a:solidFill>
                          <a:effectLst/>
                          <a:latin typeface="Arial" panose="020B0604020202020204" pitchFamily="34" charset="0"/>
                          <a:cs typeface="Arial" panose="020B0604020202020204" pitchFamily="34" charset="0"/>
                        </a:rPr>
                        <a:t> 3.2 </a:t>
                      </a:r>
                      <a:r>
                        <a:rPr lang="en-GB" sz="2000" kern="1200" dirty="0">
                          <a:solidFill>
                            <a:schemeClr val="dk1"/>
                          </a:solidFill>
                          <a:effectLst/>
                          <a:latin typeface="Arial" panose="020B0604020202020204" pitchFamily="34" charset="0"/>
                          <a:cs typeface="Arial" panose="020B0604020202020204" pitchFamily="34" charset="0"/>
                        </a:rPr>
                        <a:t>Participate and contribute in the Child Protection Forums at all levels and provide inputs on policies, legislation, strategies, and guidelines.</a:t>
                      </a:r>
                      <a:endParaRPr lang="en-ZA" sz="20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11588929"/>
                  </a:ext>
                </a:extLst>
              </a:tr>
              <a:tr h="2067718">
                <a:tc gridSpan="2">
                  <a:txBody>
                    <a:bodyPr/>
                    <a:lstStyle/>
                    <a:p>
                      <a:pPr marL="0" indent="0" algn="ctr">
                        <a:buFontTx/>
                        <a:buNone/>
                        <a:defRPr/>
                      </a:pPr>
                      <a:r>
                        <a:rPr lang="en-ZA" sz="2000" b="1" dirty="0">
                          <a:latin typeface="Arial" panose="020B0604020202020204" pitchFamily="34" charset="0"/>
                          <a:cs typeface="Arial" panose="020B0604020202020204" pitchFamily="34" charset="0"/>
                        </a:rPr>
                        <a:t>Outcomes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kern="1200" dirty="0">
                          <a:solidFill>
                            <a:schemeClr val="dk1"/>
                          </a:solidFill>
                          <a:effectLst/>
                          <a:latin typeface="Arial" panose="020B0604020202020204" pitchFamily="34" charset="0"/>
                          <a:cs typeface="Arial" panose="020B0604020202020204" pitchFamily="34" charset="0"/>
                        </a:rPr>
                        <a:t>Empowered, resilient individuals, families and sustainable communities.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kern="1200" dirty="0">
                          <a:solidFill>
                            <a:schemeClr val="dk1"/>
                          </a:solidFill>
                          <a:effectLst/>
                          <a:latin typeface="Arial" panose="020B0604020202020204" pitchFamily="34" charset="0"/>
                          <a:cs typeface="Arial" panose="020B0604020202020204" pitchFamily="34" charset="0"/>
                        </a:rPr>
                        <a:t>All children in South Africa live in safe and nurturing families, communities and societies which enable and support their survival, growth and  development to their full potential. </a:t>
                      </a:r>
                      <a:endParaRPr lang="en-ZA" sz="2000" kern="120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extLst>
      <p:ext uri="{BB962C8B-B14F-4D97-AF65-F5344CB8AC3E}">
        <p14:creationId xmlns:p14="http://schemas.microsoft.com/office/powerpoint/2010/main" val="3011825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381000" y="57150"/>
            <a:ext cx="8458200" cy="533400"/>
          </a:xfrm>
        </p:spPr>
        <p:txBody>
          <a:bodyPr>
            <a:normAutofit fontScale="90000"/>
          </a:bodyPr>
          <a:lstStyle/>
          <a:p>
            <a:pPr marL="342900" indent="-342900"/>
            <a:br>
              <a:rPr lang="en-US" altLang="en-US" sz="2800" b="1" dirty="0">
                <a:latin typeface="Arial" panose="020B0604020202020204" pitchFamily="34" charset="0"/>
                <a:ea typeface="MS PGothic" panose="020B0600070205080204" pitchFamily="34" charset="-128"/>
              </a:rPr>
            </a:br>
            <a:r>
              <a:rPr lang="en-US" altLang="en-US" sz="3200" b="1" dirty="0">
                <a:latin typeface="Arial" panose="020B0604020202020204" pitchFamily="34" charset="0"/>
                <a:ea typeface="MS PGothic" panose="020B0600070205080204" pitchFamily="34" charset="-128"/>
              </a:rPr>
              <a:t>OBJECTIVES…</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69</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extLst>
              <p:ext uri="{D42A27DB-BD31-4B8C-83A1-F6EECF244321}">
                <p14:modId xmlns:p14="http://schemas.microsoft.com/office/powerpoint/2010/main" val="2468119007"/>
              </p:ext>
            </p:extLst>
          </p:nvPr>
        </p:nvGraphicFramePr>
        <p:xfrm>
          <a:off x="76200" y="762001"/>
          <a:ext cx="9601200" cy="4993412"/>
        </p:xfrm>
        <a:graphic>
          <a:graphicData uri="http://schemas.openxmlformats.org/drawingml/2006/table">
            <a:tbl>
              <a:tblPr firstRow="1" bandRow="1">
                <a:tableStyleId>{5940675A-B579-460E-94D1-54222C63F5DA}</a:tableStyleId>
              </a:tblPr>
              <a:tblGrid>
                <a:gridCol w="3019425">
                  <a:extLst>
                    <a:ext uri="{9D8B030D-6E8A-4147-A177-3AD203B41FA5}">
                      <a16:colId xmlns:a16="http://schemas.microsoft.com/office/drawing/2014/main" val="3760552575"/>
                    </a:ext>
                  </a:extLst>
                </a:gridCol>
                <a:gridCol w="6581775">
                  <a:extLst>
                    <a:ext uri="{9D8B030D-6E8A-4147-A177-3AD203B41FA5}">
                      <a16:colId xmlns:a16="http://schemas.microsoft.com/office/drawing/2014/main" val="116542991"/>
                    </a:ext>
                  </a:extLst>
                </a:gridCol>
              </a:tblGrid>
              <a:tr h="311775">
                <a:tc>
                  <a:txBody>
                    <a:bodyPr/>
                    <a:lstStyle/>
                    <a:p>
                      <a:r>
                        <a:rPr lang="en-US" sz="2000" b="1" dirty="0">
                          <a:latin typeface="Arial" panose="020B0604020202020204" pitchFamily="34" charset="0"/>
                          <a:cs typeface="Arial" panose="020B0604020202020204" pitchFamily="34" charset="0"/>
                        </a:rPr>
                        <a:t>OBJECTIVE 4</a:t>
                      </a:r>
                    </a:p>
                  </a:txBody>
                  <a:tcPr/>
                </a:tc>
                <a:tc>
                  <a:txBody>
                    <a:bodyPr/>
                    <a:lstStyle/>
                    <a:p>
                      <a:r>
                        <a:rPr lang="en-US" sz="2000" b="1"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2046204">
                <a:tc>
                  <a:txBody>
                    <a:bodyPr/>
                    <a:lstStyle/>
                    <a:p>
                      <a:pPr>
                        <a:lnSpc>
                          <a:spcPct val="107000"/>
                        </a:lnSpc>
                        <a:spcBef>
                          <a:spcPts val="600"/>
                        </a:spcBef>
                        <a:spcAft>
                          <a:spcPts val="900"/>
                        </a:spcAft>
                      </a:pPr>
                      <a:r>
                        <a:rPr lang="en-GB" sz="2000" kern="1200" dirty="0">
                          <a:solidFill>
                            <a:schemeClr val="dk1"/>
                          </a:solidFill>
                          <a:effectLst/>
                          <a:latin typeface="Arial" panose="020B0604020202020204" pitchFamily="34" charset="0"/>
                          <a:cs typeface="Arial" panose="020B0604020202020204" pitchFamily="34" charset="0"/>
                        </a:rPr>
                        <a:t>Database on reported cases of violence, child abuse, neglect, abandonment and exploitation in place.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r>
                        <a:rPr lang="en-GB" sz="2000" b="1" kern="1200" dirty="0">
                          <a:solidFill>
                            <a:schemeClr val="dk1"/>
                          </a:solidFill>
                          <a:effectLst/>
                          <a:latin typeface="Arial" panose="020B0604020202020204" pitchFamily="34" charset="0"/>
                          <a:cs typeface="Arial" panose="020B0604020202020204" pitchFamily="34" charset="0"/>
                        </a:rPr>
                        <a:t>4.1</a:t>
                      </a:r>
                      <a:r>
                        <a:rPr lang="en-GB" sz="2000" kern="1200" dirty="0">
                          <a:solidFill>
                            <a:schemeClr val="dk1"/>
                          </a:solidFill>
                          <a:effectLst/>
                          <a:latin typeface="Arial" panose="020B0604020202020204" pitchFamily="34" charset="0"/>
                          <a:cs typeface="Arial" panose="020B0604020202020204" pitchFamily="34" charset="0"/>
                        </a:rPr>
                        <a:t> Maintain quarterly database of all reported child protection cases. </a:t>
                      </a:r>
                      <a:endParaRPr lang="en-ZA" sz="2000" kern="1200" dirty="0">
                        <a:solidFill>
                          <a:schemeClr val="dk1"/>
                        </a:solidFill>
                        <a:effectLst/>
                        <a:latin typeface="Arial" panose="020B0604020202020204" pitchFamily="34" charset="0"/>
                        <a:cs typeface="Arial" panose="020B0604020202020204" pitchFamily="34" charset="0"/>
                      </a:endParaRPr>
                    </a:p>
                    <a:p>
                      <a:r>
                        <a:rPr lang="en-GB" sz="2000" b="1" kern="1200" dirty="0">
                          <a:solidFill>
                            <a:schemeClr val="dk1"/>
                          </a:solidFill>
                          <a:effectLst/>
                          <a:latin typeface="Arial" panose="020B0604020202020204" pitchFamily="34" charset="0"/>
                          <a:cs typeface="Arial" panose="020B0604020202020204" pitchFamily="34" charset="0"/>
                        </a:rPr>
                        <a:t>4.2 </a:t>
                      </a:r>
                      <a:r>
                        <a:rPr lang="en-GB" sz="2000" kern="1200" dirty="0">
                          <a:solidFill>
                            <a:schemeClr val="dk1"/>
                          </a:solidFill>
                          <a:effectLst/>
                          <a:latin typeface="Arial" panose="020B0604020202020204" pitchFamily="34" charset="0"/>
                          <a:cs typeface="Arial" panose="020B0604020202020204" pitchFamily="34" charset="0"/>
                        </a:rPr>
                        <a:t>Form 22s and 23s completed and reported to National Child Protection Register.</a:t>
                      </a:r>
                      <a:endParaRPr lang="en-ZA" sz="2000" kern="1200" dirty="0">
                        <a:solidFill>
                          <a:schemeClr val="dk1"/>
                        </a:solidFill>
                        <a:effectLst/>
                        <a:latin typeface="Arial" panose="020B0604020202020204" pitchFamily="34" charset="0"/>
                        <a:cs typeface="Arial" panose="020B0604020202020204" pitchFamily="34" charset="0"/>
                      </a:endParaRPr>
                    </a:p>
                    <a:p>
                      <a:r>
                        <a:rPr lang="en-GB" sz="2000" b="1" kern="1200" dirty="0">
                          <a:solidFill>
                            <a:schemeClr val="dk1"/>
                          </a:solidFill>
                          <a:effectLst/>
                          <a:latin typeface="Arial" panose="020B0604020202020204" pitchFamily="34" charset="0"/>
                          <a:cs typeface="Arial" panose="020B0604020202020204" pitchFamily="34" charset="0"/>
                        </a:rPr>
                        <a:t>4.3</a:t>
                      </a:r>
                      <a:r>
                        <a:rPr lang="en-GB" sz="2000" kern="1200" dirty="0">
                          <a:solidFill>
                            <a:schemeClr val="dk1"/>
                          </a:solidFill>
                          <a:effectLst/>
                          <a:latin typeface="Arial" panose="020B0604020202020204" pitchFamily="34" charset="0"/>
                          <a:cs typeface="Arial" panose="020B0604020202020204" pitchFamily="34" charset="0"/>
                        </a:rPr>
                        <a:t> Analyse statistical data on child protection services on a quarterly basis and compile a report on the analysis of statistical data on child protection services at all levels of interventions, early intervention, statutory and after care (rehabilitation, reunification, reintegration). </a:t>
                      </a:r>
                      <a:endParaRPr lang="en-ZA" sz="20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11588929"/>
                  </a:ext>
                </a:extLst>
              </a:tr>
              <a:tr h="1762532">
                <a:tc gridSpan="2">
                  <a:txBody>
                    <a:bodyPr/>
                    <a:lstStyle/>
                    <a:p>
                      <a:pPr marL="0" indent="0" algn="ctr">
                        <a:buFontTx/>
                        <a:buNone/>
                        <a:defRPr/>
                      </a:pPr>
                      <a:r>
                        <a:rPr lang="en-ZA" sz="2000" b="1" dirty="0">
                          <a:latin typeface="Arial" panose="020B0604020202020204" pitchFamily="34" charset="0"/>
                          <a:cs typeface="Arial" panose="020B0604020202020204" pitchFamily="34" charset="0"/>
                        </a:rPr>
                        <a:t>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kern="1200" dirty="0">
                          <a:solidFill>
                            <a:schemeClr val="dk1"/>
                          </a:solidFill>
                          <a:effectLst/>
                          <a:latin typeface="Arial" panose="020B0604020202020204" pitchFamily="34" charset="0"/>
                          <a:cs typeface="Arial" panose="020B0604020202020204" pitchFamily="34" charset="0"/>
                        </a:rPr>
                        <a:t>Empowered, resilient individuals, families and sustainable communities. </a:t>
                      </a:r>
                    </a:p>
                    <a:p>
                      <a:pPr marL="285750" indent="-285750">
                        <a:buFont typeface="Arial" panose="020B0604020202020204" pitchFamily="34" charset="0"/>
                        <a:buChar char="•"/>
                      </a:pPr>
                      <a:r>
                        <a:rPr lang="en-ZA" sz="2000" kern="1200" dirty="0">
                          <a:solidFill>
                            <a:schemeClr val="dk1"/>
                          </a:solidFill>
                          <a:effectLst/>
                          <a:latin typeface="Arial" panose="020B0604020202020204" pitchFamily="34" charset="0"/>
                          <a:cs typeface="Arial" panose="020B0604020202020204" pitchFamily="34" charset="0"/>
                        </a:rPr>
                        <a:t>All children in South Africa live in safe and nurturing families, communities and societies which enable and support their survival, growth and  development to their full potential. </a:t>
                      </a:r>
                      <a:endParaRPr lang="en-ZA" sz="2000" kern="120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extLst>
      <p:ext uri="{BB962C8B-B14F-4D97-AF65-F5344CB8AC3E}">
        <p14:creationId xmlns:p14="http://schemas.microsoft.com/office/powerpoint/2010/main" val="1002771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86627" y="202132"/>
            <a:ext cx="9654139" cy="510138"/>
          </a:xfrm>
        </p:spPr>
        <p:txBody>
          <a:bodyPr>
            <a:normAutofit fontScale="90000"/>
          </a:bodyPr>
          <a:lstStyle/>
          <a:p>
            <a:r>
              <a:rPr lang="en-US" dirty="0"/>
              <a:t> </a:t>
            </a:r>
            <a:r>
              <a:rPr lang="en-US" sz="3600" b="1" dirty="0">
                <a:latin typeface="Arial" panose="020B0604020202020204" pitchFamily="34" charset="0"/>
                <a:cs typeface="Arial" panose="020B0604020202020204" pitchFamily="34" charset="0"/>
              </a:rPr>
              <a:t>REGISTRATION PER SECTOR &amp; COMPLIANCE</a:t>
            </a:r>
          </a:p>
        </p:txBody>
      </p:sp>
      <p:graphicFrame>
        <p:nvGraphicFramePr>
          <p:cNvPr id="4" name="Content Placeholder 3">
            <a:extLst>
              <a:ext uri="{FF2B5EF4-FFF2-40B4-BE49-F238E27FC236}">
                <a16:creationId xmlns:a16="http://schemas.microsoft.com/office/drawing/2014/main" id="{98638C39-C3AD-4382-9292-469E58EBDF63}"/>
              </a:ext>
            </a:extLst>
          </p:cNvPr>
          <p:cNvGraphicFramePr>
            <a:graphicFrameLocks noGrp="1"/>
          </p:cNvGraphicFramePr>
          <p:nvPr>
            <p:ph idx="1"/>
          </p:nvPr>
        </p:nvGraphicFramePr>
        <p:xfrm>
          <a:off x="221381" y="818147"/>
          <a:ext cx="9432758" cy="5167334"/>
        </p:xfrm>
        <a:graphic>
          <a:graphicData uri="http://schemas.openxmlformats.org/drawingml/2006/table">
            <a:tbl>
              <a:tblPr>
                <a:tableStyleId>{5C22544A-7EE6-4342-B048-85BDC9FD1C3A}</a:tableStyleId>
              </a:tblPr>
              <a:tblGrid>
                <a:gridCol w="3173638">
                  <a:extLst>
                    <a:ext uri="{9D8B030D-6E8A-4147-A177-3AD203B41FA5}">
                      <a16:colId xmlns:a16="http://schemas.microsoft.com/office/drawing/2014/main" val="1940695052"/>
                    </a:ext>
                  </a:extLst>
                </a:gridCol>
                <a:gridCol w="1322349">
                  <a:extLst>
                    <a:ext uri="{9D8B030D-6E8A-4147-A177-3AD203B41FA5}">
                      <a16:colId xmlns:a16="http://schemas.microsoft.com/office/drawing/2014/main" val="1407147354"/>
                    </a:ext>
                  </a:extLst>
                </a:gridCol>
                <a:gridCol w="642830">
                  <a:extLst>
                    <a:ext uri="{9D8B030D-6E8A-4147-A177-3AD203B41FA5}">
                      <a16:colId xmlns:a16="http://schemas.microsoft.com/office/drawing/2014/main" val="4205006698"/>
                    </a:ext>
                  </a:extLst>
                </a:gridCol>
                <a:gridCol w="1497592">
                  <a:extLst>
                    <a:ext uri="{9D8B030D-6E8A-4147-A177-3AD203B41FA5}">
                      <a16:colId xmlns:a16="http://schemas.microsoft.com/office/drawing/2014/main" val="3609832365"/>
                    </a:ext>
                  </a:extLst>
                </a:gridCol>
                <a:gridCol w="1358789">
                  <a:extLst>
                    <a:ext uri="{9D8B030D-6E8A-4147-A177-3AD203B41FA5}">
                      <a16:colId xmlns:a16="http://schemas.microsoft.com/office/drawing/2014/main" val="1568021944"/>
                    </a:ext>
                  </a:extLst>
                </a:gridCol>
                <a:gridCol w="1437560">
                  <a:extLst>
                    <a:ext uri="{9D8B030D-6E8A-4147-A177-3AD203B41FA5}">
                      <a16:colId xmlns:a16="http://schemas.microsoft.com/office/drawing/2014/main" val="4084339740"/>
                    </a:ext>
                  </a:extLst>
                </a:gridCol>
              </a:tblGrid>
              <a:tr h="518610">
                <a:tc>
                  <a:txBody>
                    <a:bodyPr/>
                    <a:lstStyle/>
                    <a:p>
                      <a:pPr algn="l" fontAlgn="b"/>
                      <a:r>
                        <a:rPr lang="en-US" sz="2000" b="1" i="0" u="none" strike="noStrike" dirty="0">
                          <a:solidFill>
                            <a:srgbClr val="000000"/>
                          </a:solidFill>
                          <a:effectLst/>
                          <a:latin typeface="Arial" panose="020B0604020202020204" pitchFamily="34" charset="0"/>
                          <a:cs typeface="Arial" panose="020B0604020202020204" pitchFamily="34" charset="0"/>
                        </a:rPr>
                        <a:t>Sector</a:t>
                      </a:r>
                    </a:p>
                  </a:txBody>
                  <a:tcPr marL="6350" marR="6350" marT="6350" marB="0" anchor="b"/>
                </a:tc>
                <a:tc>
                  <a:txBody>
                    <a:bodyPr/>
                    <a:lstStyle/>
                    <a:p>
                      <a:pPr algn="l" fontAlgn="b"/>
                      <a:r>
                        <a:rPr lang="en-US" sz="2000" b="1" i="0" u="none" strike="noStrike" dirty="0">
                          <a:solidFill>
                            <a:srgbClr val="000000"/>
                          </a:solidFill>
                          <a:effectLst/>
                          <a:latin typeface="Arial" panose="020B0604020202020204" pitchFamily="34" charset="0"/>
                          <a:cs typeface="Arial" panose="020B0604020202020204" pitchFamily="34" charset="0"/>
                        </a:rPr>
                        <a:t>Registered</a:t>
                      </a:r>
                    </a:p>
                  </a:txBody>
                  <a:tcPr marL="6350" marR="6350" marT="6350" marB="0" anchor="b"/>
                </a:tc>
                <a:tc>
                  <a:txBody>
                    <a:bodyPr/>
                    <a:lstStyle/>
                    <a:p>
                      <a:pPr algn="l" fontAlgn="b"/>
                      <a:r>
                        <a:rPr lang="en-US" sz="2000" b="1"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b"/>
                </a:tc>
                <a:tc>
                  <a:txBody>
                    <a:bodyPr/>
                    <a:lstStyle/>
                    <a:p>
                      <a:pPr algn="l" fontAlgn="b"/>
                      <a:r>
                        <a:rPr lang="en-US" sz="2000" b="1" i="0" u="none" strike="noStrike" dirty="0">
                          <a:solidFill>
                            <a:srgbClr val="000000"/>
                          </a:solidFill>
                          <a:effectLst/>
                          <a:latin typeface="Arial" panose="020B0604020202020204" pitchFamily="34" charset="0"/>
                          <a:cs typeface="Arial" panose="020B0604020202020204" pitchFamily="34" charset="0"/>
                        </a:rPr>
                        <a:t>Non-Compliance</a:t>
                      </a:r>
                    </a:p>
                  </a:txBody>
                  <a:tcPr marL="6350" marR="6350" marT="6350" marB="0" anchor="b"/>
                </a:tc>
                <a:tc>
                  <a:txBody>
                    <a:bodyPr/>
                    <a:lstStyle/>
                    <a:p>
                      <a:pPr algn="l" fontAlgn="b"/>
                      <a:r>
                        <a:rPr lang="en-US" sz="2000" b="1" i="0" u="none" strike="noStrike">
                          <a:solidFill>
                            <a:srgbClr val="000000"/>
                          </a:solidFill>
                          <a:effectLst/>
                          <a:latin typeface="Arial" panose="020B0604020202020204" pitchFamily="34" charset="0"/>
                          <a:cs typeface="Arial" panose="020B0604020202020204" pitchFamily="34" charset="0"/>
                        </a:rPr>
                        <a:t>Compliant</a:t>
                      </a:r>
                    </a:p>
                  </a:txBody>
                  <a:tcPr marL="6350" marR="6350" marT="6350" marB="0" anchor="b"/>
                </a:tc>
                <a:tc>
                  <a:txBody>
                    <a:bodyPr/>
                    <a:lstStyle/>
                    <a:p>
                      <a:pPr algn="l" fontAlgn="b"/>
                      <a:r>
                        <a:rPr lang="en-US" sz="2000" b="1" i="0" u="none" strike="noStrike" dirty="0">
                          <a:solidFill>
                            <a:srgbClr val="000000"/>
                          </a:solidFill>
                          <a:effectLst/>
                          <a:latin typeface="Arial" panose="020B0604020202020204" pitchFamily="34" charset="0"/>
                          <a:cs typeface="Arial" panose="020B0604020202020204" pitchFamily="34" charset="0"/>
                        </a:rPr>
                        <a:t>% Non-Compliant</a:t>
                      </a:r>
                    </a:p>
                  </a:txBody>
                  <a:tcPr marL="6350" marR="6350" marT="6350" marB="0" anchor="b">
                    <a:solidFill>
                      <a:schemeClr val="accent2">
                        <a:lumMod val="60000"/>
                        <a:lumOff val="40000"/>
                      </a:schemeClr>
                    </a:solidFill>
                  </a:tcPr>
                </a:tc>
                <a:extLst>
                  <a:ext uri="{0D108BD9-81ED-4DB2-BD59-A6C34878D82A}">
                    <a16:rowId xmlns:a16="http://schemas.microsoft.com/office/drawing/2014/main" val="2968388984"/>
                  </a:ext>
                </a:extLst>
              </a:tr>
              <a:tr h="564968">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Business; Professional Associations, Unions</a:t>
                      </a:r>
                    </a:p>
                  </a:txBody>
                  <a:tcPr marL="6350" marR="6350" marT="6350" marB="0" anchor="b"/>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3 120</a:t>
                      </a:r>
                    </a:p>
                  </a:txBody>
                  <a:tcPr marL="6350" marR="6350" marT="6350" marB="0" anchor="b"/>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a:t>
                      </a:r>
                    </a:p>
                  </a:txBody>
                  <a:tcPr marL="6350" marR="6350" marT="6350" marB="0" anchor="b"/>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1 570</a:t>
                      </a:r>
                    </a:p>
                  </a:txBody>
                  <a:tcPr marL="6350" marR="6350" marT="6350" marB="0" anchor="b"/>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1 300</a:t>
                      </a:r>
                    </a:p>
                  </a:txBody>
                  <a:tcPr marL="6350" marR="6350" marT="6350" marB="0" anchor="b"/>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55</a:t>
                      </a:r>
                    </a:p>
                  </a:txBody>
                  <a:tcPr marL="6350" marR="6350" marT="6350" marB="0" anchor="b"/>
                </a:tc>
                <a:extLst>
                  <a:ext uri="{0D108BD9-81ED-4DB2-BD59-A6C34878D82A}">
                    <a16:rowId xmlns:a16="http://schemas.microsoft.com/office/drawing/2014/main" val="3101166027"/>
                  </a:ext>
                </a:extLst>
              </a:tr>
              <a:tr h="274619">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Culture and Recreation</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21 120</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8</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10 322</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8 626</a:t>
                      </a:r>
                    </a:p>
                  </a:txBody>
                  <a:tcPr marL="6350" marR="6350" marT="6350" marB="0" anchor="b"/>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54</a:t>
                      </a:r>
                    </a:p>
                  </a:txBody>
                  <a:tcPr marL="6350" marR="6350" marT="6350" marB="0" anchor="b"/>
                </a:tc>
                <a:extLst>
                  <a:ext uri="{0D108BD9-81ED-4DB2-BD59-A6C34878D82A}">
                    <a16:rowId xmlns:a16="http://schemas.microsoft.com/office/drawing/2014/main" val="4284094400"/>
                  </a:ext>
                </a:extLst>
              </a:tr>
              <a:tr h="332735">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Development and Housing</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78 715</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28</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35 357</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33 177</a:t>
                      </a:r>
                    </a:p>
                  </a:txBody>
                  <a:tcPr marL="6350" marR="6350" marT="6350" marB="0" anchor="b"/>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52</a:t>
                      </a:r>
                    </a:p>
                  </a:txBody>
                  <a:tcPr marL="6350" marR="6350" marT="6350" marB="0" anchor="b"/>
                </a:tc>
                <a:extLst>
                  <a:ext uri="{0D108BD9-81ED-4DB2-BD59-A6C34878D82A}">
                    <a16:rowId xmlns:a16="http://schemas.microsoft.com/office/drawing/2014/main" val="3096460888"/>
                  </a:ext>
                </a:extLst>
              </a:tr>
              <a:tr h="345694">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Education and Research</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11 842</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4</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8 122</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3 362</a:t>
                      </a:r>
                    </a:p>
                  </a:txBody>
                  <a:tcPr marL="6350" marR="6350" marT="6350" marB="0" anchor="b"/>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71</a:t>
                      </a:r>
                    </a:p>
                  </a:txBody>
                  <a:tcPr marL="6350" marR="6350" marT="6350" marB="0" anchor="b"/>
                </a:tc>
                <a:extLst>
                  <a:ext uri="{0D108BD9-81ED-4DB2-BD59-A6C34878D82A}">
                    <a16:rowId xmlns:a16="http://schemas.microsoft.com/office/drawing/2014/main" val="4016855746"/>
                  </a:ext>
                </a:extLst>
              </a:tr>
              <a:tr h="323282">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Environment</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2 798</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1 646</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895</a:t>
                      </a:r>
                    </a:p>
                  </a:txBody>
                  <a:tcPr marL="6350" marR="6350" marT="6350" marB="0" anchor="b"/>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65</a:t>
                      </a:r>
                    </a:p>
                  </a:txBody>
                  <a:tcPr marL="6350" marR="6350" marT="6350" marB="0" anchor="b"/>
                </a:tc>
                <a:extLst>
                  <a:ext uri="{0D108BD9-81ED-4DB2-BD59-A6C34878D82A}">
                    <a16:rowId xmlns:a16="http://schemas.microsoft.com/office/drawing/2014/main" val="2035647235"/>
                  </a:ext>
                </a:extLst>
              </a:tr>
              <a:tr h="323282">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Health</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15 218</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6</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11 041</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3 778</a:t>
                      </a:r>
                    </a:p>
                  </a:txBody>
                  <a:tcPr marL="6350" marR="6350" marT="6350" marB="0" anchor="b"/>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75</a:t>
                      </a:r>
                    </a:p>
                  </a:txBody>
                  <a:tcPr marL="6350" marR="6350" marT="6350" marB="0" anchor="b"/>
                </a:tc>
                <a:extLst>
                  <a:ext uri="{0D108BD9-81ED-4DB2-BD59-A6C34878D82A}">
                    <a16:rowId xmlns:a16="http://schemas.microsoft.com/office/drawing/2014/main" val="2154450688"/>
                  </a:ext>
                </a:extLst>
              </a:tr>
              <a:tr h="323282">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International</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112</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75</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31</a:t>
                      </a:r>
                    </a:p>
                  </a:txBody>
                  <a:tcPr marL="6350" marR="6350" marT="6350" marB="0" anchor="b"/>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71</a:t>
                      </a:r>
                    </a:p>
                  </a:txBody>
                  <a:tcPr marL="6350" marR="6350" marT="6350" marB="0" anchor="b"/>
                </a:tc>
                <a:extLst>
                  <a:ext uri="{0D108BD9-81ED-4DB2-BD59-A6C34878D82A}">
                    <a16:rowId xmlns:a16="http://schemas.microsoft.com/office/drawing/2014/main" val="1111421373"/>
                  </a:ext>
                </a:extLst>
              </a:tr>
              <a:tr h="365777">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Law, Advocacy, Politics</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5 839</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3 523</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1 936</a:t>
                      </a:r>
                    </a:p>
                  </a:txBody>
                  <a:tcPr marL="6350" marR="6350" marT="6350" marB="0" anchor="b"/>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65</a:t>
                      </a:r>
                    </a:p>
                  </a:txBody>
                  <a:tcPr marL="6350" marR="6350" marT="6350" marB="0" anchor="b"/>
                </a:tc>
                <a:extLst>
                  <a:ext uri="{0D108BD9-81ED-4DB2-BD59-A6C34878D82A}">
                    <a16:rowId xmlns:a16="http://schemas.microsoft.com/office/drawing/2014/main" val="1530294170"/>
                  </a:ext>
                </a:extLst>
              </a:tr>
              <a:tr h="518610">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Philanthropic, Intermediary &amp; voluntarism promotion</a:t>
                      </a:r>
                    </a:p>
                  </a:txBody>
                  <a:tcPr marL="6350" marR="6350" marT="6350" marB="0" anchor="b"/>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1 910</a:t>
                      </a:r>
                    </a:p>
                  </a:txBody>
                  <a:tcPr marL="6350" marR="6350" marT="6350" marB="0" anchor="b"/>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a:t>
                      </a:r>
                    </a:p>
                  </a:txBody>
                  <a:tcPr marL="6350" marR="6350" marT="6350" marB="0" anchor="b"/>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1 299</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554</a:t>
                      </a:r>
                    </a:p>
                  </a:txBody>
                  <a:tcPr marL="6350" marR="6350" marT="6350" marB="0" anchor="b"/>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70</a:t>
                      </a:r>
                    </a:p>
                  </a:txBody>
                  <a:tcPr marL="6350" marR="6350" marT="6350" marB="0" anchor="b"/>
                </a:tc>
                <a:extLst>
                  <a:ext uri="{0D108BD9-81ED-4DB2-BD59-A6C34878D82A}">
                    <a16:rowId xmlns:a16="http://schemas.microsoft.com/office/drawing/2014/main" val="2705968289"/>
                  </a:ext>
                </a:extLst>
              </a:tr>
              <a:tr h="323282">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Religion</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37 166</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13</a:t>
                      </a:r>
                    </a:p>
                  </a:txBody>
                  <a:tcPr marL="6350" marR="6350" marT="6350" marB="0" anchor="b"/>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20 737</a:t>
                      </a:r>
                    </a:p>
                  </a:txBody>
                  <a:tcPr marL="6350" marR="6350" marT="6350" marB="0" anchor="b"/>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14 106</a:t>
                      </a:r>
                    </a:p>
                  </a:txBody>
                  <a:tcPr marL="6350" marR="6350" marT="6350" marB="0" anchor="b"/>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60</a:t>
                      </a:r>
                    </a:p>
                  </a:txBody>
                  <a:tcPr marL="6350" marR="6350" marT="6350" marB="0" anchor="b"/>
                </a:tc>
                <a:extLst>
                  <a:ext uri="{0D108BD9-81ED-4DB2-BD59-A6C34878D82A}">
                    <a16:rowId xmlns:a16="http://schemas.microsoft.com/office/drawing/2014/main" val="1393069442"/>
                  </a:ext>
                </a:extLst>
              </a:tr>
              <a:tr h="347718">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Social Services</a:t>
                      </a:r>
                    </a:p>
                  </a:txBody>
                  <a:tcPr marL="6350" marR="6350" marT="6350" marB="0" anchor="b">
                    <a:solidFill>
                      <a:schemeClr val="accent2">
                        <a:lumMod val="60000"/>
                        <a:lumOff val="40000"/>
                      </a:schemeClr>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98 594</a:t>
                      </a:r>
                    </a:p>
                  </a:txBody>
                  <a:tcPr marL="6350" marR="6350" marT="6350" marB="0" anchor="b">
                    <a:solidFill>
                      <a:schemeClr val="accent2">
                        <a:lumMod val="60000"/>
                        <a:lumOff val="40000"/>
                      </a:schemeClr>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36</a:t>
                      </a:r>
                    </a:p>
                  </a:txBody>
                  <a:tcPr marL="6350" marR="6350" marT="6350" marB="0" anchor="b">
                    <a:solidFill>
                      <a:schemeClr val="accent2">
                        <a:lumMod val="60000"/>
                        <a:lumOff val="40000"/>
                      </a:schemeClr>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54 211</a:t>
                      </a:r>
                    </a:p>
                  </a:txBody>
                  <a:tcPr marL="6350" marR="6350" marT="6350" marB="0" anchor="b">
                    <a:solidFill>
                      <a:schemeClr val="accent2">
                        <a:lumMod val="60000"/>
                        <a:lumOff val="40000"/>
                      </a:schemeClr>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*37 185</a:t>
                      </a:r>
                    </a:p>
                  </a:txBody>
                  <a:tcPr marL="6350" marR="6350" marT="6350" marB="0" anchor="b">
                    <a:solidFill>
                      <a:schemeClr val="accent2">
                        <a:lumMod val="60000"/>
                        <a:lumOff val="40000"/>
                      </a:schemeClr>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59</a:t>
                      </a:r>
                    </a:p>
                  </a:txBody>
                  <a:tcPr marL="6350" marR="6350" marT="6350" marB="0" anchor="b">
                    <a:solidFill>
                      <a:schemeClr val="accent2">
                        <a:lumMod val="60000"/>
                        <a:lumOff val="40000"/>
                      </a:schemeClr>
                    </a:solidFill>
                  </a:tcPr>
                </a:tc>
                <a:extLst>
                  <a:ext uri="{0D108BD9-81ED-4DB2-BD59-A6C34878D82A}">
                    <a16:rowId xmlns:a16="http://schemas.microsoft.com/office/drawing/2014/main" val="1881858738"/>
                  </a:ext>
                </a:extLst>
              </a:tr>
              <a:tr h="323282">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Grand Total</a:t>
                      </a:r>
                    </a:p>
                  </a:txBody>
                  <a:tcPr marL="6350" marR="6350" marT="6350" marB="0" anchor="b">
                    <a:solidFill>
                      <a:schemeClr val="accent1">
                        <a:lumMod val="60000"/>
                        <a:lumOff val="40000"/>
                      </a:schemeClr>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276 434</a:t>
                      </a:r>
                    </a:p>
                  </a:txBody>
                  <a:tcPr marL="6350" marR="6350" marT="6350" marB="0" anchor="b">
                    <a:solidFill>
                      <a:schemeClr val="accent1">
                        <a:lumMod val="60000"/>
                        <a:lumOff val="40000"/>
                      </a:schemeClr>
                    </a:solidFill>
                  </a:tcPr>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b">
                    <a:solidFill>
                      <a:schemeClr val="accent1">
                        <a:lumMod val="60000"/>
                        <a:lumOff val="40000"/>
                      </a:schemeClr>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147 903</a:t>
                      </a:r>
                    </a:p>
                  </a:txBody>
                  <a:tcPr marL="6350" marR="6350" marT="6350" marB="0" anchor="b">
                    <a:solidFill>
                      <a:schemeClr val="accent1">
                        <a:lumMod val="60000"/>
                        <a:lumOff val="40000"/>
                      </a:schemeClr>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104 950</a:t>
                      </a:r>
                    </a:p>
                  </a:txBody>
                  <a:tcPr marL="6350" marR="6350" marT="6350" marB="0" anchor="b">
                    <a:solidFill>
                      <a:schemeClr val="accent1">
                        <a:lumMod val="60000"/>
                        <a:lumOff val="40000"/>
                      </a:schemeClr>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58</a:t>
                      </a:r>
                    </a:p>
                  </a:txBody>
                  <a:tcPr marL="6350" marR="6350" marT="6350" marB="0" anchor="b">
                    <a:solidFill>
                      <a:schemeClr val="accent1">
                        <a:lumMod val="60000"/>
                        <a:lumOff val="40000"/>
                      </a:schemeClr>
                    </a:solidFill>
                  </a:tcPr>
                </a:tc>
                <a:extLst>
                  <a:ext uri="{0D108BD9-81ED-4DB2-BD59-A6C34878D82A}">
                    <a16:rowId xmlns:a16="http://schemas.microsoft.com/office/drawing/2014/main" val="2770987109"/>
                  </a:ext>
                </a:extLst>
              </a:tr>
            </a:tbl>
          </a:graphicData>
        </a:graphic>
      </p:graphicFrame>
      <p:sp>
        <p:nvSpPr>
          <p:cNvPr id="3" name="Explosion: 8 Points 2">
            <a:extLst>
              <a:ext uri="{FF2B5EF4-FFF2-40B4-BE49-F238E27FC236}">
                <a16:creationId xmlns:a16="http://schemas.microsoft.com/office/drawing/2014/main" id="{55978BE8-7F47-4FF2-A11D-0F7960FEC524}"/>
              </a:ext>
            </a:extLst>
          </p:cNvPr>
          <p:cNvSpPr/>
          <p:nvPr/>
        </p:nvSpPr>
        <p:spPr>
          <a:xfrm>
            <a:off x="6349429" y="818147"/>
            <a:ext cx="277402" cy="22603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1981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0" y="57150"/>
            <a:ext cx="9448800" cy="533400"/>
          </a:xfrm>
        </p:spPr>
        <p:txBody>
          <a:bodyPr>
            <a:normAutofit fontScale="90000"/>
          </a:bodyPr>
          <a:lstStyle/>
          <a:p>
            <a:pPr marL="342900" indent="-342900"/>
            <a:br>
              <a:rPr lang="en-US" altLang="en-US" sz="2800" dirty="0">
                <a:latin typeface="Arial" panose="020B0604020202020204" pitchFamily="34" charset="0"/>
                <a:ea typeface="MS PGothic" panose="020B0600070205080204" pitchFamily="34" charset="-128"/>
              </a:rPr>
            </a:br>
            <a:r>
              <a:rPr lang="en-US" altLang="en-US" sz="2800" b="1" dirty="0">
                <a:latin typeface="Arial" panose="020B0604020202020204" pitchFamily="34" charset="0"/>
                <a:ea typeface="MS PGothic" panose="020B0600070205080204" pitchFamily="34" charset="-128"/>
              </a:rPr>
              <a:t>GEOGRAPHICAL COVERAGE AND TARGET YEARS </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70</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nvGraphicFramePr>
        <p:xfrm>
          <a:off x="190500" y="742950"/>
          <a:ext cx="9572624" cy="4981264"/>
        </p:xfrm>
        <a:graphic>
          <a:graphicData uri="http://schemas.openxmlformats.org/drawingml/2006/table">
            <a:tbl>
              <a:tblPr firstRow="1" bandRow="1">
                <a:tableStyleId>{5940675A-B579-460E-94D1-54222C63F5DA}</a:tableStyleId>
              </a:tblPr>
              <a:tblGrid>
                <a:gridCol w="3248890">
                  <a:extLst>
                    <a:ext uri="{9D8B030D-6E8A-4147-A177-3AD203B41FA5}">
                      <a16:colId xmlns:a16="http://schemas.microsoft.com/office/drawing/2014/main" val="3760552575"/>
                    </a:ext>
                  </a:extLst>
                </a:gridCol>
                <a:gridCol w="3248890">
                  <a:extLst>
                    <a:ext uri="{9D8B030D-6E8A-4147-A177-3AD203B41FA5}">
                      <a16:colId xmlns:a16="http://schemas.microsoft.com/office/drawing/2014/main" val="2735531885"/>
                    </a:ext>
                  </a:extLst>
                </a:gridCol>
                <a:gridCol w="3074844">
                  <a:extLst>
                    <a:ext uri="{9D8B030D-6E8A-4147-A177-3AD203B41FA5}">
                      <a16:colId xmlns:a16="http://schemas.microsoft.com/office/drawing/2014/main" val="116542991"/>
                    </a:ext>
                  </a:extLst>
                </a:gridCol>
              </a:tblGrid>
              <a:tr h="345378">
                <a:tc>
                  <a:txBody>
                    <a:bodyPr/>
                    <a:lstStyle/>
                    <a:p>
                      <a:pPr>
                        <a:lnSpc>
                          <a:spcPct val="107000"/>
                        </a:lnSpc>
                        <a:spcBef>
                          <a:spcPts val="600"/>
                        </a:spcBef>
                        <a:spcAft>
                          <a:spcPts val="900"/>
                        </a:spcAft>
                      </a:pPr>
                      <a:r>
                        <a:rPr lang="en-AU" sz="2000" b="1" dirty="0">
                          <a:effectLst/>
                          <a:latin typeface="Arial" panose="020B0604020202020204" pitchFamily="34" charset="0"/>
                          <a:cs typeface="Arial" panose="020B0604020202020204" pitchFamily="34" charset="0"/>
                        </a:rPr>
                        <a:t>Objectives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AU" sz="2000" b="1">
                          <a:effectLst/>
                          <a:latin typeface="Arial" panose="020B0604020202020204" pitchFamily="34" charset="0"/>
                          <a:cs typeface="Arial" panose="020B0604020202020204" pitchFamily="34" charset="0"/>
                        </a:rPr>
                        <a:t>Geographical Areas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AU" sz="2000" b="1" dirty="0">
                          <a:effectLst/>
                          <a:latin typeface="Arial" panose="020B0604020202020204" pitchFamily="34" charset="0"/>
                          <a:cs typeface="Arial" panose="020B0604020202020204" pitchFamily="34" charset="0"/>
                        </a:rPr>
                        <a:t>Target year/s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78373138"/>
                  </a:ext>
                </a:extLst>
              </a:tr>
              <a:tr h="1021781">
                <a:tc>
                  <a:txBody>
                    <a:bodyPr/>
                    <a:lstStyle/>
                    <a:p>
                      <a:pPr>
                        <a:lnSpc>
                          <a:spcPct val="107000"/>
                        </a:lnSpc>
                        <a:spcBef>
                          <a:spcPts val="600"/>
                        </a:spcBef>
                        <a:spcAft>
                          <a:spcPts val="900"/>
                        </a:spcAft>
                      </a:pPr>
                      <a:r>
                        <a:rPr lang="en-AU" sz="2000">
                          <a:effectLst/>
                          <a:latin typeface="Arial" panose="020B0604020202020204" pitchFamily="34" charset="0"/>
                          <a:cs typeface="Arial" panose="020B0604020202020204" pitchFamily="34" charset="0"/>
                        </a:rPr>
                        <a:t>OBJECTIVE 1 (as above)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R="74930" algn="just">
                        <a:lnSpc>
                          <a:spcPct val="107000"/>
                        </a:lnSpc>
                        <a:spcBef>
                          <a:spcPts val="5"/>
                        </a:spcBef>
                        <a:spcAft>
                          <a:spcPts val="900"/>
                        </a:spcAft>
                        <a:tabLst>
                          <a:tab pos="292100" algn="l"/>
                        </a:tabLst>
                      </a:pPr>
                      <a:r>
                        <a:rPr lang="en-GB" sz="2000" dirty="0">
                          <a:solidFill>
                            <a:srgbClr val="000000"/>
                          </a:solidFill>
                          <a:effectLst/>
                          <a:latin typeface="Arial" panose="020B0604020202020204" pitchFamily="34" charset="0"/>
                          <a:cs typeface="Arial" panose="020B0604020202020204" pitchFamily="34" charset="0"/>
                        </a:rPr>
                        <a:t>At least four (4) or more provinces – at </a:t>
                      </a:r>
                      <a:r>
                        <a:rPr lang="en-AU" sz="2000" kern="1200" dirty="0">
                          <a:solidFill>
                            <a:schemeClr val="dk1"/>
                          </a:solidFill>
                          <a:effectLst/>
                          <a:latin typeface="Arial" panose="020B0604020202020204" pitchFamily="34" charset="0"/>
                          <a:cs typeface="Arial" panose="020B0604020202020204" pitchFamily="34" charset="0"/>
                        </a:rPr>
                        <a:t>districts and local municipalities level.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AU" sz="2000" kern="1200" dirty="0">
                          <a:solidFill>
                            <a:schemeClr val="dk1"/>
                          </a:solidFill>
                          <a:effectLst/>
                          <a:latin typeface="Arial" panose="020B0604020202020204" pitchFamily="34" charset="0"/>
                          <a:cs typeface="Arial" panose="020B0604020202020204" pitchFamily="34" charset="0"/>
                        </a:rPr>
                        <a:t>All provinces over 3 years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96214725"/>
                  </a:ext>
                </a:extLst>
              </a:tr>
              <a:tr h="1021781">
                <a:tc>
                  <a:txBody>
                    <a:bodyPr/>
                    <a:lstStyle/>
                    <a:p>
                      <a:pPr>
                        <a:lnSpc>
                          <a:spcPct val="107000"/>
                        </a:lnSpc>
                        <a:spcBef>
                          <a:spcPts val="600"/>
                        </a:spcBef>
                        <a:spcAft>
                          <a:spcPts val="900"/>
                        </a:spcAft>
                      </a:pPr>
                      <a:r>
                        <a:rPr lang="en-AU" sz="2000" dirty="0">
                          <a:effectLst/>
                          <a:latin typeface="Arial" panose="020B0604020202020204" pitchFamily="34" charset="0"/>
                          <a:cs typeface="Arial" panose="020B0604020202020204" pitchFamily="34" charset="0"/>
                        </a:rPr>
                        <a:t>OBJECTIVE 2 (as above)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74930" lvl="0" indent="0" algn="just" defTabSz="914400" rtl="0" eaLnBrk="1" fontAlgn="auto" latinLnBrk="0" hangingPunct="1">
                        <a:lnSpc>
                          <a:spcPct val="107000"/>
                        </a:lnSpc>
                        <a:spcBef>
                          <a:spcPts val="5"/>
                        </a:spcBef>
                        <a:spcAft>
                          <a:spcPts val="900"/>
                        </a:spcAft>
                        <a:buClrTx/>
                        <a:buSzTx/>
                        <a:buFontTx/>
                        <a:buNone/>
                        <a:tabLst>
                          <a:tab pos="292100" algn="l"/>
                        </a:tabLst>
                        <a:defRPr/>
                      </a:pPr>
                      <a:r>
                        <a:rPr lang="en-GB" sz="2000" dirty="0">
                          <a:solidFill>
                            <a:srgbClr val="000000"/>
                          </a:solidFill>
                          <a:effectLst/>
                          <a:latin typeface="Arial" panose="020B0604020202020204" pitchFamily="34" charset="0"/>
                          <a:cs typeface="Arial" panose="020B0604020202020204" pitchFamily="34" charset="0"/>
                        </a:rPr>
                        <a:t>At least four (4) or more provinces - at </a:t>
                      </a:r>
                      <a:r>
                        <a:rPr lang="en-AU" sz="2000" kern="1200" dirty="0">
                          <a:solidFill>
                            <a:schemeClr val="dk1"/>
                          </a:solidFill>
                          <a:effectLst/>
                          <a:latin typeface="Arial" panose="020B0604020202020204" pitchFamily="34" charset="0"/>
                          <a:cs typeface="Arial" panose="020B0604020202020204" pitchFamily="34" charset="0"/>
                        </a:rPr>
                        <a:t>districts and local municipalities level.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AU" sz="2000" kern="1200" dirty="0">
                          <a:solidFill>
                            <a:schemeClr val="dk1"/>
                          </a:solidFill>
                          <a:effectLst/>
                          <a:latin typeface="Arial" panose="020B0604020202020204" pitchFamily="34" charset="0"/>
                          <a:cs typeface="Arial" panose="020B0604020202020204" pitchFamily="34" charset="0"/>
                        </a:rPr>
                        <a:t>All provinces over 3 years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11588929"/>
                  </a:ext>
                </a:extLst>
              </a:tr>
              <a:tr h="1021781">
                <a:tc>
                  <a:txBody>
                    <a:bodyPr/>
                    <a:lstStyle/>
                    <a:p>
                      <a:pPr>
                        <a:lnSpc>
                          <a:spcPct val="107000"/>
                        </a:lnSpc>
                        <a:spcBef>
                          <a:spcPts val="600"/>
                        </a:spcBef>
                        <a:spcAft>
                          <a:spcPts val="900"/>
                        </a:spcAft>
                      </a:pPr>
                      <a:r>
                        <a:rPr lang="en-AU" sz="2000" dirty="0">
                          <a:effectLst/>
                          <a:latin typeface="Arial" panose="020B0604020202020204" pitchFamily="34" charset="0"/>
                          <a:cs typeface="Arial" panose="020B0604020202020204" pitchFamily="34" charset="0"/>
                        </a:rPr>
                        <a:t>OBJECTIVE 3</a:t>
                      </a:r>
                      <a:r>
                        <a:rPr lang="en-US" sz="2000" dirty="0">
                          <a:effectLst/>
                          <a:latin typeface="Arial" panose="020B0604020202020204" pitchFamily="34" charset="0"/>
                          <a:cs typeface="Arial" panose="020B0604020202020204" pitchFamily="34" charset="0"/>
                        </a:rPr>
                        <a:t> </a:t>
                      </a:r>
                      <a:r>
                        <a:rPr lang="en-AU" sz="2000" dirty="0">
                          <a:effectLst/>
                          <a:latin typeface="Arial" panose="020B0604020202020204" pitchFamily="34" charset="0"/>
                          <a:cs typeface="Arial" panose="020B0604020202020204" pitchFamily="34" charset="0"/>
                        </a:rPr>
                        <a:t>(as above)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74930" lvl="0" indent="0" algn="just" defTabSz="914400" rtl="0" eaLnBrk="1" fontAlgn="auto" latinLnBrk="0" hangingPunct="1">
                        <a:lnSpc>
                          <a:spcPct val="107000"/>
                        </a:lnSpc>
                        <a:spcBef>
                          <a:spcPts val="5"/>
                        </a:spcBef>
                        <a:spcAft>
                          <a:spcPts val="900"/>
                        </a:spcAft>
                        <a:buClrTx/>
                        <a:buSzTx/>
                        <a:buFontTx/>
                        <a:buNone/>
                        <a:tabLst>
                          <a:tab pos="292100" algn="l"/>
                        </a:tabLst>
                        <a:defRPr/>
                      </a:pPr>
                      <a:r>
                        <a:rPr lang="en-GB" sz="2000" dirty="0">
                          <a:solidFill>
                            <a:srgbClr val="000000"/>
                          </a:solidFill>
                          <a:effectLst/>
                          <a:latin typeface="Arial" panose="020B0604020202020204" pitchFamily="34" charset="0"/>
                          <a:cs typeface="Arial" panose="020B0604020202020204" pitchFamily="34" charset="0"/>
                        </a:rPr>
                        <a:t>At least four (4) or more provinces - at </a:t>
                      </a:r>
                      <a:r>
                        <a:rPr lang="en-AU" sz="2000" kern="1200" dirty="0">
                          <a:solidFill>
                            <a:schemeClr val="dk1"/>
                          </a:solidFill>
                          <a:effectLst/>
                          <a:latin typeface="Arial" panose="020B0604020202020204" pitchFamily="34" charset="0"/>
                          <a:cs typeface="Arial" panose="020B0604020202020204" pitchFamily="34" charset="0"/>
                        </a:rPr>
                        <a:t>districts and local municipalities level.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AU" sz="2000" kern="1200" dirty="0">
                          <a:solidFill>
                            <a:schemeClr val="dk1"/>
                          </a:solidFill>
                          <a:effectLst/>
                          <a:latin typeface="Arial" panose="020B0604020202020204" pitchFamily="34" charset="0"/>
                          <a:cs typeface="Arial" panose="020B0604020202020204" pitchFamily="34" charset="0"/>
                        </a:rPr>
                        <a:t>All provinces over 3 years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26525534"/>
                  </a:ext>
                </a:extLst>
              </a:tr>
              <a:tr h="1570543">
                <a:tc>
                  <a:txBody>
                    <a:bodyPr/>
                    <a:lstStyle/>
                    <a:p>
                      <a:pPr>
                        <a:lnSpc>
                          <a:spcPct val="107000"/>
                        </a:lnSpc>
                        <a:spcBef>
                          <a:spcPts val="600"/>
                        </a:spcBef>
                        <a:spcAft>
                          <a:spcPts val="900"/>
                        </a:spcAft>
                      </a:pPr>
                      <a:r>
                        <a:rPr lang="en-AU" sz="2000" dirty="0">
                          <a:effectLst/>
                          <a:latin typeface="Arial" panose="020B0604020202020204" pitchFamily="34" charset="0"/>
                          <a:cs typeface="Arial" panose="020B0604020202020204" pitchFamily="34" charset="0"/>
                        </a:rPr>
                        <a:t>OBJECTIVE 4</a:t>
                      </a:r>
                      <a:r>
                        <a:rPr lang="en-US" sz="2000" dirty="0">
                          <a:effectLst/>
                          <a:latin typeface="Arial" panose="020B0604020202020204" pitchFamily="34" charset="0"/>
                          <a:cs typeface="Arial" panose="020B0604020202020204" pitchFamily="34" charset="0"/>
                        </a:rPr>
                        <a:t> </a:t>
                      </a:r>
                      <a:r>
                        <a:rPr lang="en-AU" sz="2000" dirty="0">
                          <a:effectLst/>
                          <a:latin typeface="Arial" panose="020B0604020202020204" pitchFamily="34" charset="0"/>
                          <a:cs typeface="Arial" panose="020B0604020202020204" pitchFamily="34" charset="0"/>
                        </a:rPr>
                        <a:t>(as above)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74930" lvl="0" indent="0" algn="just" defTabSz="914400" rtl="0" eaLnBrk="1" fontAlgn="auto" latinLnBrk="0" hangingPunct="1">
                        <a:lnSpc>
                          <a:spcPct val="107000"/>
                        </a:lnSpc>
                        <a:spcBef>
                          <a:spcPts val="5"/>
                        </a:spcBef>
                        <a:spcAft>
                          <a:spcPts val="900"/>
                        </a:spcAft>
                        <a:buClrTx/>
                        <a:buSzTx/>
                        <a:buFontTx/>
                        <a:buNone/>
                        <a:tabLst>
                          <a:tab pos="292100" algn="l"/>
                        </a:tabLst>
                        <a:defRPr/>
                      </a:pPr>
                      <a:r>
                        <a:rPr lang="en-GB" sz="2000" dirty="0">
                          <a:solidFill>
                            <a:srgbClr val="000000"/>
                          </a:solidFill>
                          <a:effectLst/>
                          <a:latin typeface="Arial" panose="020B0604020202020204" pitchFamily="34" charset="0"/>
                          <a:cs typeface="Arial" panose="020B0604020202020204" pitchFamily="34" charset="0"/>
                        </a:rPr>
                        <a:t>At least four (4) or more provinces - at </a:t>
                      </a:r>
                      <a:r>
                        <a:rPr lang="en-AU" sz="2000" kern="1200" dirty="0">
                          <a:solidFill>
                            <a:schemeClr val="dk1"/>
                          </a:solidFill>
                          <a:effectLst/>
                          <a:latin typeface="Arial" panose="020B0604020202020204" pitchFamily="34" charset="0"/>
                          <a:cs typeface="Arial" panose="020B0604020202020204" pitchFamily="34" charset="0"/>
                        </a:rPr>
                        <a:t>districts and local municipalities level. </a:t>
                      </a:r>
                      <a:endParaRPr lang="en-US" sz="2000" dirty="0">
                        <a:effectLst/>
                        <a:latin typeface="Arial" panose="020B0604020202020204" pitchFamily="34" charset="0"/>
                        <a:cs typeface="Arial" panose="020B0604020202020204" pitchFamily="34" charset="0"/>
                      </a:endParaRPr>
                    </a:p>
                    <a:p>
                      <a:pPr>
                        <a:lnSpc>
                          <a:spcPct val="107000"/>
                        </a:lnSpc>
                        <a:spcBef>
                          <a:spcPts val="600"/>
                        </a:spcBef>
                        <a:spcAft>
                          <a:spcPts val="900"/>
                        </a:spcAft>
                      </a:pPr>
                      <a:r>
                        <a:rPr lang="en-AU"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AU" sz="2000" kern="1200" dirty="0">
                          <a:solidFill>
                            <a:schemeClr val="dk1"/>
                          </a:solidFill>
                          <a:effectLst/>
                          <a:latin typeface="Arial" panose="020B0604020202020204" pitchFamily="34" charset="0"/>
                          <a:cs typeface="Arial" panose="020B0604020202020204" pitchFamily="34" charset="0"/>
                        </a:rPr>
                        <a:t>All provinces over 3 years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42847837"/>
                  </a:ext>
                </a:extLst>
              </a:tr>
            </a:tbl>
          </a:graphicData>
        </a:graphic>
      </p:graphicFrame>
    </p:spTree>
    <p:extLst>
      <p:ext uri="{BB962C8B-B14F-4D97-AF65-F5344CB8AC3E}">
        <p14:creationId xmlns:p14="http://schemas.microsoft.com/office/powerpoint/2010/main" val="2583061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381000" y="646980"/>
            <a:ext cx="9067800" cy="496019"/>
          </a:xfrm>
        </p:spPr>
        <p:txBody>
          <a:bodyPr>
            <a:normAutofit fontScale="90000"/>
          </a:bodyPr>
          <a:lstStyle/>
          <a:p>
            <a:pPr marL="342900" indent="-342900"/>
            <a:br>
              <a:rPr lang="en-US" altLang="en-US" sz="2800" dirty="0">
                <a:latin typeface="Arial" panose="020B0604020202020204" pitchFamily="34" charset="0"/>
                <a:ea typeface="MS PGothic" panose="020B0600070205080204" pitchFamily="34" charset="-128"/>
              </a:rPr>
            </a:br>
            <a:r>
              <a:rPr lang="en-US" altLang="en-US" sz="2800" b="1" dirty="0">
                <a:latin typeface="Arial" panose="020B0604020202020204" pitchFamily="34" charset="0"/>
                <a:ea typeface="MS PGothic" panose="020B0600070205080204" pitchFamily="34" charset="-128"/>
              </a:rPr>
              <a:t>TARGETED SERVICE BENEFICIARIES </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1949570"/>
            <a:ext cx="8991600" cy="353683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r>
              <a:rPr lang="en-US" altLang="en-US" dirty="0">
                <a:latin typeface="Arial" panose="020B0604020202020204" pitchFamily="34" charset="0"/>
                <a:ea typeface="MS PGothic" panose="020B0600070205080204" pitchFamily="34" charset="-128"/>
              </a:rPr>
              <a:t>Children, parents/ care givers, families, communities members, child protection stakeholders, traditional and religious leaders. </a:t>
            </a: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71</a:t>
            </a:fld>
            <a:endParaRPr lang="en-GB" altLang="en-US" sz="1400"/>
          </a:p>
        </p:txBody>
      </p:sp>
    </p:spTree>
    <p:extLst>
      <p:ext uri="{BB962C8B-B14F-4D97-AF65-F5344CB8AC3E}">
        <p14:creationId xmlns:p14="http://schemas.microsoft.com/office/powerpoint/2010/main" val="37255328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4E32-5D7F-41CD-AE21-25D6A5DECA3D}"/>
              </a:ext>
            </a:extLst>
          </p:cNvPr>
          <p:cNvSpPr>
            <a:spLocks noGrp="1"/>
          </p:cNvSpPr>
          <p:nvPr>
            <p:ph type="title"/>
          </p:nvPr>
        </p:nvSpPr>
        <p:spPr>
          <a:xfrm>
            <a:off x="403902" y="186647"/>
            <a:ext cx="8420100" cy="609600"/>
          </a:xfrm>
        </p:spPr>
        <p:txBody>
          <a:bodyPr>
            <a:normAutofit fontScale="90000"/>
          </a:bodyPr>
          <a:lstStyle/>
          <a:p>
            <a:r>
              <a:rPr lang="en-US" sz="4000" b="1" dirty="0">
                <a:latin typeface="Arial" panose="020B0604020202020204" pitchFamily="34" charset="0"/>
                <a:cs typeface="Arial" panose="020B0604020202020204" pitchFamily="34" charset="0"/>
              </a:rPr>
              <a:t>KEY SERVICE REQUIREMENTS </a:t>
            </a:r>
          </a:p>
        </p:txBody>
      </p:sp>
      <p:sp>
        <p:nvSpPr>
          <p:cNvPr id="3" name="Content Placeholder 2">
            <a:extLst>
              <a:ext uri="{FF2B5EF4-FFF2-40B4-BE49-F238E27FC236}">
                <a16:creationId xmlns:a16="http://schemas.microsoft.com/office/drawing/2014/main" id="{FB720176-4418-4DDD-9199-370884E757AC}"/>
              </a:ext>
            </a:extLst>
          </p:cNvPr>
          <p:cNvSpPr>
            <a:spLocks noGrp="1"/>
          </p:cNvSpPr>
          <p:nvPr>
            <p:ph idx="1"/>
          </p:nvPr>
        </p:nvSpPr>
        <p:spPr>
          <a:xfrm>
            <a:off x="403901" y="796247"/>
            <a:ext cx="9222983" cy="5299753"/>
          </a:xfrm>
        </p:spPr>
        <p:txBody>
          <a:bodyPr>
            <a:normAutofit lnSpcReduction="10000"/>
          </a:bodyPr>
          <a:lstStyle/>
          <a:p>
            <a:pPr marL="0" indent="0">
              <a:buNone/>
            </a:pPr>
            <a:r>
              <a:rPr lang="en-US" sz="2400" dirty="0">
                <a:latin typeface="Arial" panose="020B0604020202020204" pitchFamily="34" charset="0"/>
                <a:cs typeface="Arial" panose="020B0604020202020204" pitchFamily="34" charset="0"/>
              </a:rPr>
              <a:t>In addition to general requirements as a registered NPO – </a:t>
            </a:r>
          </a:p>
          <a:p>
            <a:r>
              <a:rPr lang="en-US" sz="2400" dirty="0">
                <a:latin typeface="Arial" panose="020B0604020202020204" pitchFamily="34" charset="0"/>
                <a:cs typeface="Arial" panose="020B0604020202020204" pitchFamily="34" charset="0"/>
              </a:rPr>
              <a:t>NPO must be a Designated Child Protection Org in accordance with the Children’s Act. </a:t>
            </a:r>
          </a:p>
          <a:p>
            <a:r>
              <a:rPr lang="en-US" sz="2400" dirty="0">
                <a:latin typeface="Arial" panose="020B0604020202020204" pitchFamily="34" charset="0"/>
                <a:cs typeface="Arial" panose="020B0604020202020204" pitchFamily="34" charset="0"/>
              </a:rPr>
              <a:t>Social services professionals to implement activities </a:t>
            </a:r>
            <a:r>
              <a:rPr lang="en-AU" sz="2400" dirty="0">
                <a:latin typeface="Arial" panose="020B0604020202020204" pitchFamily="34" charset="0"/>
                <a:cs typeface="Arial" panose="020B0604020202020204" pitchFamily="34" charset="0"/>
              </a:rPr>
              <a:t>and board members </a:t>
            </a:r>
            <a:r>
              <a:rPr lang="en-US" sz="2400" dirty="0">
                <a:latin typeface="Arial" panose="020B0604020202020204" pitchFamily="34" charset="0"/>
                <a:cs typeface="Arial" panose="020B0604020202020204" pitchFamily="34" charset="0"/>
              </a:rPr>
              <a:t>must be screened against Part B of the Child Protection Register (</a:t>
            </a:r>
            <a:r>
              <a:rPr lang="en-US" sz="2400" b="1" dirty="0">
                <a:latin typeface="Arial" panose="020B0604020202020204" pitchFamily="34" charset="0"/>
                <a:cs typeface="Arial" panose="020B0604020202020204" pitchFamily="34" charset="0"/>
              </a:rPr>
              <a:t>copies of outcomes be attached</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Social services professionals </a:t>
            </a:r>
            <a:r>
              <a:rPr lang="en-AU" sz="2400" dirty="0">
                <a:latin typeface="Arial" panose="020B0604020202020204" pitchFamily="34" charset="0"/>
                <a:cs typeface="Arial" panose="020B0604020202020204" pitchFamily="34" charset="0"/>
              </a:rPr>
              <a:t>must be registered with South African Council Social Service Professions (SACSSP) (Proof of registration be attached with the application).</a:t>
            </a:r>
            <a:endParaRPr lang="en-US"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Capabilities and understanding to provide services according to the Children’s Act, 2005 minimum norms and standards for child care and protection services and five years experience in the field of child protection will  </a:t>
            </a:r>
            <a:r>
              <a:rPr lang="en-US" sz="2400" dirty="0">
                <a:latin typeface="Arial" panose="020B0604020202020204" pitchFamily="34" charset="0"/>
                <a:cs typeface="Arial" panose="020B0604020202020204" pitchFamily="34" charset="0"/>
              </a:rPr>
              <a:t>be an added advantage to have such. </a:t>
            </a:r>
          </a:p>
          <a:p>
            <a:pPr marL="0" indent="0">
              <a:buNone/>
            </a:pPr>
            <a:r>
              <a:rPr lang="en-US" sz="160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AAFC6FF-673F-4212-A203-5F50CAF08B46}"/>
              </a:ext>
            </a:extLst>
          </p:cNvPr>
          <p:cNvSpPr>
            <a:spLocks noGrp="1"/>
          </p:cNvSpPr>
          <p:nvPr>
            <p:ph type="sldNum" sz="quarter" idx="12"/>
          </p:nvPr>
        </p:nvSpPr>
        <p:spPr/>
        <p:txBody>
          <a:bodyPr/>
          <a:lstStyle/>
          <a:p>
            <a:fld id="{20E4D6EA-599A-4B5C-A49D-F26AD85A05A1}" type="slidenum">
              <a:rPr lang="en-GB" altLang="en-US" smtClean="0"/>
              <a:pPr/>
              <a:t>72</a:t>
            </a:fld>
            <a:endParaRPr lang="en-GB" altLang="en-US"/>
          </a:p>
        </p:txBody>
      </p:sp>
    </p:spTree>
    <p:extLst>
      <p:ext uri="{BB962C8B-B14F-4D97-AF65-F5344CB8AC3E}">
        <p14:creationId xmlns:p14="http://schemas.microsoft.com/office/powerpoint/2010/main" val="14585809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F041-0940-408A-BD2B-D27980DD40F3}"/>
              </a:ext>
            </a:extLst>
          </p:cNvPr>
          <p:cNvSpPr>
            <a:spLocks noGrp="1"/>
          </p:cNvSpPr>
          <p:nvPr>
            <p:ph type="title"/>
          </p:nvPr>
        </p:nvSpPr>
        <p:spPr>
          <a:xfrm>
            <a:off x="681038" y="365127"/>
            <a:ext cx="8543925" cy="720723"/>
          </a:xfrm>
        </p:spPr>
        <p:txBody>
          <a:bodyPr/>
          <a:lstStyle/>
          <a:p>
            <a:r>
              <a:rPr lang="en-US" sz="2800" b="1" dirty="0">
                <a:latin typeface="Arial" panose="020B0604020202020204" pitchFamily="34" charset="0"/>
                <a:cs typeface="Arial" panose="020B0604020202020204" pitchFamily="34" charset="0"/>
              </a:rPr>
              <a:t>TRANSFORMATION</a:t>
            </a:r>
            <a:r>
              <a:rPr lang="en-US"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67170B69-ABCD-437D-B3E1-C73EFA31D6A2}"/>
              </a:ext>
            </a:extLst>
          </p:cNvPr>
          <p:cNvSpPr>
            <a:spLocks noGrp="1"/>
          </p:cNvSpPr>
          <p:nvPr>
            <p:ph idx="1"/>
          </p:nvPr>
        </p:nvSpPr>
        <p:spPr>
          <a:xfrm>
            <a:off x="400050" y="1085850"/>
            <a:ext cx="8824913" cy="5091113"/>
          </a:xfrm>
        </p:spPr>
        <p:txBody>
          <a:bodyPr>
            <a:normAutofit/>
          </a:bodyPr>
          <a:lstStyle/>
          <a:p>
            <a:r>
              <a:rPr lang="en-US" dirty="0">
                <a:latin typeface="Arial" panose="020B0604020202020204" pitchFamily="34" charset="0"/>
                <a:cs typeface="Arial" panose="020B0604020202020204" pitchFamily="34" charset="0"/>
              </a:rPr>
              <a:t>Equitable access to child care and protection services across provinces and underserved rural areas; informal settlement as well as hot spot areas. </a:t>
            </a:r>
          </a:p>
        </p:txBody>
      </p:sp>
    </p:spTree>
    <p:extLst>
      <p:ext uri="{BB962C8B-B14F-4D97-AF65-F5344CB8AC3E}">
        <p14:creationId xmlns:p14="http://schemas.microsoft.com/office/powerpoint/2010/main" val="14324759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9E71D67C-0AB1-4EBF-87A6-5BA5BA2C62F8}"/>
              </a:ext>
            </a:extLst>
          </p:cNvPr>
          <p:cNvSpPr>
            <a:spLocks noGrp="1" noChangeArrowheads="1"/>
          </p:cNvSpPr>
          <p:nvPr>
            <p:ph type="title"/>
          </p:nvPr>
        </p:nvSpPr>
        <p:spPr>
          <a:xfrm>
            <a:off x="228600" y="457200"/>
            <a:ext cx="9163050" cy="1179513"/>
          </a:xfrm>
        </p:spPr>
        <p:txBody>
          <a:bodyPr/>
          <a:lstStyle/>
          <a:p>
            <a:pPr eaLnBrk="1" hangingPunct="1"/>
            <a:r>
              <a:rPr lang="en-US" altLang="en-US" sz="4000" b="1">
                <a:latin typeface="Arial" panose="020B0604020202020204" pitchFamily="34" charset="0"/>
                <a:ea typeface="ヒラギノ角ゴ Pro W3" pitchFamily="1" charset="-128"/>
              </a:rPr>
              <a:t> </a:t>
            </a:r>
          </a:p>
        </p:txBody>
      </p:sp>
      <p:sp>
        <p:nvSpPr>
          <p:cNvPr id="13315" name="Content Placeholder 3">
            <a:extLst>
              <a:ext uri="{FF2B5EF4-FFF2-40B4-BE49-F238E27FC236}">
                <a16:creationId xmlns:a16="http://schemas.microsoft.com/office/drawing/2014/main" id="{3FCB2450-3D6E-46B3-9E31-15786D213ACB}"/>
              </a:ext>
            </a:extLst>
          </p:cNvPr>
          <p:cNvSpPr>
            <a:spLocks noGrp="1"/>
          </p:cNvSpPr>
          <p:nvPr>
            <p:ph sz="half" idx="1"/>
          </p:nvPr>
        </p:nvSpPr>
        <p:spPr>
          <a:xfrm>
            <a:off x="381000" y="685800"/>
            <a:ext cx="9448800" cy="4876800"/>
          </a:xfrm>
        </p:spPr>
        <p:txBody>
          <a:bodyPr/>
          <a:lstStyle/>
          <a:p>
            <a:endParaRPr lang="en-US" altLang="en-US" sz="1800" dirty="0">
              <a:latin typeface="Arial" panose="020B0604020202020204" pitchFamily="34" charset="0"/>
              <a:ea typeface="ヒラギノ角ゴ Pro W3" pitchFamily="1" charset="-128"/>
              <a:cs typeface="Arial" panose="020B0604020202020204" pitchFamily="34" charset="0"/>
            </a:endParaRPr>
          </a:p>
          <a:p>
            <a:endParaRPr lang="en-ZA" altLang="en-US" sz="1800" dirty="0">
              <a:latin typeface="Arial" panose="020B0604020202020204" pitchFamily="34" charset="0"/>
              <a:ea typeface="ヒラギノ角ゴ Pro W3" pitchFamily="1" charset="-128"/>
              <a:cs typeface="Arial" panose="020B0604020202020204" pitchFamily="34" charset="0"/>
            </a:endParaRPr>
          </a:p>
          <a:p>
            <a:pPr algn="ctr">
              <a:spcBef>
                <a:spcPct val="0"/>
              </a:spcBef>
              <a:buFontTx/>
              <a:buNone/>
            </a:pPr>
            <a:r>
              <a:rPr lang="en-US" altLang="en-US" sz="4000" b="1" dirty="0">
                <a:latin typeface="Arial" panose="020B0604020202020204" pitchFamily="34" charset="0"/>
                <a:ea typeface="MS PGothic" panose="020B0600070205080204" pitchFamily="34" charset="-128"/>
              </a:rPr>
              <a:t>DIRECTORATE: </a:t>
            </a:r>
          </a:p>
          <a:p>
            <a:pPr algn="ctr">
              <a:spcBef>
                <a:spcPct val="0"/>
              </a:spcBef>
              <a:buFontTx/>
              <a:buNone/>
            </a:pPr>
            <a:endParaRPr lang="en-US" altLang="en-US" sz="4000" b="1" dirty="0">
              <a:latin typeface="Arial" panose="020B0604020202020204" pitchFamily="34" charset="0"/>
              <a:ea typeface="MS PGothic" panose="020B0600070205080204" pitchFamily="34" charset="-128"/>
            </a:endParaRPr>
          </a:p>
          <a:p>
            <a:pPr algn="ctr">
              <a:spcBef>
                <a:spcPct val="0"/>
              </a:spcBef>
              <a:buFontTx/>
              <a:buNone/>
            </a:pPr>
            <a:endParaRPr lang="en-US" altLang="en-US" sz="4000" b="1" dirty="0">
              <a:latin typeface="Arial" panose="020B0604020202020204" pitchFamily="34" charset="0"/>
              <a:ea typeface="MS PGothic" panose="020B0600070205080204" pitchFamily="34" charset="-128"/>
            </a:endParaRPr>
          </a:p>
          <a:p>
            <a:pPr algn="ctr">
              <a:spcBef>
                <a:spcPct val="0"/>
              </a:spcBef>
              <a:buFontTx/>
              <a:buNone/>
            </a:pPr>
            <a:r>
              <a:rPr lang="en-US" altLang="en-US" sz="4000" b="1" dirty="0">
                <a:latin typeface="Arial" panose="020B0604020202020204" pitchFamily="34" charset="0"/>
                <a:ea typeface="MS PGothic" panose="020B0600070205080204" pitchFamily="34" charset="-128"/>
              </a:rPr>
              <a:t>ORPHANS AND VULNERABLE CHILDREN</a:t>
            </a:r>
          </a:p>
          <a:p>
            <a:pPr algn="ctr">
              <a:spcBef>
                <a:spcPct val="0"/>
              </a:spcBef>
              <a:buFontTx/>
              <a:buNone/>
            </a:pPr>
            <a:endParaRPr lang="en-US" altLang="en-US" sz="4000" dirty="0">
              <a:solidFill>
                <a:schemeClr val="tx2"/>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2513013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9D350E4-3EE0-422C-9F83-C6037103B69B}"/>
              </a:ext>
            </a:extLst>
          </p:cNvPr>
          <p:cNvSpPr>
            <a:spLocks noGrp="1"/>
          </p:cNvSpPr>
          <p:nvPr>
            <p:ph type="title"/>
          </p:nvPr>
        </p:nvSpPr>
        <p:spPr>
          <a:xfrm>
            <a:off x="85725" y="381000"/>
            <a:ext cx="9077325" cy="762000"/>
          </a:xfrm>
        </p:spPr>
        <p:txBody>
          <a:bodyPr>
            <a:normAutofit fontScale="90000"/>
          </a:bodyPr>
          <a:lstStyle/>
          <a:p>
            <a:pPr marL="342900" indent="-342900"/>
            <a:r>
              <a:rPr lang="en-US" altLang="en-US" sz="2800" b="1" dirty="0">
                <a:latin typeface="Arial" panose="020B0604020202020204" pitchFamily="34" charset="0"/>
                <a:ea typeface="MS PGothic" panose="020B0600070205080204" pitchFamily="34" charset="-128"/>
              </a:rPr>
              <a:t>OVERVIEW OF ORPHANS AND VULNERABLE CHILDREN (DIRECTORATE) </a:t>
            </a:r>
            <a:endParaRPr lang="en-ZA" altLang="en-US" sz="2800" b="1" dirty="0">
              <a:ea typeface="ヒラギノ角ゴ Pro W3" pitchFamily="1" charset="-128"/>
            </a:endParaRPr>
          </a:p>
        </p:txBody>
      </p:sp>
      <p:sp>
        <p:nvSpPr>
          <p:cNvPr id="6147" name="Content Placeholder 2">
            <a:extLst>
              <a:ext uri="{FF2B5EF4-FFF2-40B4-BE49-F238E27FC236}">
                <a16:creationId xmlns:a16="http://schemas.microsoft.com/office/drawing/2014/main" id="{C166862C-A32F-493E-AC44-8F0D33868DCA}"/>
              </a:ext>
            </a:extLst>
          </p:cNvPr>
          <p:cNvSpPr>
            <a:spLocks noGrp="1"/>
          </p:cNvSpPr>
          <p:nvPr>
            <p:ph idx="1"/>
          </p:nvPr>
        </p:nvSpPr>
        <p:spPr>
          <a:xfrm>
            <a:off x="257175" y="1143000"/>
            <a:ext cx="9369710" cy="4980398"/>
          </a:xfrm>
        </p:spPr>
        <p:txBody>
          <a:bodyPr>
            <a:noAutofit/>
          </a:bodyPr>
          <a:lstStyle/>
          <a:p>
            <a:pPr marL="0" indent="0">
              <a:buFontTx/>
              <a:buNone/>
              <a:defRPr/>
            </a:pPr>
            <a:r>
              <a:rPr lang="en-US" altLang="en-US" sz="2400" b="1" dirty="0">
                <a:latin typeface="Arial" panose="020B0604020202020204" pitchFamily="34" charset="0"/>
                <a:ea typeface="MS PGothic" panose="020B0600070205080204" pitchFamily="34" charset="-128"/>
              </a:rPr>
              <a:t>Purpose of the Programme:</a:t>
            </a:r>
          </a:p>
          <a:p>
            <a:pPr>
              <a:buFont typeface="Arial" panose="020B0604020202020204" pitchFamily="34" charset="0"/>
              <a:buChar char="•"/>
              <a:defRPr/>
            </a:pPr>
            <a:r>
              <a:rPr lang="en-ZA" altLang="en-US" sz="2400" dirty="0">
                <a:latin typeface="Arial" panose="020B0604020202020204" pitchFamily="34" charset="0"/>
                <a:ea typeface="ヒラギノ角ゴ Pro W3" pitchFamily="4" charset="-128"/>
                <a:cs typeface="Arial" panose="020B0604020202020204" pitchFamily="34" charset="0"/>
              </a:rPr>
              <a:t>To develop and implement legislation, programmes and services for orphans and vulnerable children</a:t>
            </a:r>
          </a:p>
          <a:p>
            <a:pPr>
              <a:buFont typeface="Arial" panose="020B0604020202020204" pitchFamily="34" charset="0"/>
              <a:buChar char="•"/>
              <a:defRPr/>
            </a:pPr>
            <a:endParaRPr lang="en-ZA" altLang="en-US" sz="2400" dirty="0">
              <a:latin typeface="Arial" panose="020B0604020202020204" pitchFamily="34" charset="0"/>
              <a:ea typeface="ヒラギノ角ゴ Pro W3" pitchFamily="4" charset="-128"/>
              <a:cs typeface="Arial" panose="020B0604020202020204" pitchFamily="34" charset="0"/>
            </a:endParaRPr>
          </a:p>
          <a:p>
            <a:pPr marL="0" indent="0">
              <a:buFontTx/>
              <a:buNone/>
              <a:defRPr/>
            </a:pPr>
            <a:r>
              <a:rPr lang="en-ZA" altLang="en-US" sz="2400" b="1" dirty="0">
                <a:latin typeface="Arial" panose="020B0604020202020204" pitchFamily="34" charset="0"/>
                <a:ea typeface="ヒラギノ角ゴ Pro W3" pitchFamily="4" charset="-128"/>
                <a:cs typeface="Arial" panose="020B0604020202020204" pitchFamily="34" charset="0"/>
              </a:rPr>
              <a:t>Key Priorities </a:t>
            </a:r>
            <a:r>
              <a:rPr lang="en-US" altLang="en-US" sz="2400" b="1" dirty="0">
                <a:latin typeface="Arial" panose="020B0604020202020204" pitchFamily="34" charset="0"/>
                <a:ea typeface="MS PGothic" panose="020B0600070205080204" pitchFamily="34" charset="-128"/>
              </a:rPr>
              <a:t>of the Programme</a:t>
            </a:r>
            <a:r>
              <a:rPr lang="en-ZA" altLang="en-US" sz="2400" b="1" dirty="0">
                <a:latin typeface="Arial" panose="020B0604020202020204" pitchFamily="34" charset="0"/>
                <a:ea typeface="ヒラギノ角ゴ Pro W3" pitchFamily="4" charset="-128"/>
                <a:cs typeface="Arial" panose="020B0604020202020204" pitchFamily="34" charset="0"/>
              </a:rPr>
              <a:t> </a:t>
            </a:r>
            <a:r>
              <a:rPr lang="en-ZA" sz="2400" dirty="0">
                <a:latin typeface="Arial" panose="020B0604020202020204" pitchFamily="34" charset="0"/>
                <a:cs typeface="Arial" panose="020B0604020202020204" pitchFamily="34" charset="0"/>
              </a:rPr>
              <a:t>are: </a:t>
            </a:r>
          </a:p>
          <a:p>
            <a:pPr>
              <a:defRPr/>
            </a:pPr>
            <a:r>
              <a:rPr lang="en-ZA" altLang="en-US" sz="2400" dirty="0">
                <a:latin typeface="Arial" panose="020B0604020202020204" pitchFamily="34" charset="0"/>
                <a:ea typeface="ヒラギノ角ゴ Pro W3" pitchFamily="4" charset="-128"/>
                <a:cs typeface="Arial" panose="020B0604020202020204" pitchFamily="34" charset="0"/>
              </a:rPr>
              <a:t>Capacity building </a:t>
            </a:r>
          </a:p>
          <a:p>
            <a:pPr>
              <a:defRPr/>
            </a:pPr>
            <a:r>
              <a:rPr lang="en-US" altLang="en-US" sz="2400" dirty="0">
                <a:latin typeface="Arial" panose="020B0604020202020204" pitchFamily="34" charset="0"/>
                <a:ea typeface="ヒラギノ角ゴ Pro W3" pitchFamily="4" charset="-128"/>
                <a:cs typeface="Arial" panose="020B0604020202020204" pitchFamily="34" charset="0"/>
              </a:rPr>
              <a:t>Management and monitoring the implementation of community  based prevention and early intervention services to vulnerable children.</a:t>
            </a:r>
          </a:p>
          <a:p>
            <a:pPr>
              <a:defRPr/>
            </a:pPr>
            <a:r>
              <a:rPr lang="en-US" altLang="en-US" sz="2400" dirty="0">
                <a:latin typeface="Arial" panose="020B0604020202020204" pitchFamily="34" charset="0"/>
                <a:ea typeface="ヒラギノ角ゴ Pro W3" pitchFamily="4" charset="-128"/>
                <a:cs typeface="Arial" panose="020B0604020202020204" pitchFamily="34" charset="0"/>
              </a:rPr>
              <a:t>Monitor registration of Drop-in </a:t>
            </a:r>
            <a:r>
              <a:rPr lang="en-US" altLang="en-US" sz="2400" dirty="0" err="1">
                <a:latin typeface="Arial" panose="020B0604020202020204" pitchFamily="34" charset="0"/>
                <a:ea typeface="ヒラギノ角ゴ Pro W3" pitchFamily="4" charset="-128"/>
                <a:cs typeface="Arial" panose="020B0604020202020204" pitchFamily="34" charset="0"/>
              </a:rPr>
              <a:t>centres</a:t>
            </a:r>
            <a:r>
              <a:rPr lang="en-US" altLang="en-US" sz="2400" dirty="0">
                <a:latin typeface="Arial" panose="020B0604020202020204" pitchFamily="34" charset="0"/>
                <a:ea typeface="ヒラギノ角ゴ Pro W3" pitchFamily="4" charset="-128"/>
                <a:cs typeface="Arial" panose="020B0604020202020204" pitchFamily="34" charset="0"/>
              </a:rPr>
              <a:t> in line with the Children’s Act 38 of 2005.</a:t>
            </a:r>
            <a:endParaRPr lang="en-ZA" altLang="en-US" sz="2400" dirty="0">
              <a:latin typeface="Arial" panose="020B0604020202020204" pitchFamily="34" charset="0"/>
              <a:ea typeface="ヒラギノ角ゴ Pro W3" pitchFamily="4" charset="-128"/>
              <a:cs typeface="Arial" panose="020B0604020202020204" pitchFamily="34" charset="0"/>
            </a:endParaRPr>
          </a:p>
        </p:txBody>
      </p:sp>
      <p:sp>
        <p:nvSpPr>
          <p:cNvPr id="8196" name="Slide Number Placeholder 3">
            <a:extLst>
              <a:ext uri="{FF2B5EF4-FFF2-40B4-BE49-F238E27FC236}">
                <a16:creationId xmlns:a16="http://schemas.microsoft.com/office/drawing/2014/main" id="{1AE70CFE-04ED-40C8-B13D-93A8BA926C8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DD19EEC-E4C0-4BCF-B678-19838F667C2A}" type="slidenum">
              <a:rPr kumimoji="0" lang="en-GB" altLang="en-US" sz="1400"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itchFamily="1"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75</a:t>
            </a:fld>
            <a:endParaRPr kumimoji="0" lang="en-GB" altLang="en-US" sz="1400"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itchFamily="1" charset="-128"/>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9D350E4-3EE0-422C-9F83-C6037103B69B}"/>
              </a:ext>
            </a:extLst>
          </p:cNvPr>
          <p:cNvSpPr>
            <a:spLocks noGrp="1"/>
          </p:cNvSpPr>
          <p:nvPr>
            <p:ph type="title"/>
          </p:nvPr>
        </p:nvSpPr>
        <p:spPr>
          <a:xfrm>
            <a:off x="133350" y="361950"/>
            <a:ext cx="9563100" cy="781050"/>
          </a:xfrm>
        </p:spPr>
        <p:txBody>
          <a:bodyPr>
            <a:normAutofit fontScale="90000"/>
          </a:bodyPr>
          <a:lstStyle/>
          <a:p>
            <a:pPr marL="342900" indent="-342900"/>
            <a:r>
              <a:rPr lang="en-US" altLang="en-US" sz="2800" b="1" dirty="0">
                <a:latin typeface="Arial" panose="020B0604020202020204" pitchFamily="34" charset="0"/>
                <a:ea typeface="MS PGothic" panose="020B0600070205080204" pitchFamily="34" charset="-128"/>
              </a:rPr>
              <a:t>OVERVIEW OF ORPHANS AND VULNERABLE CHILDREN (DIRECTORATE) </a:t>
            </a:r>
            <a:endParaRPr lang="en-ZA" altLang="en-US" sz="2800" b="1" dirty="0">
              <a:ea typeface="ヒラギノ角ゴ Pro W3" pitchFamily="1" charset="-128"/>
            </a:endParaRPr>
          </a:p>
        </p:txBody>
      </p:sp>
      <p:sp>
        <p:nvSpPr>
          <p:cNvPr id="6147" name="Content Placeholder 2">
            <a:extLst>
              <a:ext uri="{FF2B5EF4-FFF2-40B4-BE49-F238E27FC236}">
                <a16:creationId xmlns:a16="http://schemas.microsoft.com/office/drawing/2014/main" id="{C166862C-A32F-493E-AC44-8F0D33868DCA}"/>
              </a:ext>
            </a:extLst>
          </p:cNvPr>
          <p:cNvSpPr>
            <a:spLocks noGrp="1"/>
          </p:cNvSpPr>
          <p:nvPr>
            <p:ph idx="1"/>
          </p:nvPr>
        </p:nvSpPr>
        <p:spPr>
          <a:xfrm>
            <a:off x="133350" y="1476375"/>
            <a:ext cx="9563100" cy="3933824"/>
          </a:xfrm>
        </p:spPr>
        <p:txBody>
          <a:bodyPr>
            <a:normAutofit/>
          </a:bodyPr>
          <a:lstStyle/>
          <a:p>
            <a:pPr marL="0" indent="0">
              <a:buFontTx/>
              <a:buNone/>
              <a:defRPr/>
            </a:pPr>
            <a:r>
              <a:rPr lang="en-ZA" altLang="en-US" sz="2400" b="1" dirty="0">
                <a:latin typeface="Arial" panose="020B0604020202020204" pitchFamily="34" charset="0"/>
                <a:ea typeface="ヒラギノ角ゴ Pro W3" pitchFamily="4" charset="-128"/>
                <a:cs typeface="Arial" panose="020B0604020202020204" pitchFamily="34" charset="0"/>
              </a:rPr>
              <a:t>Key Priorities </a:t>
            </a:r>
            <a:r>
              <a:rPr lang="en-US" altLang="en-US" sz="2400" b="1" dirty="0">
                <a:latin typeface="Arial" panose="020B0604020202020204" pitchFamily="34" charset="0"/>
                <a:ea typeface="MS PGothic" panose="020B0600070205080204" pitchFamily="34" charset="-128"/>
              </a:rPr>
              <a:t>of the Programme</a:t>
            </a:r>
          </a:p>
          <a:p>
            <a:pPr marL="0" indent="0">
              <a:buFontTx/>
              <a:buNone/>
              <a:defRPr/>
            </a:pPr>
            <a:endParaRPr lang="en-US" altLang="en-US" sz="2400" b="1" dirty="0">
              <a:latin typeface="Arial" panose="020B0604020202020204" pitchFamily="34" charset="0"/>
              <a:ea typeface="MS PGothic" panose="020B0600070205080204" pitchFamily="34" charset="-128"/>
            </a:endParaRPr>
          </a:p>
          <a:p>
            <a:pPr>
              <a:defRPr/>
            </a:pPr>
            <a:r>
              <a:rPr lang="en-US" altLang="en-US" dirty="0">
                <a:latin typeface="Arial" panose="020B0604020202020204" pitchFamily="34" charset="0"/>
                <a:ea typeface="ヒラギノ角ゴ Pro W3" pitchFamily="4" charset="-128"/>
                <a:cs typeface="Arial" panose="020B0604020202020204" pitchFamily="34" charset="0"/>
              </a:rPr>
              <a:t>Development of strategies and programmes for children living and working on the streets.</a:t>
            </a:r>
          </a:p>
          <a:p>
            <a:pPr>
              <a:defRPr/>
            </a:pPr>
            <a:r>
              <a:rPr lang="en-US" altLang="en-US" dirty="0">
                <a:latin typeface="Arial" panose="020B0604020202020204" pitchFamily="34" charset="0"/>
                <a:ea typeface="ヒラギノ角ゴ Pro W3" pitchFamily="4" charset="-128"/>
                <a:cs typeface="Arial" panose="020B0604020202020204" pitchFamily="34" charset="0"/>
              </a:rPr>
              <a:t>Management of the implementation of care and protection programmes for Child Headed Households.</a:t>
            </a:r>
          </a:p>
          <a:p>
            <a:pPr>
              <a:defRPr/>
            </a:pPr>
            <a:r>
              <a:rPr lang="en-US" altLang="en-US" dirty="0">
                <a:latin typeface="Arial" panose="020B0604020202020204" pitchFamily="34" charset="0"/>
                <a:ea typeface="ヒラギノ角ゴ Pro W3" pitchFamily="4" charset="-128"/>
                <a:cs typeface="Arial" panose="020B0604020202020204" pitchFamily="34" charset="0"/>
              </a:rPr>
              <a:t>Monitoring delivery of services to children with disabilities and children with chronic illnesses.</a:t>
            </a:r>
            <a:endParaRPr lang="en-ZA" altLang="en-US" dirty="0">
              <a:latin typeface="Arial" panose="020B0604020202020204" pitchFamily="34" charset="0"/>
              <a:ea typeface="ヒラギノ角ゴ Pro W3" pitchFamily="4" charset="-128"/>
              <a:cs typeface="Arial" panose="020B0604020202020204" pitchFamily="34" charset="0"/>
            </a:endParaRPr>
          </a:p>
        </p:txBody>
      </p:sp>
      <p:sp>
        <p:nvSpPr>
          <p:cNvPr id="8196" name="Slide Number Placeholder 3">
            <a:extLst>
              <a:ext uri="{FF2B5EF4-FFF2-40B4-BE49-F238E27FC236}">
                <a16:creationId xmlns:a16="http://schemas.microsoft.com/office/drawing/2014/main" id="{1AE70CFE-04ED-40C8-B13D-93A8BA926C8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DD19EEC-E4C0-4BCF-B678-19838F667C2A}" type="slidenum">
              <a:rPr kumimoji="0" lang="en-GB" altLang="en-US" sz="1400"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itchFamily="1"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76</a:t>
            </a:fld>
            <a:endParaRPr kumimoji="0" lang="en-GB" altLang="en-US" sz="1400"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itchFamily="1" charset="-128"/>
              <a:cs typeface="+mn-cs"/>
            </a:endParaRPr>
          </a:p>
        </p:txBody>
      </p:sp>
    </p:spTree>
    <p:extLst>
      <p:ext uri="{BB962C8B-B14F-4D97-AF65-F5344CB8AC3E}">
        <p14:creationId xmlns:p14="http://schemas.microsoft.com/office/powerpoint/2010/main" val="23965244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9D350E4-3EE0-422C-9F83-C6037103B69B}"/>
              </a:ext>
            </a:extLst>
          </p:cNvPr>
          <p:cNvSpPr>
            <a:spLocks noGrp="1"/>
          </p:cNvSpPr>
          <p:nvPr>
            <p:ph type="title"/>
          </p:nvPr>
        </p:nvSpPr>
        <p:spPr>
          <a:xfrm>
            <a:off x="333375" y="447674"/>
            <a:ext cx="8829675" cy="628651"/>
          </a:xfrm>
        </p:spPr>
        <p:txBody>
          <a:bodyPr>
            <a:normAutofit/>
          </a:bodyPr>
          <a:lstStyle/>
          <a:p>
            <a:pPr marL="342900" indent="-342900"/>
            <a:r>
              <a:rPr lang="en-US" altLang="en-US" sz="2800" b="1" dirty="0">
                <a:latin typeface="Arial" panose="020B0604020202020204" pitchFamily="34" charset="0"/>
                <a:ea typeface="MS PGothic" panose="020B0600070205080204" pitchFamily="34" charset="-128"/>
              </a:rPr>
              <a:t>SERVICE SPECIFICATION</a:t>
            </a:r>
            <a:endParaRPr lang="en-ZA" altLang="en-US" sz="2800" b="1" dirty="0">
              <a:ea typeface="ヒラギノ角ゴ Pro W3" pitchFamily="1" charset="-128"/>
            </a:endParaRPr>
          </a:p>
        </p:txBody>
      </p:sp>
      <p:sp>
        <p:nvSpPr>
          <p:cNvPr id="6147" name="Content Placeholder 2">
            <a:extLst>
              <a:ext uri="{FF2B5EF4-FFF2-40B4-BE49-F238E27FC236}">
                <a16:creationId xmlns:a16="http://schemas.microsoft.com/office/drawing/2014/main" id="{C166862C-A32F-493E-AC44-8F0D33868DCA}"/>
              </a:ext>
            </a:extLst>
          </p:cNvPr>
          <p:cNvSpPr>
            <a:spLocks noGrp="1"/>
          </p:cNvSpPr>
          <p:nvPr>
            <p:ph idx="1"/>
          </p:nvPr>
        </p:nvSpPr>
        <p:spPr>
          <a:xfrm>
            <a:off x="333375" y="1295400"/>
            <a:ext cx="9134475" cy="2914650"/>
          </a:xfrm>
        </p:spPr>
        <p:txBody>
          <a:bodyPr>
            <a:normAutofit/>
          </a:bodyPr>
          <a:lstStyle/>
          <a:p>
            <a:pPr marL="0" indent="0">
              <a:buNone/>
              <a:defRPr/>
            </a:pPr>
            <a:r>
              <a:rPr lang="en-ZA" altLang="en-US" i="1" dirty="0">
                <a:latin typeface="Arial" panose="020B0604020202020204" pitchFamily="34" charset="0"/>
                <a:ea typeface="ヒラギノ角ゴ Pro W3" pitchFamily="4" charset="-128"/>
                <a:cs typeface="Arial" panose="020B0604020202020204" pitchFamily="34" charset="0"/>
              </a:rPr>
              <a:t>Specific to the Service Specifications, </a:t>
            </a:r>
            <a:r>
              <a:rPr lang="en-ZA" altLang="en-US" dirty="0">
                <a:latin typeface="Arial" panose="020B0604020202020204" pitchFamily="34" charset="0"/>
                <a:ea typeface="ヒラギノ角ゴ Pro W3" pitchFamily="4" charset="-128"/>
                <a:cs typeface="Arial" panose="020B0604020202020204" pitchFamily="34" charset="0"/>
              </a:rPr>
              <a:t>f</a:t>
            </a:r>
            <a:r>
              <a:rPr lang="en-ZA" dirty="0">
                <a:latin typeface="Arial" panose="020B0604020202020204" pitchFamily="34" charset="0"/>
                <a:ea typeface="ヒラギノ角ゴ Pro W3" pitchFamily="4" charset="-128"/>
                <a:cs typeface="Arial" panose="020B0604020202020204" pitchFamily="34" charset="0"/>
              </a:rPr>
              <a:t>unding</a:t>
            </a:r>
            <a:r>
              <a:rPr lang="en-ZA" dirty="0">
                <a:latin typeface="Arial" panose="020B0604020202020204" pitchFamily="34" charset="0"/>
                <a:cs typeface="Arial" panose="020B0604020202020204" pitchFamily="34" charset="0"/>
              </a:rPr>
              <a:t> considerations will be for services that are aligned to the following priority areas:</a:t>
            </a:r>
          </a:p>
          <a:p>
            <a:pPr marL="0" indent="0">
              <a:buNone/>
              <a:defRPr/>
            </a:pPr>
            <a:endParaRPr lang="en-ZA"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Services to Orphans and Vulnerable Children (OVC)</a:t>
            </a:r>
            <a:endParaRPr lang="en-ZA" dirty="0">
              <a:latin typeface="Arial" panose="020B0604020202020204" pitchFamily="34" charset="0"/>
              <a:cs typeface="Arial" panose="020B0604020202020204" pitchFamily="34" charset="0"/>
            </a:endParaRPr>
          </a:p>
          <a:p>
            <a:pPr marL="0" indent="0">
              <a:buNone/>
            </a:pPr>
            <a:endParaRPr lang="en-ZA" dirty="0"/>
          </a:p>
          <a:p>
            <a:pPr lvl="1">
              <a:buFont typeface="Wingdings" panose="05000000000000000000" pitchFamily="2" charset="2"/>
              <a:buChar char="§"/>
              <a:defRPr/>
            </a:pPr>
            <a:endParaRPr lang="en-ZA" sz="2000" dirty="0">
              <a:latin typeface="Arial" panose="020B0604020202020204" pitchFamily="34" charset="0"/>
              <a:cs typeface="Arial" panose="020B0604020202020204" pitchFamily="34" charset="0"/>
            </a:endParaRPr>
          </a:p>
          <a:p>
            <a:pPr marL="457200" lvl="1" indent="0">
              <a:buNone/>
              <a:defRPr/>
            </a:pPr>
            <a:endParaRPr lang="en-ZA" sz="2000" dirty="0">
              <a:latin typeface="Arial" panose="020B0604020202020204" pitchFamily="34" charset="0"/>
              <a:cs typeface="Arial" panose="020B0604020202020204" pitchFamily="34" charset="0"/>
            </a:endParaRPr>
          </a:p>
          <a:p>
            <a:pPr marL="0" indent="0">
              <a:buNone/>
              <a:defRPr/>
            </a:pPr>
            <a:endParaRPr lang="en-ZA" sz="2000" dirty="0">
              <a:latin typeface="Arial" panose="020B0604020202020204" pitchFamily="34" charset="0"/>
              <a:cs typeface="Arial" panose="020B0604020202020204" pitchFamily="34" charset="0"/>
            </a:endParaRPr>
          </a:p>
          <a:p>
            <a:pPr>
              <a:defRPr/>
            </a:pPr>
            <a:endParaRPr lang="en-ZA" altLang="en-US" sz="2000" dirty="0">
              <a:latin typeface="Arial" panose="020B0604020202020204" pitchFamily="34" charset="0"/>
              <a:ea typeface="ヒラギノ角ゴ Pro W3" pitchFamily="4" charset="-128"/>
              <a:cs typeface="Arial" panose="020B0604020202020204" pitchFamily="34" charset="0"/>
            </a:endParaRPr>
          </a:p>
        </p:txBody>
      </p:sp>
      <p:sp>
        <p:nvSpPr>
          <p:cNvPr id="8196" name="Slide Number Placeholder 3">
            <a:extLst>
              <a:ext uri="{FF2B5EF4-FFF2-40B4-BE49-F238E27FC236}">
                <a16:creationId xmlns:a16="http://schemas.microsoft.com/office/drawing/2014/main" id="{1AE70CFE-04ED-40C8-B13D-93A8BA926C8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DD19EEC-E4C0-4BCF-B678-19838F667C2A}" type="slidenum">
              <a:rPr kumimoji="0" lang="en-GB" altLang="en-US" sz="1400"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itchFamily="1"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77</a:t>
            </a:fld>
            <a:endParaRPr kumimoji="0" lang="en-GB" altLang="en-US" sz="1400"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itchFamily="1" charset="-128"/>
              <a:cs typeface="+mn-cs"/>
            </a:endParaRPr>
          </a:p>
        </p:txBody>
      </p:sp>
    </p:spTree>
    <p:extLst>
      <p:ext uri="{BB962C8B-B14F-4D97-AF65-F5344CB8AC3E}">
        <p14:creationId xmlns:p14="http://schemas.microsoft.com/office/powerpoint/2010/main" val="36207465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381000" y="76200"/>
            <a:ext cx="8458200" cy="448090"/>
          </a:xfrm>
        </p:spPr>
        <p:txBody>
          <a:bodyPr>
            <a:normAutofit fontScale="90000"/>
          </a:bodyPr>
          <a:lstStyle/>
          <a:p>
            <a:pPr marL="342900" indent="-342900"/>
            <a:r>
              <a:rPr lang="en-US" altLang="en-US" sz="2700" b="1" dirty="0">
                <a:latin typeface="Arial" panose="020B0604020202020204" pitchFamily="34" charset="0"/>
                <a:ea typeface="MS PGothic" panose="020B0600070205080204" pitchFamily="34" charset="-128"/>
              </a:rPr>
              <a:t>OBJECTIVES</a:t>
            </a:r>
            <a:endParaRPr lang="en-ZA" altLang="en-US" sz="27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300E4A8-2F65-456E-BFEE-BAC8AE650B96}" type="slidenum">
              <a:rPr kumimoji="0" lang="en-GB" altLang="en-US" sz="1400"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itchFamily="1"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78</a:t>
            </a:fld>
            <a:endParaRPr kumimoji="0" lang="en-GB" altLang="en-US" sz="1400"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itchFamily="1" charset="-128"/>
              <a:cs typeface="+mn-cs"/>
            </a:endParaRPr>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extLst>
              <p:ext uri="{D42A27DB-BD31-4B8C-83A1-F6EECF244321}">
                <p14:modId xmlns:p14="http://schemas.microsoft.com/office/powerpoint/2010/main" val="857018216"/>
              </p:ext>
            </p:extLst>
          </p:nvPr>
        </p:nvGraphicFramePr>
        <p:xfrm>
          <a:off x="171450" y="531094"/>
          <a:ext cx="9486900" cy="5485137"/>
        </p:xfrm>
        <a:graphic>
          <a:graphicData uri="http://schemas.openxmlformats.org/drawingml/2006/table">
            <a:tbl>
              <a:tblPr firstRow="1" bandRow="1">
                <a:tableStyleId>{5940675A-B579-460E-94D1-54222C63F5DA}</a:tableStyleId>
              </a:tblPr>
              <a:tblGrid>
                <a:gridCol w="3707979">
                  <a:extLst>
                    <a:ext uri="{9D8B030D-6E8A-4147-A177-3AD203B41FA5}">
                      <a16:colId xmlns:a16="http://schemas.microsoft.com/office/drawing/2014/main" val="3760552575"/>
                    </a:ext>
                  </a:extLst>
                </a:gridCol>
                <a:gridCol w="5778921">
                  <a:extLst>
                    <a:ext uri="{9D8B030D-6E8A-4147-A177-3AD203B41FA5}">
                      <a16:colId xmlns:a16="http://schemas.microsoft.com/office/drawing/2014/main" val="116542991"/>
                    </a:ext>
                  </a:extLst>
                </a:gridCol>
              </a:tblGrid>
              <a:tr h="312978">
                <a:tc>
                  <a:txBody>
                    <a:bodyPr/>
                    <a:lstStyle/>
                    <a:p>
                      <a:r>
                        <a:rPr lang="en-US" b="1" dirty="0">
                          <a:solidFill>
                            <a:schemeClr val="tx1"/>
                          </a:solidFill>
                          <a:latin typeface="Arial" panose="020B0604020202020204" pitchFamily="34" charset="0"/>
                          <a:cs typeface="Arial" panose="020B0604020202020204" pitchFamily="34" charset="0"/>
                        </a:rPr>
                        <a:t>OBJECTIVE 1</a:t>
                      </a:r>
                    </a:p>
                  </a:txBody>
                  <a:tcPr/>
                </a:tc>
                <a:tc>
                  <a:txBody>
                    <a:bodyPr/>
                    <a:lstStyle/>
                    <a:p>
                      <a:r>
                        <a:rPr lang="en-US" b="1" dirty="0">
                          <a:solidFill>
                            <a:schemeClr val="tx1"/>
                          </a:solidFill>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3313196">
                <a:tc>
                  <a:txBody>
                    <a:bodyPr/>
                    <a:lstStyle/>
                    <a:p>
                      <a:r>
                        <a:rPr lang="en-GB" sz="1800" kern="1200" dirty="0">
                          <a:solidFill>
                            <a:schemeClr val="tx1"/>
                          </a:solidFill>
                          <a:effectLst/>
                          <a:latin typeface="Arial" panose="020B0604020202020204" pitchFamily="34" charset="0"/>
                          <a:ea typeface="+mn-ea"/>
                          <a:cs typeface="Arial" panose="020B0604020202020204" pitchFamily="34" charset="0"/>
                        </a:rPr>
                        <a:t>To develop and coordinate advocacy, awareness and creating conversations, dialogues and public education programmes on vulnerable children.</a:t>
                      </a:r>
                      <a:endParaRPr lang="en-ZA" sz="18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358775" marR="0" lvl="1" indent="-358775"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1.1 </a:t>
                      </a:r>
                      <a:r>
                        <a:rPr lang="en-AU" sz="1800" kern="1200" dirty="0">
                          <a:solidFill>
                            <a:schemeClr val="tx1"/>
                          </a:solidFill>
                          <a:effectLst/>
                          <a:latin typeface="Arial" panose="020B0604020202020204" pitchFamily="34" charset="0"/>
                          <a:ea typeface="+mn-ea"/>
                          <a:cs typeface="Arial" panose="020B0604020202020204" pitchFamily="34" charset="0"/>
                        </a:rPr>
                        <a:t>Conduct promotion, education and  awareness campaigns on vulnerable children including child headed households.</a:t>
                      </a:r>
                    </a:p>
                    <a:p>
                      <a:pPr marL="358775" marR="0" lvl="1" indent="-358775"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tx1"/>
                          </a:solidFill>
                          <a:effectLst/>
                          <a:latin typeface="Arial" panose="020B0604020202020204" pitchFamily="34" charset="0"/>
                          <a:ea typeface="+mn-ea"/>
                          <a:cs typeface="Arial" panose="020B0604020202020204" pitchFamily="34" charset="0"/>
                        </a:rPr>
                        <a:t>1.2.</a:t>
                      </a:r>
                      <a:r>
                        <a:rPr lang="en-AU" sz="1800" kern="1200" baseline="0" dirty="0">
                          <a:solidFill>
                            <a:schemeClr val="tx1"/>
                          </a:solidFill>
                          <a:effectLst/>
                          <a:latin typeface="Arial" panose="020B0604020202020204" pitchFamily="34" charset="0"/>
                          <a:ea typeface="+mn-ea"/>
                          <a:cs typeface="Arial" panose="020B0604020202020204" pitchFamily="34" charset="0"/>
                        </a:rPr>
                        <a:t> </a:t>
                      </a:r>
                      <a:r>
                        <a:rPr lang="en-AU" sz="1800" kern="1200" dirty="0">
                          <a:solidFill>
                            <a:schemeClr val="tx1"/>
                          </a:solidFill>
                          <a:effectLst/>
                          <a:latin typeface="Arial" panose="020B0604020202020204" pitchFamily="34" charset="0"/>
                          <a:ea typeface="+mn-ea"/>
                          <a:cs typeface="Arial" panose="020B0604020202020204" pitchFamily="34" charset="0"/>
                        </a:rPr>
                        <a:t>Conduct door-to-door visits to create awareness on issues that affect vulnerable children.</a:t>
                      </a:r>
                    </a:p>
                    <a:p>
                      <a:pPr marL="358775" marR="0" lvl="1" indent="-358775"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tx1"/>
                          </a:solidFill>
                          <a:effectLst/>
                          <a:latin typeface="Arial" panose="020B0604020202020204" pitchFamily="34" charset="0"/>
                          <a:ea typeface="+mn-ea"/>
                          <a:cs typeface="Arial" panose="020B0604020202020204" pitchFamily="34" charset="0"/>
                        </a:rPr>
                        <a:t>1.3 Conduct dialogues with community leaders, traditional and ward councillors on vulnerable children including parental rights and responsibility of parents and caregivers of vulnerable children.</a:t>
                      </a:r>
                    </a:p>
                    <a:p>
                      <a:pPr marL="358775" marR="0" lvl="1" indent="-358775"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tx1"/>
                          </a:solidFill>
                          <a:effectLst/>
                          <a:latin typeface="Arial" panose="020B0604020202020204" pitchFamily="34" charset="0"/>
                          <a:ea typeface="+mn-ea"/>
                          <a:cs typeface="Arial" panose="020B0604020202020204" pitchFamily="34" charset="0"/>
                        </a:rPr>
                        <a:t>1.4 Conduct outreach services to identify, register vulnerable children including child headed households and refer to the relevant programmes for further intervention.</a:t>
                      </a: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1588929"/>
                  </a:ext>
                </a:extLst>
              </a:tr>
              <a:tr h="146177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Outcomes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Increased knowledge and understanding on issues affecting vulnerable children by communities and its leadership</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a:tc>
                <a:tc hMerge="1">
                  <a:txBody>
                    <a:bodyPr/>
                    <a:lstStyle/>
                    <a:p>
                      <a:pPr marL="358775" marR="0" lvl="1" indent="-358775"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76076767"/>
                  </a:ext>
                </a:extLst>
              </a:tr>
            </a:tbl>
          </a:graphicData>
        </a:graphic>
      </p:graphicFrame>
    </p:spTree>
    <p:extLst>
      <p:ext uri="{BB962C8B-B14F-4D97-AF65-F5344CB8AC3E}">
        <p14:creationId xmlns:p14="http://schemas.microsoft.com/office/powerpoint/2010/main" val="41393843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381000" y="76200"/>
            <a:ext cx="8458200" cy="448090"/>
          </a:xfrm>
        </p:spPr>
        <p:txBody>
          <a:bodyPr>
            <a:normAutofit fontScale="90000"/>
          </a:bodyPr>
          <a:lstStyle/>
          <a:p>
            <a:pPr marL="342900" indent="-342900"/>
            <a:r>
              <a:rPr lang="en-US" altLang="en-US" sz="2700" b="1" dirty="0">
                <a:latin typeface="Arial" panose="020B0604020202020204" pitchFamily="34" charset="0"/>
                <a:ea typeface="MS PGothic" panose="020B0600070205080204" pitchFamily="34" charset="-128"/>
              </a:rPr>
              <a:t>OBJECTIVES</a:t>
            </a:r>
            <a:endParaRPr lang="en-ZA" altLang="en-US" sz="27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300E4A8-2F65-456E-BFEE-BAC8AE650B96}" type="slidenum">
              <a:rPr kumimoji="0" lang="en-GB" altLang="en-US" sz="1400"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itchFamily="1"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79</a:t>
            </a:fld>
            <a:endParaRPr kumimoji="0" lang="en-GB" altLang="en-US" sz="1400"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itchFamily="1" charset="-128"/>
              <a:cs typeface="+mn-cs"/>
            </a:endParaRPr>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nvGraphicFramePr>
        <p:xfrm>
          <a:off x="152399" y="531093"/>
          <a:ext cx="9486901" cy="5180690"/>
        </p:xfrm>
        <a:graphic>
          <a:graphicData uri="http://schemas.openxmlformats.org/drawingml/2006/table">
            <a:tbl>
              <a:tblPr firstRow="1" bandRow="1">
                <a:tableStyleId>{5940675A-B579-460E-94D1-54222C63F5DA}</a:tableStyleId>
              </a:tblPr>
              <a:tblGrid>
                <a:gridCol w="3230453">
                  <a:extLst>
                    <a:ext uri="{9D8B030D-6E8A-4147-A177-3AD203B41FA5}">
                      <a16:colId xmlns:a16="http://schemas.microsoft.com/office/drawing/2014/main" val="3760552575"/>
                    </a:ext>
                  </a:extLst>
                </a:gridCol>
                <a:gridCol w="6256448">
                  <a:extLst>
                    <a:ext uri="{9D8B030D-6E8A-4147-A177-3AD203B41FA5}">
                      <a16:colId xmlns:a16="http://schemas.microsoft.com/office/drawing/2014/main" val="116542991"/>
                    </a:ext>
                  </a:extLst>
                </a:gridCol>
              </a:tblGrid>
              <a:tr h="408576">
                <a:tc>
                  <a:txBody>
                    <a:bodyPr/>
                    <a:lstStyle/>
                    <a:p>
                      <a:r>
                        <a:rPr lang="en-US" sz="2000" b="1" dirty="0">
                          <a:solidFill>
                            <a:schemeClr val="tx1"/>
                          </a:solidFill>
                          <a:latin typeface="Arial" panose="020B0604020202020204" pitchFamily="34" charset="0"/>
                          <a:cs typeface="Arial" panose="020B0604020202020204" pitchFamily="34" charset="0"/>
                        </a:rPr>
                        <a:t>OBJECTIVE 2</a:t>
                      </a:r>
                    </a:p>
                  </a:txBody>
                  <a:tcPr/>
                </a:tc>
                <a:tc>
                  <a:txBody>
                    <a:bodyPr/>
                    <a:lstStyle/>
                    <a:p>
                      <a:r>
                        <a:rPr lang="en-US" sz="2000" b="1" dirty="0">
                          <a:solidFill>
                            <a:schemeClr val="tx1"/>
                          </a:solidFill>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2780706">
                <a:tc>
                  <a:txBody>
                    <a:bodyPr/>
                    <a:lstStyle/>
                    <a:p>
                      <a:r>
                        <a:rPr lang="en-AU" sz="2000" kern="1200" dirty="0">
                          <a:solidFill>
                            <a:schemeClr val="tx1"/>
                          </a:solidFill>
                          <a:effectLst/>
                          <a:latin typeface="Arial" panose="020B0604020202020204" pitchFamily="34" charset="0"/>
                          <a:ea typeface="+mn-ea"/>
                          <a:cs typeface="Arial" panose="020B0604020202020204" pitchFamily="34" charset="0"/>
                        </a:rPr>
                        <a:t>To render prevention and Early Intervention Programmes to vulnerable children.</a:t>
                      </a:r>
                      <a:endParaRPr lang="en-ZA" sz="20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358775" indent="-358775"/>
                      <a:r>
                        <a:rPr lang="en-US" sz="2000" kern="1200" dirty="0">
                          <a:solidFill>
                            <a:schemeClr val="tx1"/>
                          </a:solidFill>
                          <a:effectLst/>
                          <a:latin typeface="Arial" panose="020B0604020202020204" pitchFamily="34" charset="0"/>
                          <a:ea typeface="+mn-ea"/>
                          <a:cs typeface="Arial" panose="020B0604020202020204" pitchFamily="34" charset="0"/>
                        </a:rPr>
                        <a:t>2.1 </a:t>
                      </a:r>
                      <a:r>
                        <a:rPr lang="en-GB" sz="2000" kern="1200" dirty="0">
                          <a:solidFill>
                            <a:schemeClr val="tx1"/>
                          </a:solidFill>
                          <a:effectLst/>
                          <a:latin typeface="Arial" panose="020B0604020202020204" pitchFamily="34" charset="0"/>
                          <a:ea typeface="+mn-ea"/>
                          <a:cs typeface="Arial" panose="020B0604020202020204" pitchFamily="34" charset="0"/>
                        </a:rPr>
                        <a:t> Deliver services to vulnerable children in line with OVC strategy programmes and the core package of services.</a:t>
                      </a:r>
                    </a:p>
                    <a:p>
                      <a:pPr marL="358775" indent="-358775"/>
                      <a:r>
                        <a:rPr lang="en-GB" sz="2000" kern="1200" dirty="0">
                          <a:solidFill>
                            <a:schemeClr val="tx1"/>
                          </a:solidFill>
                          <a:effectLst/>
                          <a:latin typeface="Arial" panose="020B0604020202020204" pitchFamily="34" charset="0"/>
                          <a:ea typeface="+mn-ea"/>
                          <a:cs typeface="Arial" panose="020B0604020202020204" pitchFamily="34" charset="0"/>
                        </a:rPr>
                        <a:t>2.2 Conduct </a:t>
                      </a:r>
                      <a:r>
                        <a:rPr lang="en-ZA" sz="2000" kern="1200" dirty="0">
                          <a:solidFill>
                            <a:schemeClr val="tx1"/>
                          </a:solidFill>
                          <a:effectLst/>
                          <a:latin typeface="Arial" panose="020B0604020202020204" pitchFamily="34" charset="0"/>
                          <a:ea typeface="+mn-ea"/>
                          <a:cs typeface="Arial" panose="020B0604020202020204" pitchFamily="34" charset="0"/>
                        </a:rPr>
                        <a:t>capacity building on implementation of the orphans and vulnerable children programmes.</a:t>
                      </a:r>
                    </a:p>
                    <a:p>
                      <a:pPr marL="358775" marR="0" lvl="0" indent="-358775"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Arial" panose="020B0604020202020204" pitchFamily="34" charset="0"/>
                          <a:ea typeface="+mn-ea"/>
                          <a:cs typeface="Arial" panose="020B0604020202020204" pitchFamily="34" charset="0"/>
                        </a:rPr>
                        <a:t>2.3</a:t>
                      </a:r>
                      <a:r>
                        <a:rPr lang="en-US" sz="2000" kern="1200" baseline="0" dirty="0">
                          <a:solidFill>
                            <a:schemeClr val="tx1"/>
                          </a:solidFill>
                          <a:effectLst/>
                          <a:latin typeface="Arial" panose="020B0604020202020204" pitchFamily="34" charset="0"/>
                          <a:ea typeface="+mn-ea"/>
                          <a:cs typeface="Arial" panose="020B0604020202020204" pitchFamily="34" charset="0"/>
                        </a:rPr>
                        <a:t> </a:t>
                      </a:r>
                      <a:r>
                        <a:rPr lang="en-GB" sz="2000" kern="1200" dirty="0">
                          <a:solidFill>
                            <a:schemeClr val="tx1"/>
                          </a:solidFill>
                          <a:effectLst/>
                          <a:latin typeface="Arial" panose="020B0604020202020204" pitchFamily="34" charset="0"/>
                          <a:ea typeface="+mn-ea"/>
                          <a:cs typeface="Arial" panose="020B0604020202020204" pitchFamily="34" charset="0"/>
                        </a:rPr>
                        <a:t>Conduct network meetings with other stakeholders to promote services to vulnerable children.</a:t>
                      </a:r>
                    </a:p>
                    <a:p>
                      <a:pPr marL="358775" marR="0" lvl="0" indent="-358775" algn="l"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tx1"/>
                          </a:solidFill>
                          <a:effectLst/>
                          <a:latin typeface="Arial" panose="020B0604020202020204" pitchFamily="34" charset="0"/>
                          <a:ea typeface="+mn-ea"/>
                          <a:cs typeface="Arial" panose="020B0604020202020204" pitchFamily="34" charset="0"/>
                        </a:rPr>
                        <a:t>2.4 Monitor implementation of community based care services through on-site visits to implementing provinces.</a:t>
                      </a:r>
                      <a:endParaRPr lang="en-US" sz="2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1588929"/>
                  </a:ext>
                </a:extLst>
              </a:tr>
              <a:tr h="1327874">
                <a:tc gridSpan="2">
                  <a:txBody>
                    <a:bodyPr/>
                    <a:lstStyle/>
                    <a:p>
                      <a:pPr marL="0" indent="0" algn="ctr">
                        <a:buFontTx/>
                        <a:buNone/>
                        <a:defRPr/>
                      </a:pPr>
                      <a:r>
                        <a:rPr lang="en-ZA" sz="2000" b="1" dirty="0">
                          <a:solidFill>
                            <a:schemeClr val="tx1"/>
                          </a:solidFill>
                          <a:latin typeface="Arial" panose="020B0604020202020204" pitchFamily="34" charset="0"/>
                          <a:cs typeface="Arial" panose="020B0604020202020204" pitchFamily="34" charset="0"/>
                        </a:rPr>
                        <a:t>Outcomes</a:t>
                      </a:r>
                    </a:p>
                    <a:p>
                      <a:pPr marL="0" indent="0" algn="ctr">
                        <a:buFontTx/>
                        <a:buNone/>
                        <a:defRPr/>
                      </a:pPr>
                      <a:r>
                        <a:rPr lang="en-ZA" sz="2000" dirty="0">
                          <a:solidFill>
                            <a:schemeClr val="tx1"/>
                          </a:solidFill>
                          <a:latin typeface="Arial" panose="020B0604020202020204" pitchFamily="34" charset="0"/>
                          <a:cs typeface="Arial" panose="020B0604020202020204" pitchFamily="34" charset="0"/>
                        </a:rPr>
                        <a:t>Increased access to services by vulnerable</a:t>
                      </a:r>
                      <a:r>
                        <a:rPr lang="en-ZA" sz="2000" baseline="0" dirty="0">
                          <a:solidFill>
                            <a:schemeClr val="tx1"/>
                          </a:solidFill>
                          <a:latin typeface="Arial" panose="020B0604020202020204" pitchFamily="34" charset="0"/>
                          <a:cs typeface="Arial" panose="020B0604020202020204" pitchFamily="34" charset="0"/>
                        </a:rPr>
                        <a:t> children</a:t>
                      </a:r>
                      <a:endParaRPr lang="en-US" sz="200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681038" y="365128"/>
            <a:ext cx="8543925" cy="453020"/>
          </a:xfrm>
        </p:spPr>
        <p:txBody>
          <a:bodyPr>
            <a:noAutofit/>
          </a:bodyPr>
          <a:lstStyle/>
          <a:p>
            <a:r>
              <a:rPr lang="en-US" sz="3200" b="1" dirty="0">
                <a:latin typeface="Arial" panose="020B0604020202020204" pitchFamily="34" charset="0"/>
                <a:cs typeface="Arial" panose="020B0604020202020204" pitchFamily="34" charset="0"/>
              </a:rPr>
              <a:t> REGISTRATION PER PROVINCE</a:t>
            </a:r>
          </a:p>
        </p:txBody>
      </p:sp>
      <p:sp>
        <p:nvSpPr>
          <p:cNvPr id="3" name="Content Placeholder 2">
            <a:extLst>
              <a:ext uri="{FF2B5EF4-FFF2-40B4-BE49-F238E27FC236}">
                <a16:creationId xmlns:a16="http://schemas.microsoft.com/office/drawing/2014/main" id="{532E4D9D-5854-42D1-AE3B-E65CB1B4F9E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9F82870B-0E42-4619-8000-4E79FA83E6BE}"/>
              </a:ext>
            </a:extLst>
          </p:cNvPr>
          <p:cNvPicPr>
            <a:picLocks noChangeAspect="1"/>
          </p:cNvPicPr>
          <p:nvPr/>
        </p:nvPicPr>
        <p:blipFill>
          <a:blip r:embed="rId2"/>
          <a:stretch>
            <a:fillRect/>
          </a:stretch>
        </p:blipFill>
        <p:spPr>
          <a:xfrm>
            <a:off x="291096" y="1001027"/>
            <a:ext cx="9189788" cy="4514249"/>
          </a:xfrm>
          <a:prstGeom prst="rect">
            <a:avLst/>
          </a:prstGeom>
        </p:spPr>
      </p:pic>
    </p:spTree>
    <p:extLst>
      <p:ext uri="{BB962C8B-B14F-4D97-AF65-F5344CB8AC3E}">
        <p14:creationId xmlns:p14="http://schemas.microsoft.com/office/powerpoint/2010/main" val="26337728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0" y="76200"/>
            <a:ext cx="9448800" cy="533400"/>
          </a:xfrm>
        </p:spPr>
        <p:txBody>
          <a:bodyPr>
            <a:normAutofit fontScale="90000"/>
          </a:bodyPr>
          <a:lstStyle/>
          <a:p>
            <a:pPr marL="342900" indent="-342900"/>
            <a:br>
              <a:rPr lang="en-US" altLang="en-US" sz="2800" dirty="0">
                <a:latin typeface="Arial" panose="020B0604020202020204" pitchFamily="34" charset="0"/>
                <a:ea typeface="MS PGothic" panose="020B0600070205080204" pitchFamily="34" charset="-128"/>
              </a:rPr>
            </a:br>
            <a:r>
              <a:rPr lang="en-US" altLang="en-US" sz="2800" b="1" dirty="0">
                <a:latin typeface="Arial" panose="020B0604020202020204" pitchFamily="34" charset="0"/>
                <a:ea typeface="MS PGothic" panose="020B0600070205080204" pitchFamily="34" charset="-128"/>
              </a:rPr>
              <a:t>GEOGRAPHICAL COVERAGE AND TARGET YEARS </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300E4A8-2F65-456E-BFEE-BAC8AE650B96}" type="slidenum">
              <a:rPr kumimoji="0" lang="en-GB" altLang="en-US" sz="1400"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itchFamily="1"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80</a:t>
            </a:fld>
            <a:endParaRPr kumimoji="0" lang="en-GB" altLang="en-US" sz="1400"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itchFamily="1" charset="-128"/>
              <a:cs typeface="+mn-cs"/>
            </a:endParaRPr>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nvGraphicFramePr>
        <p:xfrm>
          <a:off x="533400" y="838200"/>
          <a:ext cx="8839201" cy="4135618"/>
        </p:xfrm>
        <a:graphic>
          <a:graphicData uri="http://schemas.openxmlformats.org/drawingml/2006/table">
            <a:tbl>
              <a:tblPr firstRow="1" bandRow="1">
                <a:tableStyleId>{5940675A-B579-460E-94D1-54222C63F5DA}</a:tableStyleId>
              </a:tblPr>
              <a:tblGrid>
                <a:gridCol w="2999971">
                  <a:extLst>
                    <a:ext uri="{9D8B030D-6E8A-4147-A177-3AD203B41FA5}">
                      <a16:colId xmlns:a16="http://schemas.microsoft.com/office/drawing/2014/main" val="3760552575"/>
                    </a:ext>
                  </a:extLst>
                </a:gridCol>
                <a:gridCol w="2999971">
                  <a:extLst>
                    <a:ext uri="{9D8B030D-6E8A-4147-A177-3AD203B41FA5}">
                      <a16:colId xmlns:a16="http://schemas.microsoft.com/office/drawing/2014/main" val="2735531885"/>
                    </a:ext>
                  </a:extLst>
                </a:gridCol>
                <a:gridCol w="2839259">
                  <a:extLst>
                    <a:ext uri="{9D8B030D-6E8A-4147-A177-3AD203B41FA5}">
                      <a16:colId xmlns:a16="http://schemas.microsoft.com/office/drawing/2014/main" val="116542991"/>
                    </a:ext>
                  </a:extLst>
                </a:gridCol>
              </a:tblGrid>
              <a:tr h="430900">
                <a:tc>
                  <a:txBody>
                    <a:bodyPr/>
                    <a:lstStyle/>
                    <a:p>
                      <a:pPr>
                        <a:lnSpc>
                          <a:spcPct val="107000"/>
                        </a:lnSpc>
                        <a:spcBef>
                          <a:spcPts val="600"/>
                        </a:spcBef>
                        <a:spcAft>
                          <a:spcPts val="900"/>
                        </a:spcAft>
                      </a:pPr>
                      <a:r>
                        <a:rPr lang="en-AU" sz="2000" b="1" dirty="0">
                          <a:solidFill>
                            <a:schemeClr val="tx1"/>
                          </a:solidFill>
                          <a:effectLst/>
                        </a:rPr>
                        <a:t>Objectives</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07000"/>
                        </a:lnSpc>
                        <a:spcBef>
                          <a:spcPts val="600"/>
                        </a:spcBef>
                        <a:spcAft>
                          <a:spcPts val="900"/>
                        </a:spcAft>
                      </a:pPr>
                      <a:r>
                        <a:rPr lang="en-AU" sz="2000" b="1">
                          <a:solidFill>
                            <a:schemeClr val="tx1"/>
                          </a:solidFill>
                          <a:effectLst/>
                        </a:rPr>
                        <a:t>Geographical Areas </a:t>
                      </a:r>
                      <a:endParaRPr lang="en-US" sz="20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07000"/>
                        </a:lnSpc>
                        <a:spcBef>
                          <a:spcPts val="600"/>
                        </a:spcBef>
                        <a:spcAft>
                          <a:spcPts val="900"/>
                        </a:spcAft>
                      </a:pPr>
                      <a:r>
                        <a:rPr lang="en-AU" sz="2000" b="1" dirty="0">
                          <a:solidFill>
                            <a:schemeClr val="tx1"/>
                          </a:solidFill>
                          <a:effectLst/>
                        </a:rPr>
                        <a:t>Target year/s</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978373138"/>
                  </a:ext>
                </a:extLst>
              </a:tr>
              <a:tr h="1220840">
                <a:tc>
                  <a:txBody>
                    <a:bodyPr/>
                    <a:lstStyle/>
                    <a:p>
                      <a:pPr>
                        <a:lnSpc>
                          <a:spcPct val="107000"/>
                        </a:lnSpc>
                        <a:spcBef>
                          <a:spcPts val="600"/>
                        </a:spcBef>
                        <a:spcAft>
                          <a:spcPts val="900"/>
                        </a:spcAft>
                      </a:pPr>
                      <a:r>
                        <a:rPr lang="en-AU" sz="2000" dirty="0">
                          <a:solidFill>
                            <a:schemeClr val="tx1"/>
                          </a:solidFill>
                          <a:effectLst/>
                          <a:latin typeface="Arial" panose="020B0604020202020204" pitchFamily="34" charset="0"/>
                          <a:cs typeface="Arial" panose="020B0604020202020204" pitchFamily="34" charset="0"/>
                        </a:rPr>
                        <a:t>OBJECTIVE 1 (as above)</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R="74930" algn="just">
                        <a:lnSpc>
                          <a:spcPct val="107000"/>
                        </a:lnSpc>
                        <a:spcBef>
                          <a:spcPts val="5"/>
                        </a:spcBef>
                        <a:spcAft>
                          <a:spcPts val="900"/>
                        </a:spcAft>
                        <a:tabLst>
                          <a:tab pos="292100" algn="l"/>
                        </a:tabLst>
                      </a:pPr>
                      <a:r>
                        <a:rPr lang="en-GB" sz="2000" dirty="0">
                          <a:solidFill>
                            <a:schemeClr val="tx1"/>
                          </a:solidFill>
                          <a:effectLst/>
                          <a:latin typeface="Arial" panose="020B0604020202020204" pitchFamily="34" charset="0"/>
                          <a:cs typeface="Arial" panose="020B0604020202020204" pitchFamily="34" charset="0"/>
                        </a:rPr>
                        <a:t>At least five (5) or more provinces</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07000"/>
                        </a:lnSpc>
                        <a:spcBef>
                          <a:spcPts val="600"/>
                        </a:spcBef>
                        <a:spcAft>
                          <a:spcPts val="900"/>
                        </a:spcAft>
                      </a:pPr>
                      <a:r>
                        <a:rPr lang="en-US" sz="2000" dirty="0">
                          <a:solidFill>
                            <a:schemeClr val="tx1"/>
                          </a:solidFill>
                          <a:effectLst/>
                          <a:latin typeface="Arial" panose="020B0604020202020204" pitchFamily="34" charset="0"/>
                          <a:cs typeface="Arial" panose="020B0604020202020204" pitchFamily="34" charset="0"/>
                        </a:rPr>
                        <a:t> Year 1 (2024/25)</a:t>
                      </a:r>
                    </a:p>
                    <a:p>
                      <a:pPr>
                        <a:lnSpc>
                          <a:spcPct val="107000"/>
                        </a:lnSpc>
                        <a:spcBef>
                          <a:spcPts val="600"/>
                        </a:spcBef>
                        <a:spcAft>
                          <a:spcPts val="900"/>
                        </a:spcAft>
                      </a:pPr>
                      <a:r>
                        <a:rPr lang="en-US" sz="2000" dirty="0">
                          <a:solidFill>
                            <a:schemeClr val="tx1"/>
                          </a:solidFill>
                          <a:effectLst/>
                          <a:latin typeface="Arial" panose="020B0604020202020204" pitchFamily="34" charset="0"/>
                          <a:cs typeface="Arial" panose="020B0604020202020204" pitchFamily="34" charset="0"/>
                        </a:rPr>
                        <a:t>Year 2 (2025/26)</a:t>
                      </a:r>
                    </a:p>
                    <a:p>
                      <a:pPr>
                        <a:lnSpc>
                          <a:spcPct val="107000"/>
                        </a:lnSpc>
                        <a:spcBef>
                          <a:spcPts val="600"/>
                        </a:spcBef>
                        <a:spcAft>
                          <a:spcPts val="900"/>
                        </a:spcAft>
                      </a:pPr>
                      <a:r>
                        <a:rPr lang="en-US" sz="2000" dirty="0">
                          <a:solidFill>
                            <a:schemeClr val="tx1"/>
                          </a:solidFill>
                          <a:effectLst/>
                          <a:latin typeface="Arial" panose="020B0604020202020204" pitchFamily="34" charset="0"/>
                          <a:cs typeface="Arial" panose="020B0604020202020204" pitchFamily="34" charset="0"/>
                        </a:rPr>
                        <a:t>Year 3 (2026/27)</a:t>
                      </a:r>
                    </a:p>
                    <a:p>
                      <a:pPr>
                        <a:lnSpc>
                          <a:spcPct val="107000"/>
                        </a:lnSpc>
                        <a:spcBef>
                          <a:spcPts val="600"/>
                        </a:spcBef>
                        <a:spcAft>
                          <a:spcPts val="900"/>
                        </a:spcAft>
                      </a:pP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796214725"/>
                  </a:ext>
                </a:extLst>
              </a:tr>
              <a:tr h="1074296">
                <a:tc>
                  <a:txBody>
                    <a:bodyPr/>
                    <a:lstStyle/>
                    <a:p>
                      <a:pPr>
                        <a:lnSpc>
                          <a:spcPct val="107000"/>
                        </a:lnSpc>
                        <a:spcBef>
                          <a:spcPts val="600"/>
                        </a:spcBef>
                        <a:spcAft>
                          <a:spcPts val="900"/>
                        </a:spcAft>
                      </a:pPr>
                      <a:r>
                        <a:rPr lang="en-AU" sz="2000" dirty="0">
                          <a:solidFill>
                            <a:schemeClr val="tx1"/>
                          </a:solidFill>
                          <a:effectLst/>
                          <a:latin typeface="Arial" panose="020B0604020202020204" pitchFamily="34" charset="0"/>
                          <a:cs typeface="Arial" panose="020B0604020202020204" pitchFamily="34" charset="0"/>
                        </a:rPr>
                        <a:t>OBJECTIVE 2 (as above)</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R="74930" algn="just">
                        <a:lnSpc>
                          <a:spcPct val="107000"/>
                        </a:lnSpc>
                        <a:spcBef>
                          <a:spcPts val="5"/>
                        </a:spcBef>
                        <a:spcAft>
                          <a:spcPts val="900"/>
                        </a:spcAft>
                        <a:tabLst>
                          <a:tab pos="292100" algn="l"/>
                        </a:tabLst>
                      </a:pPr>
                      <a:r>
                        <a:rPr lang="en-GB" sz="2000" dirty="0">
                          <a:solidFill>
                            <a:schemeClr val="tx1"/>
                          </a:solidFill>
                          <a:effectLst/>
                          <a:latin typeface="Arial" panose="020B0604020202020204" pitchFamily="34" charset="0"/>
                          <a:cs typeface="Arial" panose="020B0604020202020204" pitchFamily="34" charset="0"/>
                        </a:rPr>
                        <a:t>At least five (5) or more provinces</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07000"/>
                        </a:lnSpc>
                        <a:spcBef>
                          <a:spcPts val="600"/>
                        </a:spcBef>
                        <a:spcAft>
                          <a:spcPts val="900"/>
                        </a:spcAft>
                      </a:pPr>
                      <a:r>
                        <a:rPr lang="en-US" sz="2000" dirty="0">
                          <a:solidFill>
                            <a:schemeClr val="tx1"/>
                          </a:solidFill>
                          <a:effectLst/>
                          <a:latin typeface="Arial" panose="020B0604020202020204" pitchFamily="34" charset="0"/>
                          <a:cs typeface="Arial" panose="020B0604020202020204" pitchFamily="34" charset="0"/>
                        </a:rPr>
                        <a:t>Year 1 (2024/25)</a:t>
                      </a:r>
                      <a:endParaRPr lang="en-AU" sz="2000" dirty="0">
                        <a:solidFill>
                          <a:schemeClr val="tx1"/>
                        </a:solidFill>
                        <a:effectLst/>
                        <a:latin typeface="Arial" panose="020B0604020202020204" pitchFamily="34" charset="0"/>
                        <a:cs typeface="Arial" panose="020B0604020202020204" pitchFamily="34" charset="0"/>
                      </a:endParaRPr>
                    </a:p>
                    <a:p>
                      <a:pPr>
                        <a:lnSpc>
                          <a:spcPct val="107000"/>
                        </a:lnSpc>
                        <a:spcBef>
                          <a:spcPts val="600"/>
                        </a:spcBef>
                        <a:spcAft>
                          <a:spcPts val="900"/>
                        </a:spcAft>
                      </a:pPr>
                      <a:r>
                        <a:rPr lang="en-AU" sz="2000" dirty="0">
                          <a:solidFill>
                            <a:schemeClr val="tx1"/>
                          </a:solidFill>
                          <a:effectLst/>
                          <a:latin typeface="Arial" panose="020B0604020202020204" pitchFamily="34" charset="0"/>
                          <a:cs typeface="Arial" panose="020B0604020202020204" pitchFamily="34" charset="0"/>
                        </a:rPr>
                        <a:t>Year 2 ((2025/26)</a:t>
                      </a:r>
                    </a:p>
                    <a:p>
                      <a:pPr>
                        <a:lnSpc>
                          <a:spcPct val="107000"/>
                        </a:lnSpc>
                        <a:spcBef>
                          <a:spcPts val="600"/>
                        </a:spcBef>
                        <a:spcAft>
                          <a:spcPts val="900"/>
                        </a:spcAft>
                      </a:pPr>
                      <a:r>
                        <a:rPr lang="en-AU" sz="2000" dirty="0">
                          <a:solidFill>
                            <a:schemeClr val="tx1"/>
                          </a:solidFill>
                          <a:effectLst/>
                          <a:latin typeface="Arial" panose="020B0604020202020204" pitchFamily="34" charset="0"/>
                          <a:cs typeface="Arial" panose="020B0604020202020204" pitchFamily="34" charset="0"/>
                        </a:rPr>
                        <a:t>Year 3 (2026/27)</a:t>
                      </a:r>
                    </a:p>
                    <a:p>
                      <a:pPr>
                        <a:lnSpc>
                          <a:spcPct val="107000"/>
                        </a:lnSpc>
                        <a:spcBef>
                          <a:spcPts val="600"/>
                        </a:spcBef>
                        <a:spcAft>
                          <a:spcPts val="900"/>
                        </a:spcAft>
                      </a:pP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911588929"/>
                  </a:ext>
                </a:extLst>
              </a:tr>
            </a:tbl>
          </a:graphicData>
        </a:graphic>
      </p:graphicFrame>
    </p:spTree>
    <p:extLst>
      <p:ext uri="{BB962C8B-B14F-4D97-AF65-F5344CB8AC3E}">
        <p14:creationId xmlns:p14="http://schemas.microsoft.com/office/powerpoint/2010/main" val="93901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1" y="285750"/>
            <a:ext cx="9610725" cy="552450"/>
          </a:xfrm>
        </p:spPr>
        <p:txBody>
          <a:bodyPr>
            <a:normAutofit fontScale="90000"/>
          </a:bodyPr>
          <a:lstStyle/>
          <a:p>
            <a:pPr marL="342900" indent="-342900"/>
            <a:br>
              <a:rPr lang="en-US" altLang="en-US" sz="2800" dirty="0">
                <a:latin typeface="Arial" panose="020B0604020202020204" pitchFamily="34" charset="0"/>
                <a:ea typeface="MS PGothic" panose="020B0600070205080204" pitchFamily="34" charset="-128"/>
              </a:rPr>
            </a:br>
            <a:r>
              <a:rPr lang="en-US" altLang="en-US" sz="2800" b="1" dirty="0">
                <a:latin typeface="Arial" panose="020B0604020202020204" pitchFamily="34" charset="0"/>
                <a:ea typeface="MS PGothic" panose="020B0600070205080204" pitchFamily="34" charset="-128"/>
              </a:rPr>
              <a:t>TARGETED SERVICE BENEFICIARIES </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normAutofit/>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lvl="0"/>
            <a:r>
              <a:rPr lang="en-US" sz="2400" dirty="0">
                <a:latin typeface="Arial" panose="020B0604020202020204" pitchFamily="34" charset="0"/>
                <a:cs typeface="Arial" panose="020B0604020202020204" pitchFamily="34" charset="0"/>
              </a:rPr>
              <a:t>Orphans </a:t>
            </a:r>
            <a:endParaRPr lang="en-ZA"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 Child headed households</a:t>
            </a:r>
            <a:endParaRPr lang="en-ZA"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 Children living and working on the streets</a:t>
            </a:r>
            <a:endParaRPr lang="en-ZA"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Children with disabilities</a:t>
            </a:r>
            <a:endParaRPr lang="en-ZA"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Children with chronic illnesses</a:t>
            </a:r>
            <a:endParaRPr lang="en-ZA"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Children from dysfunctional families, poor households and communities</a:t>
            </a:r>
            <a:endParaRPr lang="en-ZA" sz="2400" dirty="0">
              <a:latin typeface="Arial" panose="020B0604020202020204" pitchFamily="34" charset="0"/>
              <a:cs typeface="Arial" panose="020B0604020202020204" pitchFamily="34" charset="0"/>
            </a:endParaRPr>
          </a:p>
          <a:p>
            <a:pPr>
              <a:defRPr/>
            </a:pP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300E4A8-2F65-456E-BFEE-BAC8AE650B96}" type="slidenum">
              <a:rPr kumimoji="0" lang="en-GB" altLang="en-US" sz="1400"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itchFamily="1"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81</a:t>
            </a:fld>
            <a:endParaRPr kumimoji="0" lang="en-GB" altLang="en-US" sz="1400"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itchFamily="1" charset="-128"/>
              <a:cs typeface="+mn-cs"/>
            </a:endParaRPr>
          </a:p>
        </p:txBody>
      </p:sp>
    </p:spTree>
    <p:extLst>
      <p:ext uri="{BB962C8B-B14F-4D97-AF65-F5344CB8AC3E}">
        <p14:creationId xmlns:p14="http://schemas.microsoft.com/office/powerpoint/2010/main" val="7987726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4E32-5D7F-41CD-AE21-25D6A5DECA3D}"/>
              </a:ext>
            </a:extLst>
          </p:cNvPr>
          <p:cNvSpPr>
            <a:spLocks noGrp="1"/>
          </p:cNvSpPr>
          <p:nvPr>
            <p:ph type="title"/>
          </p:nvPr>
        </p:nvSpPr>
        <p:spPr>
          <a:xfrm>
            <a:off x="247650" y="304800"/>
            <a:ext cx="8977313" cy="238125"/>
          </a:xfrm>
        </p:spPr>
        <p:txBody>
          <a:bodyPr>
            <a:normAutofit fontScale="90000"/>
          </a:bodyPr>
          <a:lstStyle/>
          <a:p>
            <a:r>
              <a:rPr lang="en-US" sz="3200" b="1" dirty="0">
                <a:latin typeface="Arial" panose="020B0604020202020204" pitchFamily="34" charset="0"/>
                <a:cs typeface="Arial" panose="020B0604020202020204" pitchFamily="34" charset="0"/>
              </a:rPr>
              <a:t>KEY SERVICE REQUIREMENTS </a:t>
            </a:r>
          </a:p>
        </p:txBody>
      </p:sp>
      <p:sp>
        <p:nvSpPr>
          <p:cNvPr id="3" name="Content Placeholder 2">
            <a:extLst>
              <a:ext uri="{FF2B5EF4-FFF2-40B4-BE49-F238E27FC236}">
                <a16:creationId xmlns:a16="http://schemas.microsoft.com/office/drawing/2014/main" id="{FB720176-4418-4DDD-9199-370884E757AC}"/>
              </a:ext>
            </a:extLst>
          </p:cNvPr>
          <p:cNvSpPr>
            <a:spLocks noGrp="1"/>
          </p:cNvSpPr>
          <p:nvPr>
            <p:ph idx="1"/>
          </p:nvPr>
        </p:nvSpPr>
        <p:spPr>
          <a:xfrm>
            <a:off x="161925" y="859970"/>
            <a:ext cx="9582150" cy="5099041"/>
          </a:xfrm>
        </p:spPr>
        <p:txBody>
          <a:bodyPr>
            <a:normAutofit lnSpcReduction="10000"/>
          </a:bodyPr>
          <a:lstStyle/>
          <a:p>
            <a:pPr marL="0" indent="0">
              <a:buNone/>
            </a:pPr>
            <a:r>
              <a:rPr lang="en-US" sz="2200" dirty="0">
                <a:latin typeface="Arial" panose="020B0604020202020204" pitchFamily="34" charset="0"/>
                <a:cs typeface="Arial" panose="020B0604020202020204" pitchFamily="34" charset="0"/>
              </a:rPr>
              <a:t>In addition, the organization:</a:t>
            </a:r>
          </a:p>
          <a:p>
            <a:r>
              <a:rPr lang="en-AU" sz="2200" dirty="0">
                <a:latin typeface="Arial" panose="020B0604020202020204" pitchFamily="34" charset="0"/>
                <a:cs typeface="Arial" panose="020B0604020202020204" pitchFamily="34" charset="0"/>
              </a:rPr>
              <a:t>Must comply with the Children’s Act, 2005 (Act 38 of 2005) as follows:</a:t>
            </a:r>
          </a:p>
          <a:p>
            <a:pPr marL="898525" indent="0"/>
            <a:r>
              <a:rPr lang="en-AU" sz="2200" dirty="0">
                <a:latin typeface="Arial" panose="020B0604020202020204" pitchFamily="34" charset="0"/>
                <a:cs typeface="Arial" panose="020B0604020202020204" pitchFamily="34" charset="0"/>
              </a:rPr>
              <a:t> Designated Child Protection Organisation</a:t>
            </a:r>
          </a:p>
          <a:p>
            <a:pPr marL="898525" indent="0"/>
            <a:r>
              <a:rPr lang="en-AU" sz="2200" dirty="0">
                <a:latin typeface="Arial" panose="020B0604020202020204" pitchFamily="34" charset="0"/>
                <a:cs typeface="Arial" panose="020B0604020202020204" pitchFamily="34" charset="0"/>
              </a:rPr>
              <a:t> Registration of services offered in Drop-in centres.</a:t>
            </a:r>
          </a:p>
          <a:p>
            <a:pPr marL="1077913" indent="-179388"/>
            <a:r>
              <a:rPr lang="en-AU" sz="2200" dirty="0">
                <a:latin typeface="Arial" panose="020B0604020202020204" pitchFamily="34" charset="0"/>
                <a:cs typeface="Arial" panose="020B0604020202020204" pitchFamily="34" charset="0"/>
              </a:rPr>
              <a:t> Comply with any relevant section of the Act pertaining to provision of  prevention and early intervention to vulnerable children.</a:t>
            </a:r>
          </a:p>
          <a:p>
            <a:pPr marL="1077913" indent="-179388"/>
            <a:r>
              <a:rPr lang="en-AU" sz="2200" dirty="0">
                <a:latin typeface="Arial" panose="020B0604020202020204" pitchFamily="34" charset="0"/>
                <a:cs typeface="Arial" panose="020B0604020202020204" pitchFamily="34" charset="0"/>
              </a:rPr>
              <a:t>All employees and board members to be checked against Part B of the National Child Protection Register (CPR.</a:t>
            </a:r>
          </a:p>
          <a:p>
            <a:pPr marL="898525" indent="0" algn="ctr">
              <a:buNone/>
            </a:pPr>
            <a:r>
              <a:rPr lang="en-AU" sz="2200" b="1" dirty="0">
                <a:latin typeface="Arial" panose="020B0604020202020204" pitchFamily="34" charset="0"/>
                <a:cs typeface="Arial" panose="020B0604020202020204" pitchFamily="34" charset="0"/>
              </a:rPr>
              <a:t>(</a:t>
            </a:r>
            <a:r>
              <a:rPr lang="en-AU" sz="2200" b="1" i="1" dirty="0">
                <a:latin typeface="Arial" panose="020B0604020202020204" pitchFamily="34" charset="0"/>
                <a:cs typeface="Arial" panose="020B0604020202020204" pitchFamily="34" charset="0"/>
              </a:rPr>
              <a:t>Proof on the above to be attached with the application</a:t>
            </a:r>
            <a:r>
              <a:rPr lang="en-AU" sz="2200" b="1" dirty="0">
                <a:latin typeface="Arial" panose="020B0604020202020204" pitchFamily="34" charset="0"/>
                <a:cs typeface="Arial" panose="020B0604020202020204" pitchFamily="34" charset="0"/>
              </a:rPr>
              <a:t>)</a:t>
            </a:r>
          </a:p>
          <a:p>
            <a:r>
              <a:rPr lang="en-AU" sz="2200" dirty="0">
                <a:latin typeface="Arial" panose="020B0604020202020204" pitchFamily="34" charset="0"/>
                <a:cs typeface="Arial" panose="020B0604020202020204" pitchFamily="34" charset="0"/>
              </a:rPr>
              <a:t>Must have knowledge and understanding of working with OVC. </a:t>
            </a:r>
            <a:endParaRPr lang="en-ZA" sz="2200" dirty="0">
              <a:latin typeface="Arial" panose="020B0604020202020204" pitchFamily="34" charset="0"/>
              <a:cs typeface="Arial" panose="020B0604020202020204" pitchFamily="34" charset="0"/>
            </a:endParaRPr>
          </a:p>
          <a:p>
            <a:r>
              <a:rPr lang="en-AU" sz="2200" dirty="0">
                <a:latin typeface="Arial" panose="020B0604020202020204" pitchFamily="34" charset="0"/>
                <a:cs typeface="Arial" panose="020B0604020202020204" pitchFamily="34" charset="0"/>
              </a:rPr>
              <a:t> Employees or staff responsible for the implementation of the programme must be registered with South African Council Social Service Professions (SACSSP) (Proof of registration to be attached with the application).</a:t>
            </a:r>
            <a:endParaRPr lang="en-ZA" sz="2200" dirty="0">
              <a:latin typeface="Arial" panose="020B0604020202020204" pitchFamily="34" charset="0"/>
              <a:cs typeface="Arial" panose="020B0604020202020204" pitchFamily="34" charset="0"/>
            </a:endParaRPr>
          </a:p>
          <a:p>
            <a:pPr marL="0" indent="0">
              <a:buNone/>
            </a:pPr>
            <a:r>
              <a:rPr lang="en-AU" sz="2000" dirty="0">
                <a:latin typeface="Arial" panose="020B0604020202020204" pitchFamily="34" charset="0"/>
                <a:cs typeface="Arial" panose="020B0604020202020204" pitchFamily="34" charset="0"/>
              </a:rPr>
              <a:t> </a:t>
            </a:r>
            <a:endParaRPr lang="en-ZA"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AAFC6FF-673F-4212-A203-5F50CAF08B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4D6EA-599A-4B5C-A49D-F26AD85A05A1}" type="slidenum">
              <a:rPr kumimoji="0" lang="en-GB"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0781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F041-0940-408A-BD2B-D27980DD40F3}"/>
              </a:ext>
            </a:extLst>
          </p:cNvPr>
          <p:cNvSpPr>
            <a:spLocks noGrp="1"/>
          </p:cNvSpPr>
          <p:nvPr>
            <p:ph type="title"/>
          </p:nvPr>
        </p:nvSpPr>
        <p:spPr>
          <a:xfrm>
            <a:off x="681038" y="365127"/>
            <a:ext cx="8543925" cy="720723"/>
          </a:xfrm>
        </p:spPr>
        <p:txBody>
          <a:bodyPr/>
          <a:lstStyle/>
          <a:p>
            <a:r>
              <a:rPr lang="en-US" sz="2800" b="1" dirty="0">
                <a:latin typeface="Arial" panose="020B0604020202020204" pitchFamily="34" charset="0"/>
                <a:cs typeface="Arial" panose="020B0604020202020204" pitchFamily="34" charset="0"/>
              </a:rPr>
              <a:t>TRANSFORMATION</a:t>
            </a:r>
            <a:r>
              <a:rPr lang="en-US"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67170B69-ABCD-437D-B3E1-C73EFA31D6A2}"/>
              </a:ext>
            </a:extLst>
          </p:cNvPr>
          <p:cNvSpPr>
            <a:spLocks noGrp="1"/>
          </p:cNvSpPr>
          <p:nvPr>
            <p:ph idx="1"/>
          </p:nvPr>
        </p:nvSpPr>
        <p:spPr>
          <a:xfrm>
            <a:off x="285750" y="1085850"/>
            <a:ext cx="8939213" cy="3895725"/>
          </a:xfrm>
        </p:spPr>
        <p:txBody>
          <a:bodyPr>
            <a:normAutofit lnSpcReduction="10000"/>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Equitable access to services mainly in rural areas and marginalized communities.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Equitable access to services and opportunities to orphans, child headed households, children with disabilities, children with chronic illnesses and children living working on the streets mainly in rural areas and marginalized communities.</a:t>
            </a:r>
          </a:p>
        </p:txBody>
      </p:sp>
    </p:spTree>
    <p:extLst>
      <p:ext uri="{BB962C8B-B14F-4D97-AF65-F5344CB8AC3E}">
        <p14:creationId xmlns:p14="http://schemas.microsoft.com/office/powerpoint/2010/main" val="27151092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3FD6223-19C6-474D-86BE-5483044C5363}"/>
              </a:ext>
            </a:extLst>
          </p:cNvPr>
          <p:cNvSpPr>
            <a:spLocks noGrp="1"/>
          </p:cNvSpPr>
          <p:nvPr>
            <p:ph type="title"/>
          </p:nvPr>
        </p:nvSpPr>
        <p:spPr>
          <a:xfrm>
            <a:off x="238125" y="-638175"/>
            <a:ext cx="9458325" cy="6000750"/>
          </a:xfrm>
        </p:spPr>
        <p:txBody>
          <a:bodyPr>
            <a:normAutofit fontScale="90000"/>
          </a:bodyPr>
          <a:lstStyle/>
          <a:p>
            <a:br>
              <a:rPr lang="en-ZA" altLang="en-US" sz="4900" cap="none" dirty="0">
                <a:latin typeface="Arial" panose="020B0604020202020204" pitchFamily="34" charset="0"/>
                <a:ea typeface="ヒラギノ角ゴ Pro W3" pitchFamily="1" charset="-128"/>
                <a:cs typeface="Arial" panose="020B0604020202020204" pitchFamily="34" charset="0"/>
              </a:rPr>
            </a:br>
            <a:br>
              <a:rPr lang="en-ZA" altLang="en-US" sz="4900" dirty="0">
                <a:latin typeface="Arial" panose="020B0604020202020204" pitchFamily="34" charset="0"/>
                <a:ea typeface="ヒラギノ角ゴ Pro W3" pitchFamily="1" charset="-128"/>
                <a:cs typeface="Arial" panose="020B0604020202020204" pitchFamily="34" charset="0"/>
              </a:rPr>
            </a:br>
            <a:br>
              <a:rPr lang="en-ZA" altLang="en-US" sz="4900" dirty="0">
                <a:latin typeface="Arial" panose="020B0604020202020204" pitchFamily="34" charset="0"/>
                <a:ea typeface="ヒラギノ角ゴ Pro W3" pitchFamily="1" charset="-128"/>
                <a:cs typeface="Arial" panose="020B0604020202020204" pitchFamily="34" charset="0"/>
              </a:rPr>
            </a:br>
            <a:br>
              <a:rPr lang="en-ZA" altLang="en-US" sz="4900" dirty="0">
                <a:latin typeface="Arial" panose="020B0604020202020204" pitchFamily="34" charset="0"/>
                <a:ea typeface="ヒラギノ角ゴ Pro W3" pitchFamily="1" charset="-128"/>
                <a:cs typeface="Arial" panose="020B0604020202020204" pitchFamily="34" charset="0"/>
              </a:rPr>
            </a:br>
            <a:br>
              <a:rPr lang="en-ZA" altLang="en-US" sz="4900" dirty="0">
                <a:latin typeface="Arial" panose="020B0604020202020204" pitchFamily="34" charset="0"/>
                <a:ea typeface="ヒラギノ角ゴ Pro W3" pitchFamily="1" charset="-128"/>
                <a:cs typeface="Arial" panose="020B0604020202020204" pitchFamily="34" charset="0"/>
              </a:rPr>
            </a:br>
            <a:br>
              <a:rPr lang="en-ZA" altLang="en-US" sz="4900" dirty="0">
                <a:latin typeface="Arial" panose="020B0604020202020204" pitchFamily="34" charset="0"/>
                <a:ea typeface="ヒラギノ角ゴ Pro W3" pitchFamily="1" charset="-128"/>
                <a:cs typeface="Arial" panose="020B0604020202020204" pitchFamily="34" charset="0"/>
              </a:rPr>
            </a:br>
            <a:br>
              <a:rPr lang="en-ZA" altLang="en-US" sz="4900" dirty="0">
                <a:latin typeface="Arial" panose="020B0604020202020204" pitchFamily="34" charset="0"/>
                <a:ea typeface="ヒラギノ角ゴ Pro W3" pitchFamily="1" charset="-128"/>
                <a:cs typeface="Arial" panose="020B0604020202020204" pitchFamily="34" charset="0"/>
              </a:rPr>
            </a:br>
            <a:br>
              <a:rPr lang="en-ZA" altLang="en-US" sz="4900" dirty="0">
                <a:latin typeface="Arial" panose="020B0604020202020204" pitchFamily="34" charset="0"/>
                <a:ea typeface="ヒラギノ角ゴ Pro W3" pitchFamily="1" charset="-128"/>
                <a:cs typeface="Arial" panose="020B0604020202020204" pitchFamily="34" charset="0"/>
              </a:rPr>
            </a:br>
            <a:br>
              <a:rPr lang="en-ZA" altLang="en-US" sz="4900" dirty="0">
                <a:latin typeface="Arial" panose="020B0604020202020204" pitchFamily="34" charset="0"/>
                <a:ea typeface="ヒラギノ角ゴ Pro W3" pitchFamily="1" charset="-128"/>
                <a:cs typeface="Arial" panose="020B0604020202020204" pitchFamily="34" charset="0"/>
              </a:rPr>
            </a:br>
            <a:br>
              <a:rPr lang="en-ZA" altLang="en-US" sz="4900" dirty="0">
                <a:latin typeface="Arial" panose="020B0604020202020204" pitchFamily="34" charset="0"/>
                <a:ea typeface="ヒラギノ角ゴ Pro W3" pitchFamily="1" charset="-128"/>
                <a:cs typeface="Arial" panose="020B0604020202020204" pitchFamily="34" charset="0"/>
              </a:rPr>
            </a:br>
            <a:br>
              <a:rPr lang="en-ZA" altLang="en-US" sz="4900" dirty="0">
                <a:latin typeface="Arial" panose="020B0604020202020204" pitchFamily="34" charset="0"/>
                <a:ea typeface="ヒラギノ角ゴ Pro W3" pitchFamily="1" charset="-128"/>
                <a:cs typeface="Arial" panose="020B0604020202020204" pitchFamily="34" charset="0"/>
              </a:rPr>
            </a:br>
            <a:br>
              <a:rPr lang="en-ZA" altLang="en-US" sz="4900" dirty="0">
                <a:latin typeface="Arial" panose="020B0604020202020204" pitchFamily="34" charset="0"/>
                <a:ea typeface="ヒラギノ角ゴ Pro W3" pitchFamily="1" charset="-128"/>
                <a:cs typeface="Arial" panose="020B0604020202020204" pitchFamily="34" charset="0"/>
              </a:rPr>
            </a:br>
            <a:br>
              <a:rPr lang="en-ZA" altLang="en-US" sz="4900" dirty="0">
                <a:latin typeface="Arial" panose="020B0604020202020204" pitchFamily="34" charset="0"/>
                <a:ea typeface="ヒラギノ角ゴ Pro W3" pitchFamily="1" charset="-128"/>
                <a:cs typeface="Arial" panose="020B0604020202020204" pitchFamily="34" charset="0"/>
              </a:rPr>
            </a:br>
            <a:br>
              <a:rPr lang="en-ZA" altLang="en-US" sz="4900" dirty="0">
                <a:latin typeface="Arial" panose="020B0604020202020204" pitchFamily="34" charset="0"/>
                <a:ea typeface="ヒラギノ角ゴ Pro W3" pitchFamily="1" charset="-128"/>
                <a:cs typeface="Arial" panose="020B0604020202020204" pitchFamily="34" charset="0"/>
              </a:rPr>
            </a:br>
            <a:br>
              <a:rPr lang="en-ZA" altLang="en-US" sz="4900" dirty="0">
                <a:latin typeface="Arial" panose="020B0604020202020204" pitchFamily="34" charset="0"/>
                <a:ea typeface="ヒラギノ角ゴ Pro W3" pitchFamily="1" charset="-128"/>
                <a:cs typeface="Arial" panose="020B0604020202020204" pitchFamily="34" charset="0"/>
              </a:rPr>
            </a:br>
            <a:br>
              <a:rPr lang="en-ZA" altLang="en-US" sz="3600" cap="none" dirty="0">
                <a:latin typeface="Arial" panose="020B0604020202020204" pitchFamily="34" charset="0"/>
                <a:ea typeface="ヒラギノ角ゴ Pro W3" pitchFamily="1" charset="-128"/>
                <a:cs typeface="Arial" panose="020B0604020202020204" pitchFamily="34" charset="0"/>
              </a:rPr>
            </a:br>
            <a:r>
              <a:rPr lang="en-ZA" altLang="en-US" sz="3600" cap="none" dirty="0">
                <a:latin typeface="Arial" panose="020B0604020202020204" pitchFamily="34" charset="0"/>
                <a:ea typeface="ヒラギノ角ゴ Pro W3" pitchFamily="1" charset="-128"/>
                <a:cs typeface="Arial" panose="020B0604020202020204" pitchFamily="34" charset="0"/>
              </a:rPr>
              <a:t>1. Mr </a:t>
            </a:r>
            <a:r>
              <a:rPr lang="en-ZA" altLang="en-US" sz="3600" dirty="0">
                <a:latin typeface="Arial" panose="020B0604020202020204" pitchFamily="34" charset="0"/>
                <a:ea typeface="ヒラギノ角ゴ Pro W3" pitchFamily="1" charset="-128"/>
                <a:cs typeface="Arial" panose="020B0604020202020204" pitchFamily="34" charset="0"/>
              </a:rPr>
              <a:t>Nkatane Matsomane</a:t>
            </a:r>
            <a:br>
              <a:rPr lang="en-ZA" altLang="en-US" sz="3600" cap="none" dirty="0">
                <a:latin typeface="Arial" panose="020B0604020202020204" pitchFamily="34" charset="0"/>
                <a:ea typeface="ヒラギノ角ゴ Pro W3" pitchFamily="1" charset="-128"/>
                <a:cs typeface="Arial" panose="020B0604020202020204" pitchFamily="34" charset="0"/>
              </a:rPr>
            </a:br>
            <a:r>
              <a:rPr lang="en-ZA" altLang="en-US" sz="3600" cap="none" dirty="0">
                <a:latin typeface="Arial" panose="020B0604020202020204" pitchFamily="34" charset="0"/>
                <a:ea typeface="ヒラギノ角ゴ Pro W3" pitchFamily="1" charset="-128"/>
                <a:cs typeface="Arial" panose="020B0604020202020204" pitchFamily="34" charset="0"/>
              </a:rPr>
              <a:t>Tel: 012 312 7153</a:t>
            </a:r>
            <a:br>
              <a:rPr lang="en-ZA" altLang="en-US" sz="3600" cap="none" dirty="0">
                <a:latin typeface="Arial" panose="020B0604020202020204" pitchFamily="34" charset="0"/>
                <a:ea typeface="ヒラギノ角ゴ Pro W3" pitchFamily="1" charset="-128"/>
                <a:cs typeface="Arial" panose="020B0604020202020204" pitchFamily="34" charset="0"/>
              </a:rPr>
            </a:br>
            <a:r>
              <a:rPr lang="en-ZA" altLang="en-US" sz="3600" cap="none" dirty="0">
                <a:latin typeface="Arial" panose="020B0604020202020204" pitchFamily="34" charset="0"/>
                <a:ea typeface="ヒラギノ角ゴ Pro W3" pitchFamily="1" charset="-128"/>
                <a:cs typeface="Arial" panose="020B0604020202020204" pitchFamily="34" charset="0"/>
              </a:rPr>
              <a:t>Email: </a:t>
            </a:r>
            <a:r>
              <a:rPr lang="en-ZA" altLang="en-US" sz="3600" cap="none" dirty="0">
                <a:latin typeface="Arial" panose="020B0604020202020204" pitchFamily="34" charset="0"/>
                <a:ea typeface="ヒラギノ角ゴ Pro W3" pitchFamily="1" charset="-128"/>
                <a:cs typeface="Arial" panose="020B0604020202020204" pitchFamily="34" charset="0"/>
                <a:hlinkClick r:id="rId2"/>
              </a:rPr>
              <a:t>NkataneM@dsd.gov.za</a:t>
            </a:r>
            <a:br>
              <a:rPr lang="en-ZA" altLang="en-US" sz="3600" dirty="0">
                <a:latin typeface="Arial" panose="020B0604020202020204" pitchFamily="34" charset="0"/>
                <a:ea typeface="ヒラギノ角ゴ Pro W3" pitchFamily="1" charset="-128"/>
                <a:cs typeface="Arial" panose="020B0604020202020204" pitchFamily="34" charset="0"/>
              </a:rPr>
            </a:br>
            <a:r>
              <a:rPr lang="en-ZA" altLang="en-US" sz="3600" dirty="0">
                <a:latin typeface="Arial" panose="020B0604020202020204" pitchFamily="34" charset="0"/>
                <a:ea typeface="ヒラギノ角ゴ Pro W3" pitchFamily="1" charset="-128"/>
                <a:cs typeface="Arial" panose="020B0604020202020204" pitchFamily="34" charset="0"/>
              </a:rPr>
              <a:t>2. Ms Evelyn Tsatsi</a:t>
            </a:r>
            <a:br>
              <a:rPr lang="en-ZA" altLang="en-US" sz="3600" dirty="0">
                <a:latin typeface="Arial" panose="020B0604020202020204" pitchFamily="34" charset="0"/>
                <a:ea typeface="ヒラギノ角ゴ Pro W3" pitchFamily="1" charset="-128"/>
                <a:cs typeface="Arial" panose="020B0604020202020204" pitchFamily="34" charset="0"/>
              </a:rPr>
            </a:br>
            <a:r>
              <a:rPr lang="en-ZA" altLang="en-US" sz="3600" dirty="0">
                <a:latin typeface="Arial" panose="020B0604020202020204" pitchFamily="34" charset="0"/>
                <a:ea typeface="ヒラギノ角ゴ Pro W3" pitchFamily="1" charset="-128"/>
                <a:cs typeface="Arial" panose="020B0604020202020204" pitchFamily="34" charset="0"/>
              </a:rPr>
              <a:t>Tel: 012 312 7205</a:t>
            </a:r>
            <a:br>
              <a:rPr lang="en-ZA" altLang="en-US" sz="3600" dirty="0">
                <a:latin typeface="Arial" panose="020B0604020202020204" pitchFamily="34" charset="0"/>
                <a:ea typeface="ヒラギノ角ゴ Pro W3" pitchFamily="1" charset="-128"/>
                <a:cs typeface="Arial" panose="020B0604020202020204" pitchFamily="34" charset="0"/>
              </a:rPr>
            </a:br>
            <a:r>
              <a:rPr lang="en-ZA" altLang="en-US" sz="3600" dirty="0">
                <a:latin typeface="Arial" panose="020B0604020202020204" pitchFamily="34" charset="0"/>
                <a:ea typeface="ヒラギノ角ゴ Pro W3" pitchFamily="1" charset="-128"/>
                <a:cs typeface="Arial" panose="020B0604020202020204" pitchFamily="34" charset="0"/>
              </a:rPr>
              <a:t>Email: </a:t>
            </a:r>
            <a:r>
              <a:rPr lang="en-ZA" altLang="en-US" sz="3600" dirty="0">
                <a:latin typeface="Arial" panose="020B0604020202020204" pitchFamily="34" charset="0"/>
                <a:ea typeface="ヒラギノ角ゴ Pro W3" pitchFamily="1" charset="-128"/>
                <a:cs typeface="Arial" panose="020B0604020202020204" pitchFamily="34" charset="0"/>
                <a:hlinkClick r:id="rId3"/>
              </a:rPr>
              <a:t>EvelynT@dsd.gov.za</a:t>
            </a:r>
            <a:br>
              <a:rPr lang="en-ZA" altLang="en-US" sz="3600" dirty="0">
                <a:latin typeface="Arial" panose="020B0604020202020204" pitchFamily="34" charset="0"/>
                <a:ea typeface="ヒラギノ角ゴ Pro W3" pitchFamily="1" charset="-128"/>
                <a:cs typeface="Arial" panose="020B0604020202020204" pitchFamily="34" charset="0"/>
              </a:rPr>
            </a:br>
            <a:r>
              <a:rPr lang="en-ZA" altLang="en-US" sz="3600" dirty="0">
                <a:latin typeface="Arial" panose="020B0604020202020204" pitchFamily="34" charset="0"/>
                <a:ea typeface="ヒラギノ角ゴ Pro W3" pitchFamily="1" charset="-128"/>
                <a:cs typeface="Arial" panose="020B0604020202020204" pitchFamily="34" charset="0"/>
              </a:rPr>
              <a:t>3. Mr Lungile Magqibelo</a:t>
            </a:r>
            <a:br>
              <a:rPr lang="en-ZA" altLang="en-US" sz="3600" dirty="0">
                <a:latin typeface="Arial" panose="020B0604020202020204" pitchFamily="34" charset="0"/>
                <a:ea typeface="ヒラギノ角ゴ Pro W3" pitchFamily="1" charset="-128"/>
                <a:cs typeface="Arial" panose="020B0604020202020204" pitchFamily="34" charset="0"/>
              </a:rPr>
            </a:br>
            <a:r>
              <a:rPr lang="en-ZA" altLang="en-US" sz="3600" dirty="0">
                <a:latin typeface="Arial" panose="020B0604020202020204" pitchFamily="34" charset="0"/>
                <a:ea typeface="ヒラギノ角ゴ Pro W3" pitchFamily="1" charset="-128"/>
                <a:cs typeface="Arial" panose="020B0604020202020204" pitchFamily="34" charset="0"/>
              </a:rPr>
              <a:t>Tel: 012 312 7224</a:t>
            </a:r>
            <a:br>
              <a:rPr lang="en-ZA" altLang="en-US" sz="3600" dirty="0">
                <a:latin typeface="Arial" panose="020B0604020202020204" pitchFamily="34" charset="0"/>
                <a:ea typeface="ヒラギノ角ゴ Pro W3" pitchFamily="1" charset="-128"/>
                <a:cs typeface="Arial" panose="020B0604020202020204" pitchFamily="34" charset="0"/>
              </a:rPr>
            </a:br>
            <a:r>
              <a:rPr lang="en-ZA" altLang="en-US" sz="3600" dirty="0">
                <a:latin typeface="Arial" panose="020B0604020202020204" pitchFamily="34" charset="0"/>
                <a:ea typeface="ヒラギノ角ゴ Pro W3" pitchFamily="1" charset="-128"/>
                <a:cs typeface="Arial" panose="020B0604020202020204" pitchFamily="34" charset="0"/>
              </a:rPr>
              <a:t>Email: LungileM@dsd.gov.za</a:t>
            </a:r>
            <a:endParaRPr lang="en-ZA" altLang="en-US" sz="3600" cap="none" dirty="0">
              <a:ea typeface="ヒラギノ角ゴ Pro W3" pitchFamily="1" charset="-128"/>
            </a:endParaRPr>
          </a:p>
        </p:txBody>
      </p:sp>
      <p:sp>
        <p:nvSpPr>
          <p:cNvPr id="12291" name="Text Placeholder 2">
            <a:extLst>
              <a:ext uri="{FF2B5EF4-FFF2-40B4-BE49-F238E27FC236}">
                <a16:creationId xmlns:a16="http://schemas.microsoft.com/office/drawing/2014/main" id="{91FCBDD4-9FE2-4BB2-BD48-5F7AF80A7E77}"/>
              </a:ext>
            </a:extLst>
          </p:cNvPr>
          <p:cNvSpPr>
            <a:spLocks noGrp="1"/>
          </p:cNvSpPr>
          <p:nvPr>
            <p:ph type="body" idx="1"/>
          </p:nvPr>
        </p:nvSpPr>
        <p:spPr>
          <a:xfrm>
            <a:off x="817563" y="76200"/>
            <a:ext cx="8324850" cy="838200"/>
          </a:xfrm>
        </p:spPr>
        <p:txBody>
          <a:bodyPr>
            <a:normAutofit fontScale="25000" lnSpcReduction="20000"/>
          </a:bodyPr>
          <a:lstStyle/>
          <a:p>
            <a:endParaRPr lang="en-ZA" altLang="en-US" sz="3200" dirty="0">
              <a:ea typeface="ヒラギノ角ゴ Pro W3" pitchFamily="1" charset="-128"/>
            </a:endParaRPr>
          </a:p>
          <a:p>
            <a:pPr algn="ctr"/>
            <a:r>
              <a:rPr kumimoji="0" lang="en-ZA" altLang="en-US" sz="123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 charset="-128"/>
                <a:cs typeface="Arial" panose="020B0604020202020204" pitchFamily="34" charset="0"/>
              </a:rPr>
              <a:t>Enquiries</a:t>
            </a:r>
            <a:endParaRPr lang="en-ZA" altLang="en-US" sz="12300" dirty="0">
              <a:ea typeface="ヒラギノ角ゴ Pro W3" pitchFamily="1" charset="-128"/>
            </a:endParaRPr>
          </a:p>
          <a:p>
            <a:r>
              <a:rPr lang="en-ZA" altLang="en-US" sz="3200" dirty="0">
                <a:ea typeface="ヒラギノ角ゴ Pro W3" pitchFamily="1" charset="-128"/>
              </a:rPr>
              <a:t>		</a:t>
            </a:r>
            <a:endParaRPr lang="en-ZA" altLang="en-US" sz="3600" b="1" dirty="0">
              <a:latin typeface="Arial" panose="020B0604020202020204" pitchFamily="34" charset="0"/>
              <a:ea typeface="ヒラギノ角ゴ Pro W3" pitchFamily="1" charset="-128"/>
              <a:cs typeface="Arial" panose="020B0604020202020204" pitchFamily="34" charset="0"/>
            </a:endParaRPr>
          </a:p>
        </p:txBody>
      </p:sp>
      <p:sp>
        <p:nvSpPr>
          <p:cNvPr id="12292" name="Slide Number Placeholder 3">
            <a:extLst>
              <a:ext uri="{FF2B5EF4-FFF2-40B4-BE49-F238E27FC236}">
                <a16:creationId xmlns:a16="http://schemas.microsoft.com/office/drawing/2014/main" id="{E2FB264A-C4EF-4317-8DE2-2B048AD7D6C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44495C6-41EF-40A2-9757-D32E3ED2B54F}" type="slidenum">
              <a:rPr kumimoji="0" lang="en-GB" altLang="en-US" sz="1400"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itchFamily="1"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84</a:t>
            </a:fld>
            <a:endParaRPr kumimoji="0" lang="en-GB" altLang="en-US" sz="1400"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itchFamily="1" charset="-128"/>
              <a:cs typeface="+mn-cs"/>
            </a:endParaRPr>
          </a:p>
        </p:txBody>
      </p:sp>
    </p:spTree>
    <p:extLst>
      <p:ext uri="{BB962C8B-B14F-4D97-AF65-F5344CB8AC3E}">
        <p14:creationId xmlns:p14="http://schemas.microsoft.com/office/powerpoint/2010/main" val="19347690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AE0830-7D1B-0F8F-7475-F3F024CE74F5}"/>
              </a:ext>
            </a:extLst>
          </p:cNvPr>
          <p:cNvSpPr txBox="1"/>
          <p:nvPr/>
        </p:nvSpPr>
        <p:spPr>
          <a:xfrm>
            <a:off x="532263" y="789127"/>
            <a:ext cx="960802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465841D-6107-54D6-5CE8-694D00831908}"/>
              </a:ext>
            </a:extLst>
          </p:cNvPr>
          <p:cNvSpPr txBox="1"/>
          <p:nvPr/>
        </p:nvSpPr>
        <p:spPr>
          <a:xfrm>
            <a:off x="1619534" y="3453853"/>
            <a:ext cx="6666931"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 charset="-128"/>
                <a:cs typeface="Arial" panose="020B0604020202020204" pitchFamily="34" charset="0"/>
              </a:rPr>
              <a:t>NPO CALL FOR PROPOSALS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 charset="-128"/>
                <a:cs typeface="Arial" panose="020B0604020202020204" pitchFamily="34" charset="0"/>
              </a:rPr>
              <a:t>Financial year/s </a:t>
            </a:r>
            <a:r>
              <a:rPr lang="en-US" altLang="en-US" sz="3600" dirty="0">
                <a:solidFill>
                  <a:prstClr val="black"/>
                </a:solidFill>
                <a:latin typeface="Arial" panose="020B0604020202020204" pitchFamily="34" charset="0"/>
                <a:ea typeface="ヒラギノ角ゴ Pro W3" pitchFamily="1" charset="-128"/>
                <a:cs typeface="Arial" panose="020B0604020202020204" pitchFamily="34" charset="0"/>
              </a:rPr>
              <a:t>2024</a:t>
            </a:r>
            <a:r>
              <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 charset="-128"/>
                <a:cs typeface="Arial" panose="020B0604020202020204" pitchFamily="34" charset="0"/>
              </a:rPr>
              <a:t>-27 </a:t>
            </a:r>
          </a:p>
        </p:txBody>
      </p:sp>
      <p:sp>
        <p:nvSpPr>
          <p:cNvPr id="2" name="Title 1">
            <a:extLst>
              <a:ext uri="{FF2B5EF4-FFF2-40B4-BE49-F238E27FC236}">
                <a16:creationId xmlns:a16="http://schemas.microsoft.com/office/drawing/2014/main" id="{0C04A6ED-4EE4-456C-87ED-FC2F30209266}"/>
              </a:ext>
            </a:extLst>
          </p:cNvPr>
          <p:cNvSpPr>
            <a:spLocks noGrp="1"/>
          </p:cNvSpPr>
          <p:nvPr>
            <p:ph type="ctrTitle"/>
          </p:nvPr>
        </p:nvSpPr>
        <p:spPr>
          <a:xfrm>
            <a:off x="819150" y="1122363"/>
            <a:ext cx="8343900" cy="1287462"/>
          </a:xfrm>
        </p:spPr>
        <p:txBody>
          <a:bodyPr>
            <a:normAutofit fontScale="90000"/>
          </a:bodyPr>
          <a:lstStyle/>
          <a:p>
            <a:br>
              <a:rPr lang="en-US" altLang="en-US" b="1" dirty="0">
                <a:latin typeface="Arial" panose="020B0604020202020204" pitchFamily="34" charset="0"/>
                <a:ea typeface="ヒラギノ角ゴ Pro W3" pitchFamily="1" charset="-128"/>
                <a:cs typeface="Arial" panose="020B0604020202020204" pitchFamily="34" charset="0"/>
              </a:rPr>
            </a:br>
            <a:br>
              <a:rPr lang="en-US" altLang="en-US" b="1" dirty="0">
                <a:latin typeface="Arial" panose="020B0604020202020204" pitchFamily="34" charset="0"/>
                <a:ea typeface="ヒラギノ角ゴ Pro W3" pitchFamily="1" charset="-128"/>
                <a:cs typeface="Arial" panose="020B0604020202020204" pitchFamily="34" charset="0"/>
              </a:rPr>
            </a:br>
            <a:r>
              <a:rPr lang="en-US" altLang="en-US" sz="4400" b="1" dirty="0">
                <a:latin typeface="Arial" panose="020B0604020202020204" pitchFamily="34" charset="0"/>
                <a:ea typeface="ヒラギノ角ゴ Pro W3" pitchFamily="1" charset="-128"/>
                <a:cs typeface="Arial" panose="020B0604020202020204" pitchFamily="34" charset="0"/>
              </a:rPr>
              <a:t>CHIEF DIRECTORATE: FAMILIES &amp; SOCIAL CRIME PREVENTION</a:t>
            </a:r>
            <a:endParaRPr lang="en-US" sz="4400" dirty="0"/>
          </a:p>
        </p:txBody>
      </p:sp>
      <p:sp>
        <p:nvSpPr>
          <p:cNvPr id="4" name="Subtitle 3">
            <a:extLst>
              <a:ext uri="{FF2B5EF4-FFF2-40B4-BE49-F238E27FC236}">
                <a16:creationId xmlns:a16="http://schemas.microsoft.com/office/drawing/2014/main" id="{1D3A0052-2A7F-4C58-8F70-43CC5CCD5BFE}"/>
              </a:ext>
            </a:extLst>
          </p:cNvPr>
          <p:cNvSpPr>
            <a:spLocks noGrp="1"/>
          </p:cNvSpPr>
          <p:nvPr>
            <p:ph type="subTitle" idx="1"/>
          </p:nvPr>
        </p:nvSpPr>
        <p:spPr>
          <a:xfrm>
            <a:off x="1238250" y="2676525"/>
            <a:ext cx="6743700" cy="2371725"/>
          </a:xfrm>
        </p:spPr>
        <p:txBody>
          <a:bodyPr>
            <a:normAutofit/>
          </a:bodyPr>
          <a:lstStyle/>
          <a:p>
            <a:r>
              <a:rPr lang="en-US" sz="3200" b="1" dirty="0"/>
              <a:t>.</a:t>
            </a:r>
          </a:p>
        </p:txBody>
      </p:sp>
    </p:spTree>
    <p:extLst>
      <p:ext uri="{BB962C8B-B14F-4D97-AF65-F5344CB8AC3E}">
        <p14:creationId xmlns:p14="http://schemas.microsoft.com/office/powerpoint/2010/main" val="19884107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A4C58E-3C24-242C-0B24-F8F397337F48}"/>
              </a:ext>
            </a:extLst>
          </p:cNvPr>
          <p:cNvSpPr txBox="1"/>
          <p:nvPr/>
        </p:nvSpPr>
        <p:spPr>
          <a:xfrm>
            <a:off x="3459707" y="108761"/>
            <a:ext cx="4954136" cy="523220"/>
          </a:xfrm>
          <a:prstGeom prst="rect">
            <a:avLst/>
          </a:prstGeom>
          <a:noFill/>
        </p:spPr>
        <p:txBody>
          <a:bodyPr wrap="square">
            <a:spAutoFit/>
          </a:bodyPr>
          <a:lstStyle/>
          <a:p>
            <a:r>
              <a:rPr lang="en-ZA" sz="2800" b="1" dirty="0">
                <a:latin typeface="Arial Black" panose="020B0A04020102020204" pitchFamily="34" charset="0"/>
              </a:rPr>
              <a:t> </a:t>
            </a:r>
            <a:endParaRPr lang="en-ZA" sz="2800" dirty="0"/>
          </a:p>
        </p:txBody>
      </p:sp>
      <p:sp>
        <p:nvSpPr>
          <p:cNvPr id="2" name="Title 1">
            <a:extLst>
              <a:ext uri="{FF2B5EF4-FFF2-40B4-BE49-F238E27FC236}">
                <a16:creationId xmlns:a16="http://schemas.microsoft.com/office/drawing/2014/main" id="{8724864D-B885-4121-B543-1F41B6EC7DFE}"/>
              </a:ext>
            </a:extLst>
          </p:cNvPr>
          <p:cNvSpPr>
            <a:spLocks noGrp="1"/>
          </p:cNvSpPr>
          <p:nvPr>
            <p:ph type="title"/>
          </p:nvPr>
        </p:nvSpPr>
        <p:spPr>
          <a:xfrm>
            <a:off x="504826" y="365127"/>
            <a:ext cx="8720138" cy="396873"/>
          </a:xfrm>
        </p:spPr>
        <p:txBody>
          <a:bodyPr>
            <a:normAutofit fontScale="90000"/>
          </a:bodyPr>
          <a:lstStyle/>
          <a:p>
            <a:r>
              <a:rPr lang="en-US" b="1" dirty="0">
                <a:latin typeface="Arial" panose="020B0604020202020204" pitchFamily="34" charset="0"/>
                <a:cs typeface="Arial" panose="020B0604020202020204" pitchFamily="34" charset="0"/>
              </a:rPr>
              <a:t>Purpose</a:t>
            </a:r>
            <a:r>
              <a:rPr lang="en-US" b="1" dirty="0"/>
              <a:t> </a:t>
            </a:r>
          </a:p>
        </p:txBody>
      </p:sp>
      <p:sp>
        <p:nvSpPr>
          <p:cNvPr id="4" name="Content Placeholder 3">
            <a:extLst>
              <a:ext uri="{FF2B5EF4-FFF2-40B4-BE49-F238E27FC236}">
                <a16:creationId xmlns:a16="http://schemas.microsoft.com/office/drawing/2014/main" id="{CDB2577C-6D8A-4705-BB50-BBEE29ED5B9C}"/>
              </a:ext>
            </a:extLst>
          </p:cNvPr>
          <p:cNvSpPr>
            <a:spLocks noGrp="1"/>
          </p:cNvSpPr>
          <p:nvPr>
            <p:ph idx="1"/>
          </p:nvPr>
        </p:nvSpPr>
        <p:spPr>
          <a:xfrm>
            <a:off x="314325" y="888347"/>
            <a:ext cx="9315450" cy="5288616"/>
          </a:xfrm>
        </p:spPr>
        <p:txBody>
          <a:bodyPr>
            <a:normAutofit/>
          </a:bodyPr>
          <a:lstStyle/>
          <a:p>
            <a:r>
              <a:rPr lang="en-US" dirty="0">
                <a:latin typeface="Arial" panose="020B0604020202020204" pitchFamily="34" charset="0"/>
                <a:cs typeface="Arial" panose="020B0604020202020204" pitchFamily="34" charset="0"/>
              </a:rPr>
              <a:t>To brief the NPOs on the terms of this Call for Proposal in respect of the following Sub-</a:t>
            </a:r>
            <a:r>
              <a:rPr lang="en-US" dirty="0" err="1">
                <a:latin typeface="Arial" panose="020B0604020202020204" pitchFamily="34" charset="0"/>
                <a:cs typeface="Arial" panose="020B0604020202020204" pitchFamily="34" charset="0"/>
              </a:rPr>
              <a:t>Programmes</a:t>
            </a:r>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SP2.3: 	Anti Substance Abuse </a:t>
            </a:r>
          </a:p>
          <a:p>
            <a:pPr lvl="1"/>
            <a:r>
              <a:rPr lang="en-US" dirty="0">
                <a:latin typeface="Arial" panose="020B0604020202020204" pitchFamily="34" charset="0"/>
                <a:cs typeface="Arial" panose="020B0604020202020204" pitchFamily="34" charset="0"/>
              </a:rPr>
              <a:t>SP2.4:  Victim Empowerment Programme </a:t>
            </a:r>
          </a:p>
          <a:p>
            <a:pPr lvl="1"/>
            <a:r>
              <a:rPr lang="en-US" dirty="0">
                <a:latin typeface="Arial" panose="020B0604020202020204" pitchFamily="34" charset="0"/>
                <a:cs typeface="Arial" panose="020B0604020202020204" pitchFamily="34" charset="0"/>
              </a:rPr>
              <a:t>SP2.5:  Social Crime Prevention </a:t>
            </a:r>
          </a:p>
          <a:p>
            <a:r>
              <a:rPr lang="en-US" sz="2400" dirty="0">
                <a:latin typeface="Arial" panose="020B0604020202020204" pitchFamily="34" charset="0"/>
                <a:cs typeface="Arial" panose="020B0604020202020204" pitchFamily="34" charset="0"/>
              </a:rPr>
              <a:t>To highlight the key priorities of the Department in relation to this Programme (Chief Directorate) which informed the development of the specifications. </a:t>
            </a:r>
          </a:p>
          <a:p>
            <a:r>
              <a:rPr lang="en-US" sz="2400" dirty="0">
                <a:latin typeface="Arial" panose="020B0604020202020204" pitchFamily="34" charset="0"/>
                <a:cs typeface="Arial" panose="020B0604020202020204" pitchFamily="34" charset="0"/>
              </a:rPr>
              <a:t>To outline the </a:t>
            </a:r>
            <a:r>
              <a:rPr lang="en-US" sz="2400" b="1" dirty="0">
                <a:latin typeface="Arial" panose="020B0604020202020204" pitchFamily="34" charset="0"/>
                <a:cs typeface="Arial" panose="020B0604020202020204" pitchFamily="34" charset="0"/>
              </a:rPr>
              <a:t>Service Specifications </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Objectives, Activities, Outcomes, target beneficiaries </a:t>
            </a:r>
            <a:r>
              <a:rPr lang="en-US" sz="2400" i="1" dirty="0" err="1">
                <a:latin typeface="Arial" panose="020B0604020202020204" pitchFamily="34" charset="0"/>
                <a:cs typeface="Arial" panose="020B0604020202020204" pitchFamily="34" charset="0"/>
              </a:rPr>
              <a:t>etc</a:t>
            </a:r>
            <a:r>
              <a:rPr lang="en-US" sz="2400" dirty="0">
                <a:latin typeface="Arial" panose="020B0604020202020204" pitchFamily="34" charset="0"/>
                <a:cs typeface="Arial" panose="020B0604020202020204" pitchFamily="34" charset="0"/>
              </a:rPr>
              <a:t>) and related requirements. </a:t>
            </a:r>
          </a:p>
        </p:txBody>
      </p:sp>
    </p:spTree>
    <p:extLst>
      <p:ext uri="{BB962C8B-B14F-4D97-AF65-F5344CB8AC3E}">
        <p14:creationId xmlns:p14="http://schemas.microsoft.com/office/powerpoint/2010/main" val="7160016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65FB1F2-5083-45C3-BB26-202E3A2C219D}"/>
              </a:ext>
            </a:extLst>
          </p:cNvPr>
          <p:cNvSpPr>
            <a:spLocks noGrp="1"/>
          </p:cNvSpPr>
          <p:nvPr>
            <p:ph type="title"/>
          </p:nvPr>
        </p:nvSpPr>
        <p:spPr>
          <a:xfrm>
            <a:off x="742950" y="381000"/>
            <a:ext cx="8420100" cy="685800"/>
          </a:xfrm>
        </p:spPr>
        <p:txBody>
          <a:bodyPr/>
          <a:lstStyle/>
          <a:p>
            <a:r>
              <a:rPr lang="en-US" altLang="en-US" sz="2800" b="1" dirty="0">
                <a:latin typeface="Arial" panose="020B0604020202020204" pitchFamily="34" charset="0"/>
                <a:ea typeface="ヒラギノ角ゴ Pro W3" pitchFamily="1" charset="-128"/>
              </a:rPr>
              <a:t>Functions of the Chief Directorate</a:t>
            </a:r>
            <a:endParaRPr lang="en-US" altLang="en-US" sz="2800" dirty="0">
              <a:ea typeface="ヒラギノ角ゴ Pro W3" pitchFamily="1" charset="-128"/>
            </a:endParaRPr>
          </a:p>
        </p:txBody>
      </p:sp>
      <p:sp>
        <p:nvSpPr>
          <p:cNvPr id="5123" name="Content Placeholder 2">
            <a:extLst>
              <a:ext uri="{FF2B5EF4-FFF2-40B4-BE49-F238E27FC236}">
                <a16:creationId xmlns:a16="http://schemas.microsoft.com/office/drawing/2014/main" id="{8B8C253E-B021-462B-AA2F-19174A5BD7C2}"/>
              </a:ext>
            </a:extLst>
          </p:cNvPr>
          <p:cNvSpPr>
            <a:spLocks noGrp="1"/>
          </p:cNvSpPr>
          <p:nvPr>
            <p:ph idx="1"/>
          </p:nvPr>
        </p:nvSpPr>
        <p:spPr>
          <a:xfrm>
            <a:off x="742950" y="1219200"/>
            <a:ext cx="8420100" cy="4876800"/>
          </a:xfrm>
        </p:spPr>
        <p:txBody>
          <a:bodyPr/>
          <a:lstStyle/>
          <a:p>
            <a:pPr algn="just" eaLnBrk="1" hangingPunct="1">
              <a:lnSpc>
                <a:spcPct val="80000"/>
              </a:lnSpc>
              <a:buFontTx/>
              <a:buNone/>
            </a:pPr>
            <a:r>
              <a:rPr lang="en-US" altLang="en-US" sz="2000" b="1" dirty="0">
                <a:latin typeface="Arial" panose="020B0604020202020204" pitchFamily="34" charset="0"/>
                <a:ea typeface="ヒラギノ角ゴ Pro W3" pitchFamily="1" charset="-128"/>
                <a:cs typeface="Arial" panose="020B0604020202020204" pitchFamily="34" charset="0"/>
              </a:rPr>
              <a:t>Strategic objective</a:t>
            </a:r>
            <a:r>
              <a:rPr lang="en-US" altLang="en-US" sz="2000" dirty="0">
                <a:latin typeface="Arial" panose="020B0604020202020204" pitchFamily="34" charset="0"/>
                <a:ea typeface="ヒラギノ角ゴ Pro W3" pitchFamily="1" charset="-128"/>
                <a:cs typeface="Arial" panose="020B0604020202020204" pitchFamily="34" charset="0"/>
              </a:rPr>
              <a:t>:</a:t>
            </a:r>
          </a:p>
          <a:p>
            <a:pPr algn="just" eaLnBrk="1" hangingPunct="1">
              <a:lnSpc>
                <a:spcPct val="80000"/>
              </a:lnSpc>
            </a:pPr>
            <a:r>
              <a:rPr lang="en-GB" altLang="en-US" sz="2000" dirty="0">
                <a:latin typeface="Arial" panose="020B0604020202020204" pitchFamily="34" charset="0"/>
                <a:ea typeface="ヒラギノ角ゴ Pro W3" pitchFamily="1" charset="-128"/>
                <a:cs typeface="Arial" panose="020B0604020202020204" pitchFamily="34" charset="0"/>
              </a:rPr>
              <a:t>To provide integrated substance abuse and social crime prevention related services to vulnerable groups, with special emphasis on women, children, youth and families</a:t>
            </a:r>
            <a:r>
              <a:rPr lang="en-US" altLang="en-US" sz="2000" dirty="0">
                <a:latin typeface="Arial" panose="020B0604020202020204" pitchFamily="34" charset="0"/>
                <a:ea typeface="ヒラギノ角ゴ Pro W3" pitchFamily="1" charset="-128"/>
                <a:cs typeface="Arial" panose="020B0604020202020204" pitchFamily="34" charset="0"/>
              </a:rPr>
              <a:t> </a:t>
            </a:r>
          </a:p>
          <a:p>
            <a:pPr algn="just" eaLnBrk="1" hangingPunct="1">
              <a:lnSpc>
                <a:spcPct val="80000"/>
              </a:lnSpc>
              <a:buFontTx/>
              <a:buNone/>
            </a:pPr>
            <a:endParaRPr lang="en-US" altLang="en-US" sz="2000" dirty="0">
              <a:latin typeface="Arial" panose="020B0604020202020204" pitchFamily="34" charset="0"/>
              <a:ea typeface="ヒラギノ角ゴ Pro W3" pitchFamily="1" charset="-128"/>
              <a:cs typeface="Arial" panose="020B0604020202020204" pitchFamily="34" charset="0"/>
            </a:endParaRPr>
          </a:p>
          <a:p>
            <a:pPr algn="just" eaLnBrk="1" hangingPunct="1">
              <a:lnSpc>
                <a:spcPct val="80000"/>
              </a:lnSpc>
              <a:buFontTx/>
              <a:buNone/>
            </a:pPr>
            <a:r>
              <a:rPr lang="en-US" altLang="en-US" sz="2000" b="1" dirty="0">
                <a:latin typeface="Arial" panose="020B0604020202020204" pitchFamily="34" charset="0"/>
                <a:ea typeface="ヒラギノ角ゴ Pro W3" pitchFamily="1" charset="-128"/>
                <a:cs typeface="Arial" panose="020B0604020202020204" pitchFamily="34" charset="0"/>
              </a:rPr>
              <a:t>Measurable objectives:</a:t>
            </a:r>
          </a:p>
          <a:p>
            <a:pPr algn="just" eaLnBrk="1" hangingPunct="1">
              <a:lnSpc>
                <a:spcPct val="80000"/>
              </a:lnSpc>
            </a:pPr>
            <a:r>
              <a:rPr lang="en-US" altLang="en-US" sz="2000" dirty="0">
                <a:latin typeface="Arial" panose="020B0604020202020204" pitchFamily="34" charset="0"/>
                <a:ea typeface="ヒラギノ角ゴ Pro W3" pitchFamily="1" charset="-128"/>
                <a:cs typeface="Arial" panose="020B0604020202020204" pitchFamily="34" charset="0"/>
              </a:rPr>
              <a:t>Develop, facilitate and monitor the implementation of policies, strategies and </a:t>
            </a:r>
            <a:r>
              <a:rPr lang="en-US" altLang="en-US" sz="2000" dirty="0" err="1">
                <a:latin typeface="Arial" panose="020B0604020202020204" pitchFamily="34" charset="0"/>
                <a:ea typeface="ヒラギノ角ゴ Pro W3" pitchFamily="1" charset="-128"/>
                <a:cs typeface="Arial" panose="020B0604020202020204" pitchFamily="34" charset="0"/>
              </a:rPr>
              <a:t>programmes</a:t>
            </a:r>
            <a:r>
              <a:rPr lang="en-US" altLang="en-US" sz="2000" dirty="0">
                <a:latin typeface="Arial" panose="020B0604020202020204" pitchFamily="34" charset="0"/>
                <a:ea typeface="ヒラギノ角ゴ Pro W3" pitchFamily="1" charset="-128"/>
                <a:cs typeface="Arial" panose="020B0604020202020204" pitchFamily="34" charset="0"/>
              </a:rPr>
              <a:t> pertaining to probation services, social crime prevention and integrated justice services</a:t>
            </a:r>
          </a:p>
          <a:p>
            <a:pPr algn="just" eaLnBrk="1" hangingPunct="1">
              <a:lnSpc>
                <a:spcPct val="80000"/>
              </a:lnSpc>
            </a:pPr>
            <a:r>
              <a:rPr lang="en-US" altLang="en-US" sz="2000" dirty="0">
                <a:latin typeface="Arial" panose="020B0604020202020204" pitchFamily="34" charset="0"/>
                <a:ea typeface="ヒラギノ角ゴ Pro W3" pitchFamily="1" charset="-128"/>
                <a:cs typeface="Arial" panose="020B0604020202020204" pitchFamily="34" charset="0"/>
              </a:rPr>
              <a:t>Develop policies and  </a:t>
            </a:r>
            <a:r>
              <a:rPr lang="en-US" altLang="en-US" sz="2000" dirty="0" err="1">
                <a:latin typeface="Arial" panose="020B0604020202020204" pitchFamily="34" charset="0"/>
                <a:ea typeface="ヒラギノ角ゴ Pro W3" pitchFamily="1" charset="-128"/>
                <a:cs typeface="Arial" panose="020B0604020202020204" pitchFamily="34" charset="0"/>
              </a:rPr>
              <a:t>programmes</a:t>
            </a:r>
            <a:r>
              <a:rPr lang="en-US" altLang="en-US" sz="2000" dirty="0">
                <a:latin typeface="Arial" panose="020B0604020202020204" pitchFamily="34" charset="0"/>
                <a:ea typeface="ヒラギノ角ゴ Pro W3" pitchFamily="1" charset="-128"/>
                <a:cs typeface="Arial" panose="020B0604020202020204" pitchFamily="34" charset="0"/>
              </a:rPr>
              <a:t> to support and protect people affected by violence and crime</a:t>
            </a:r>
          </a:p>
          <a:p>
            <a:pPr algn="just" eaLnBrk="1" hangingPunct="1">
              <a:lnSpc>
                <a:spcPct val="80000"/>
              </a:lnSpc>
            </a:pPr>
            <a:r>
              <a:rPr lang="en-GB" altLang="en-US" sz="2000" dirty="0">
                <a:latin typeface="Arial" panose="020B0604020202020204" pitchFamily="34" charset="0"/>
                <a:ea typeface="ヒラギノ角ゴ Pro W3" pitchFamily="1" charset="-128"/>
                <a:cs typeface="Arial" panose="020B0604020202020204" pitchFamily="34" charset="0"/>
              </a:rPr>
              <a:t>Develop, support and monitor the implementation of policies, legislation and norms and standards for substance.</a:t>
            </a:r>
            <a:endParaRPr lang="en-US" altLang="en-US" sz="2000" dirty="0">
              <a:ea typeface="ヒラギノ角ゴ Pro W3" pitchFamily="1" charset="-128"/>
            </a:endParaRPr>
          </a:p>
        </p:txBody>
      </p:sp>
      <p:sp>
        <p:nvSpPr>
          <p:cNvPr id="5124" name="Slide Number Placeholder 3">
            <a:extLst>
              <a:ext uri="{FF2B5EF4-FFF2-40B4-BE49-F238E27FC236}">
                <a16:creationId xmlns:a16="http://schemas.microsoft.com/office/drawing/2014/main" id="{7AEA88F6-E35D-4DA6-9978-419C8D12712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16821A07-1246-4753-A820-3402DC52D1E5}" type="slidenum">
              <a:rPr lang="en-GB" altLang="en-US" sz="1400"/>
              <a:pPr>
                <a:spcBef>
                  <a:spcPct val="0"/>
                </a:spcBef>
                <a:buFontTx/>
                <a:buNone/>
              </a:pPr>
              <a:t>87</a:t>
            </a:fld>
            <a:endParaRPr lang="en-GB" altLang="en-US" sz="14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9E71D67C-0AB1-4EBF-87A6-5BA5BA2C62F8}"/>
              </a:ext>
            </a:extLst>
          </p:cNvPr>
          <p:cNvSpPr>
            <a:spLocks noGrp="1" noChangeArrowheads="1"/>
          </p:cNvSpPr>
          <p:nvPr>
            <p:ph type="title"/>
          </p:nvPr>
        </p:nvSpPr>
        <p:spPr>
          <a:xfrm>
            <a:off x="228600" y="457200"/>
            <a:ext cx="9163050" cy="1179513"/>
          </a:xfrm>
        </p:spPr>
        <p:txBody>
          <a:bodyPr/>
          <a:lstStyle/>
          <a:p>
            <a:pPr eaLnBrk="1" hangingPunct="1"/>
            <a:r>
              <a:rPr lang="en-US" altLang="en-US" sz="4000" b="1">
                <a:latin typeface="Arial" panose="020B0604020202020204" pitchFamily="34" charset="0"/>
                <a:ea typeface="ヒラギノ角ゴ Pro W3" pitchFamily="1" charset="-128"/>
              </a:rPr>
              <a:t> </a:t>
            </a:r>
          </a:p>
        </p:txBody>
      </p:sp>
      <p:sp>
        <p:nvSpPr>
          <p:cNvPr id="13315" name="Content Placeholder 3">
            <a:extLst>
              <a:ext uri="{FF2B5EF4-FFF2-40B4-BE49-F238E27FC236}">
                <a16:creationId xmlns:a16="http://schemas.microsoft.com/office/drawing/2014/main" id="{3FCB2450-3D6E-46B3-9E31-15786D213ACB}"/>
              </a:ext>
            </a:extLst>
          </p:cNvPr>
          <p:cNvSpPr>
            <a:spLocks noGrp="1"/>
          </p:cNvSpPr>
          <p:nvPr>
            <p:ph sz="half" idx="1"/>
          </p:nvPr>
        </p:nvSpPr>
        <p:spPr>
          <a:xfrm>
            <a:off x="381000" y="685800"/>
            <a:ext cx="9448800" cy="4876800"/>
          </a:xfrm>
        </p:spPr>
        <p:txBody>
          <a:bodyPr/>
          <a:lstStyle/>
          <a:p>
            <a:endParaRPr lang="en-US" altLang="en-US" sz="1800" dirty="0">
              <a:latin typeface="Arial" panose="020B0604020202020204" pitchFamily="34" charset="0"/>
              <a:ea typeface="ヒラギノ角ゴ Pro W3" pitchFamily="1" charset="-128"/>
              <a:cs typeface="Arial" panose="020B0604020202020204" pitchFamily="34" charset="0"/>
            </a:endParaRPr>
          </a:p>
          <a:p>
            <a:endParaRPr lang="en-ZA" altLang="en-US" sz="1800" dirty="0">
              <a:latin typeface="Arial" panose="020B0604020202020204" pitchFamily="34" charset="0"/>
              <a:ea typeface="ヒラギノ角ゴ Pro W3" pitchFamily="1" charset="-128"/>
              <a:cs typeface="Arial" panose="020B0604020202020204" pitchFamily="34" charset="0"/>
            </a:endParaRPr>
          </a:p>
          <a:p>
            <a:pPr algn="ctr">
              <a:spcBef>
                <a:spcPct val="0"/>
              </a:spcBef>
              <a:buFontTx/>
              <a:buNone/>
            </a:pPr>
            <a:r>
              <a:rPr lang="en-US" altLang="en-US" sz="4400" b="1" dirty="0">
                <a:latin typeface="Arial" panose="020B0604020202020204" pitchFamily="34" charset="0"/>
                <a:ea typeface="MS PGothic" panose="020B0600070205080204" pitchFamily="34" charset="-128"/>
              </a:rPr>
              <a:t>DIRECTORATE: </a:t>
            </a:r>
          </a:p>
          <a:p>
            <a:pPr algn="ctr">
              <a:spcBef>
                <a:spcPct val="0"/>
              </a:spcBef>
              <a:buFontTx/>
              <a:buNone/>
            </a:pPr>
            <a:endParaRPr lang="en-US" altLang="en-US" sz="4400" b="1" dirty="0">
              <a:latin typeface="Arial" panose="020B0604020202020204" pitchFamily="34" charset="0"/>
              <a:ea typeface="MS PGothic" panose="020B0600070205080204" pitchFamily="34" charset="-128"/>
            </a:endParaRPr>
          </a:p>
          <a:p>
            <a:pPr algn="ctr">
              <a:spcBef>
                <a:spcPct val="0"/>
              </a:spcBef>
              <a:buFontTx/>
              <a:buNone/>
            </a:pPr>
            <a:endParaRPr lang="en-US" altLang="en-US" sz="4400" b="1" dirty="0">
              <a:latin typeface="Arial" panose="020B0604020202020204" pitchFamily="34" charset="0"/>
              <a:ea typeface="MS PGothic" panose="020B0600070205080204" pitchFamily="34" charset="-128"/>
            </a:endParaRPr>
          </a:p>
          <a:p>
            <a:pPr algn="ctr">
              <a:spcBef>
                <a:spcPct val="0"/>
              </a:spcBef>
              <a:buFontTx/>
              <a:buNone/>
            </a:pPr>
            <a:r>
              <a:rPr lang="en-US" altLang="en-US" sz="4400" b="1" dirty="0">
                <a:latin typeface="Arial" panose="020B0604020202020204" pitchFamily="34" charset="0"/>
                <a:ea typeface="MS PGothic" panose="020B0600070205080204" pitchFamily="34" charset="-128"/>
              </a:rPr>
              <a:t>SOCIAL CRIME PREVENTION </a:t>
            </a:r>
          </a:p>
          <a:p>
            <a:pPr algn="ctr">
              <a:spcBef>
                <a:spcPct val="0"/>
              </a:spcBef>
              <a:buFontTx/>
              <a:buNone/>
            </a:pPr>
            <a:endParaRPr lang="en-US" altLang="en-US" sz="4000" dirty="0">
              <a:solidFill>
                <a:schemeClr val="tx2"/>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3398155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9D350E4-3EE0-422C-9F83-C6037103B69B}"/>
              </a:ext>
            </a:extLst>
          </p:cNvPr>
          <p:cNvSpPr>
            <a:spLocks noGrp="1"/>
          </p:cNvSpPr>
          <p:nvPr>
            <p:ph type="title"/>
          </p:nvPr>
        </p:nvSpPr>
        <p:spPr>
          <a:xfrm>
            <a:off x="215757" y="246580"/>
            <a:ext cx="9421403" cy="896420"/>
          </a:xfrm>
        </p:spPr>
        <p:txBody>
          <a:bodyPr>
            <a:normAutofit/>
          </a:bodyPr>
          <a:lstStyle/>
          <a:p>
            <a:pPr marL="342900" indent="-342900"/>
            <a:r>
              <a:rPr lang="en-US" altLang="en-US" sz="2800" b="1" dirty="0">
                <a:latin typeface="Arial" panose="020B0604020202020204" pitchFamily="34" charset="0"/>
                <a:ea typeface="MS PGothic" panose="020B0600070205080204" pitchFamily="34" charset="-128"/>
              </a:rPr>
              <a:t>OVERVIEW OF SOCIAL CRIME PREVENTION (DIRECTORATE) </a:t>
            </a:r>
            <a:endParaRPr lang="en-ZA" altLang="en-US" sz="2800" b="1" dirty="0">
              <a:ea typeface="ヒラギノ角ゴ Pro W3" pitchFamily="1" charset="-128"/>
            </a:endParaRPr>
          </a:p>
        </p:txBody>
      </p:sp>
      <p:sp>
        <p:nvSpPr>
          <p:cNvPr id="6147" name="Content Placeholder 2">
            <a:extLst>
              <a:ext uri="{FF2B5EF4-FFF2-40B4-BE49-F238E27FC236}">
                <a16:creationId xmlns:a16="http://schemas.microsoft.com/office/drawing/2014/main" id="{C166862C-A32F-493E-AC44-8F0D33868DCA}"/>
              </a:ext>
            </a:extLst>
          </p:cNvPr>
          <p:cNvSpPr>
            <a:spLocks noGrp="1"/>
          </p:cNvSpPr>
          <p:nvPr>
            <p:ph idx="1"/>
          </p:nvPr>
        </p:nvSpPr>
        <p:spPr>
          <a:xfrm>
            <a:off x="838200" y="1295400"/>
            <a:ext cx="8420100" cy="4114800"/>
          </a:xfrm>
        </p:spPr>
        <p:txBody>
          <a:bodyPr>
            <a:noAutofit/>
          </a:bodyPr>
          <a:lstStyle/>
          <a:p>
            <a:pPr marL="0" indent="0">
              <a:buFontTx/>
              <a:buNone/>
              <a:defRPr/>
            </a:pPr>
            <a:r>
              <a:rPr lang="en-US" altLang="en-US" sz="2000" b="1" i="1" dirty="0">
                <a:latin typeface="Arial" panose="020B0604020202020204" pitchFamily="34" charset="0"/>
                <a:ea typeface="MS PGothic" panose="020B0600070205080204" pitchFamily="34" charset="-128"/>
              </a:rPr>
              <a:t>Purpose of the Programme:</a:t>
            </a:r>
          </a:p>
          <a:p>
            <a:pPr algn="just">
              <a:buFont typeface="Arial" panose="020B0604020202020204" pitchFamily="34" charset="0"/>
              <a:buChar char="•"/>
              <a:defRPr/>
            </a:pPr>
            <a:r>
              <a:rPr lang="en-US" sz="2000" dirty="0">
                <a:latin typeface="Arial" panose="020B0604020202020204" pitchFamily="34" charset="0"/>
                <a:cs typeface="Arial" panose="020B0604020202020204" pitchFamily="34" charset="0"/>
              </a:rPr>
              <a:t>To develop, support and monitor the implementation of policies, legislation and </a:t>
            </a:r>
            <a:r>
              <a:rPr lang="en-US" sz="2000" dirty="0" err="1">
                <a:latin typeface="Arial" panose="020B0604020202020204" pitchFamily="34" charset="0"/>
                <a:cs typeface="Arial" panose="020B0604020202020204" pitchFamily="34" charset="0"/>
              </a:rPr>
              <a:t>programmes</a:t>
            </a:r>
            <a:r>
              <a:rPr lang="en-US" sz="2000" dirty="0">
                <a:latin typeface="Arial" panose="020B0604020202020204" pitchFamily="34" charset="0"/>
                <a:cs typeface="Arial" panose="020B0604020202020204" pitchFamily="34" charset="0"/>
              </a:rPr>
              <a:t> aimed at protecting, empowering, and supporting victims of crime and violence</a:t>
            </a:r>
            <a:endParaRPr lang="en-ZA" altLang="en-US" sz="2000" dirty="0">
              <a:latin typeface="Arial" panose="020B0604020202020204" pitchFamily="34" charset="0"/>
              <a:ea typeface="ヒラギノ角ゴ Pro W3" pitchFamily="4" charset="-128"/>
              <a:cs typeface="Arial" panose="020B0604020202020204" pitchFamily="34" charset="0"/>
            </a:endParaRPr>
          </a:p>
          <a:p>
            <a:pPr marL="0" indent="0">
              <a:buFontTx/>
              <a:buNone/>
              <a:defRPr/>
            </a:pPr>
            <a:endParaRPr lang="en-ZA" altLang="en-US" sz="2000" b="1" i="1" dirty="0">
              <a:latin typeface="Arial" panose="020B0604020202020204" pitchFamily="34" charset="0"/>
              <a:ea typeface="ヒラギノ角ゴ Pro W3" pitchFamily="4" charset="-128"/>
              <a:cs typeface="Arial" panose="020B0604020202020204" pitchFamily="34" charset="0"/>
            </a:endParaRPr>
          </a:p>
          <a:p>
            <a:pPr marL="0" indent="0">
              <a:buFontTx/>
              <a:buNone/>
              <a:defRPr/>
            </a:pPr>
            <a:r>
              <a:rPr lang="en-ZA" altLang="en-US" sz="2000" b="1" i="1" dirty="0">
                <a:latin typeface="Arial" panose="020B0604020202020204" pitchFamily="34" charset="0"/>
                <a:ea typeface="ヒラギノ角ゴ Pro W3" pitchFamily="4" charset="-128"/>
                <a:cs typeface="Arial" panose="020B0604020202020204" pitchFamily="34" charset="0"/>
              </a:rPr>
              <a:t>Key Priorities </a:t>
            </a:r>
            <a:r>
              <a:rPr lang="en-US" altLang="en-US" sz="2000" b="1" i="1" dirty="0">
                <a:latin typeface="Arial" panose="020B0604020202020204" pitchFamily="34" charset="0"/>
                <a:ea typeface="MS PGothic" panose="020B0600070205080204" pitchFamily="34" charset="-128"/>
              </a:rPr>
              <a:t>of the Programme</a:t>
            </a:r>
            <a:endParaRPr lang="en-ZA" altLang="en-US" sz="2000" b="1" i="1" dirty="0">
              <a:latin typeface="Arial" panose="020B0604020202020204" pitchFamily="34" charset="0"/>
              <a:ea typeface="ヒラギノ角ゴ Pro W3" pitchFamily="4" charset="-128"/>
              <a:cs typeface="Arial" panose="020B0604020202020204" pitchFamily="34" charset="0"/>
            </a:endParaRPr>
          </a:p>
          <a:p>
            <a:pPr marL="0" indent="0">
              <a:buNone/>
              <a:defRPr/>
            </a:pPr>
            <a:r>
              <a:rPr lang="en-ZA" sz="2000" dirty="0">
                <a:latin typeface="Arial" panose="020B0604020202020204" pitchFamily="34" charset="0"/>
                <a:cs typeface="Arial" panose="020B0604020202020204" pitchFamily="34" charset="0"/>
              </a:rPr>
              <a:t>The key priorities are: </a:t>
            </a:r>
          </a:p>
          <a:p>
            <a:pPr>
              <a:defRPr/>
            </a:pPr>
            <a:r>
              <a:rPr lang="en-ZA" sz="2000" dirty="0">
                <a:latin typeface="Arial" panose="020B0604020202020204" pitchFamily="34" charset="0"/>
                <a:cs typeface="Arial" panose="020B0604020202020204" pitchFamily="34" charset="0"/>
              </a:rPr>
              <a:t>Anti-Gangsterism Strategy </a:t>
            </a:r>
          </a:p>
          <a:p>
            <a:pPr>
              <a:defRPr/>
            </a:pPr>
            <a:r>
              <a:rPr lang="en-ZA" sz="2000" dirty="0">
                <a:latin typeface="Arial" panose="020B0604020202020204" pitchFamily="34" charset="0"/>
                <a:ea typeface="ヒラギノ角ゴ Pro W3" pitchFamily="4" charset="-128"/>
                <a:cs typeface="Arial" panose="020B0604020202020204" pitchFamily="34" charset="0"/>
              </a:rPr>
              <a:t>Diversion</a:t>
            </a:r>
          </a:p>
          <a:p>
            <a:pPr>
              <a:defRPr/>
            </a:pPr>
            <a:r>
              <a:rPr lang="en-ZA" sz="2000" dirty="0">
                <a:latin typeface="Arial" panose="020B0604020202020204" pitchFamily="34" charset="0"/>
                <a:ea typeface="ヒラギノ角ゴ Pro W3" pitchFamily="4" charset="-128"/>
                <a:cs typeface="Arial" panose="020B0604020202020204" pitchFamily="34" charset="0"/>
              </a:rPr>
              <a:t>Capacity Building inclusive of accreditation of services</a:t>
            </a:r>
          </a:p>
          <a:p>
            <a:pPr>
              <a:defRPr/>
            </a:pPr>
            <a:r>
              <a:rPr lang="en-ZA" sz="2000" dirty="0">
                <a:latin typeface="Arial" panose="020B0604020202020204" pitchFamily="34" charset="0"/>
                <a:cs typeface="Arial" panose="020B0604020202020204" pitchFamily="34" charset="0"/>
              </a:rPr>
              <a:t>Integrated Social Crime Prevention Strategy – to curb social ills</a:t>
            </a:r>
            <a:endParaRPr lang="en-ZA" altLang="en-US" sz="2000" dirty="0">
              <a:latin typeface="Arial" panose="020B0604020202020204" pitchFamily="34" charset="0"/>
              <a:ea typeface="ヒラギノ角ゴ Pro W3" pitchFamily="4" charset="-128"/>
              <a:cs typeface="Arial" panose="020B0604020202020204" pitchFamily="34" charset="0"/>
            </a:endParaRPr>
          </a:p>
        </p:txBody>
      </p:sp>
      <p:sp>
        <p:nvSpPr>
          <p:cNvPr id="8196" name="Slide Number Placeholder 3">
            <a:extLst>
              <a:ext uri="{FF2B5EF4-FFF2-40B4-BE49-F238E27FC236}">
                <a16:creationId xmlns:a16="http://schemas.microsoft.com/office/drawing/2014/main" id="{1AE70CFE-04ED-40C8-B13D-93A8BA926C8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5DD19EEC-E4C0-4BCF-B678-19838F667C2A}" type="slidenum">
              <a:rPr lang="en-GB" altLang="en-US" sz="1400"/>
              <a:pPr>
                <a:spcBef>
                  <a:spcPct val="0"/>
                </a:spcBef>
                <a:buFontTx/>
                <a:buNone/>
              </a:pPr>
              <a:t>89</a:t>
            </a:fld>
            <a:endParaRPr lang="en-GB" altLang="en-US"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2E9B-FE58-4B48-91F1-6580E445E5FB}"/>
              </a:ext>
            </a:extLst>
          </p:cNvPr>
          <p:cNvSpPr>
            <a:spLocks noGrp="1"/>
          </p:cNvSpPr>
          <p:nvPr>
            <p:ph type="title"/>
          </p:nvPr>
        </p:nvSpPr>
        <p:spPr>
          <a:xfrm>
            <a:off x="681038" y="365127"/>
            <a:ext cx="8543925" cy="4534132"/>
          </a:xfrm>
        </p:spPr>
        <p:txBody>
          <a:bodyPr/>
          <a:lstStyle/>
          <a:p>
            <a:pPr algn="ctr"/>
            <a:r>
              <a:rPr lang="en-US" b="1" dirty="0">
                <a:latin typeface="Arial" panose="020B0604020202020204" pitchFamily="34" charset="0"/>
                <a:cs typeface="Arial" panose="020B0604020202020204" pitchFamily="34" charset="0"/>
              </a:rPr>
              <a:t>OVERVIEW </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TRANSFERS TO NPIs</a:t>
            </a:r>
          </a:p>
        </p:txBody>
      </p:sp>
      <p:sp>
        <p:nvSpPr>
          <p:cNvPr id="3" name="Content Placeholder 2">
            <a:extLst>
              <a:ext uri="{FF2B5EF4-FFF2-40B4-BE49-F238E27FC236}">
                <a16:creationId xmlns:a16="http://schemas.microsoft.com/office/drawing/2014/main" id="{532E4D9D-5854-42D1-AE3B-E65CB1B4F9E0}"/>
              </a:ext>
            </a:extLst>
          </p:cNvPr>
          <p:cNvSpPr>
            <a:spLocks noGrp="1"/>
          </p:cNvSpPr>
          <p:nvPr>
            <p:ph idx="1"/>
          </p:nvPr>
        </p:nvSpPr>
        <p:spPr>
          <a:xfrm>
            <a:off x="596766" y="1203158"/>
            <a:ext cx="8628197" cy="4973805"/>
          </a:xfrm>
        </p:spPr>
        <p:txBody>
          <a:bodyPr/>
          <a:lstStyle/>
          <a:p>
            <a:pPr marL="0" indent="0">
              <a:buNone/>
            </a:pPr>
            <a:r>
              <a:rPr lang="en-US" dirty="0"/>
              <a:t> </a:t>
            </a:r>
          </a:p>
        </p:txBody>
      </p:sp>
    </p:spTree>
    <p:extLst>
      <p:ext uri="{BB962C8B-B14F-4D97-AF65-F5344CB8AC3E}">
        <p14:creationId xmlns:p14="http://schemas.microsoft.com/office/powerpoint/2010/main" val="30390343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40B341F-54D5-4355-B9A9-FAE9C1EF594D}"/>
              </a:ext>
            </a:extLst>
          </p:cNvPr>
          <p:cNvSpPr>
            <a:spLocks noGrp="1"/>
          </p:cNvSpPr>
          <p:nvPr>
            <p:ph type="title"/>
          </p:nvPr>
        </p:nvSpPr>
        <p:spPr>
          <a:xfrm>
            <a:off x="742950" y="609600"/>
            <a:ext cx="8420100" cy="4724400"/>
          </a:xfrm>
        </p:spPr>
        <p:txBody>
          <a:bodyPr>
            <a:normAutofit fontScale="90000"/>
          </a:bodyPr>
          <a:lstStyle/>
          <a:p>
            <a:pPr marL="342900" indent="-342900" algn="ctr"/>
            <a:r>
              <a:rPr lang="en-US" altLang="en-US" sz="4000" b="1" dirty="0">
                <a:latin typeface="Arial" panose="020B0604020202020204" pitchFamily="34" charset="0"/>
                <a:ea typeface="MS PGothic" panose="020B0600070205080204" pitchFamily="34" charset="-128"/>
              </a:rPr>
              <a:t>SERVICE SPECIFICATION</a:t>
            </a:r>
            <a:br>
              <a:rPr lang="en-US" altLang="en-US" sz="4000" dirty="0">
                <a:latin typeface="Arial" panose="020B0604020202020204" pitchFamily="34" charset="0"/>
                <a:ea typeface="MS PGothic" panose="020B0600070205080204" pitchFamily="34" charset="-128"/>
              </a:rPr>
            </a:br>
            <a:br>
              <a:rPr lang="en-US" altLang="en-US" sz="4000" dirty="0">
                <a:latin typeface="Arial" panose="020B0604020202020204" pitchFamily="34" charset="0"/>
                <a:ea typeface="MS PGothic" panose="020B0600070205080204" pitchFamily="34" charset="-128"/>
              </a:rPr>
            </a:br>
            <a:br>
              <a:rPr lang="en-US" altLang="en-US" sz="4000" dirty="0">
                <a:latin typeface="Arial" panose="020B0604020202020204" pitchFamily="34" charset="0"/>
                <a:ea typeface="MS PGothic" panose="020B0600070205080204" pitchFamily="34" charset="-128"/>
              </a:rPr>
            </a:br>
            <a:br>
              <a:rPr lang="en-US" altLang="en-US" sz="4000" dirty="0">
                <a:latin typeface="Arial" panose="020B0604020202020204" pitchFamily="34" charset="0"/>
                <a:ea typeface="MS PGothic" panose="020B0600070205080204" pitchFamily="34" charset="-128"/>
              </a:rPr>
            </a:br>
            <a:r>
              <a:rPr lang="en-US" altLang="en-US" sz="4000" b="1" dirty="0">
                <a:latin typeface="Arial" panose="020B0604020202020204" pitchFamily="34" charset="0"/>
                <a:ea typeface="MS PGothic" panose="020B0600070205080204" pitchFamily="34" charset="-128"/>
              </a:rPr>
              <a:t>SP4.2 Crime Prevention and Support Service</a:t>
            </a:r>
            <a:br>
              <a:rPr lang="en-US" altLang="en-US" sz="4000" b="1" dirty="0">
                <a:latin typeface="Arial" panose="020B0604020202020204" pitchFamily="34" charset="0"/>
                <a:ea typeface="MS PGothic" panose="020B0600070205080204" pitchFamily="34" charset="-128"/>
              </a:rPr>
            </a:br>
            <a:br>
              <a:rPr lang="en-US" altLang="en-US" sz="4000" b="1" dirty="0">
                <a:latin typeface="Arial" panose="020B0604020202020204" pitchFamily="34" charset="0"/>
                <a:ea typeface="MS PGothic" panose="020B0600070205080204" pitchFamily="34" charset="-128"/>
              </a:rPr>
            </a:br>
            <a:r>
              <a:rPr lang="en-US" altLang="en-US" sz="3100" b="1" dirty="0">
                <a:latin typeface="Arial" panose="020B0604020202020204" pitchFamily="34" charset="0"/>
                <a:ea typeface="MS PGothic" panose="020B0600070205080204" pitchFamily="34" charset="-128"/>
              </a:rPr>
              <a:t>(</a:t>
            </a:r>
            <a:r>
              <a:rPr lang="en-AU" sz="3100" b="1" dirty="0">
                <a:solidFill>
                  <a:srgbClr val="000000"/>
                </a:solidFill>
                <a:effectLst/>
                <a:latin typeface="Arial" panose="020B0604020202020204" pitchFamily="34" charset="0"/>
                <a:ea typeface="Times New Roman" panose="02020603050405020304" pitchFamily="18" charset="0"/>
              </a:rPr>
              <a:t>S4.2.1 Social Crime Prevention Programme)</a:t>
            </a:r>
            <a:br>
              <a:rPr lang="en-US" altLang="en-US" sz="4000" dirty="0">
                <a:latin typeface="Arial" panose="020B0604020202020204" pitchFamily="34" charset="0"/>
                <a:ea typeface="MS PGothic" panose="020B0600070205080204" pitchFamily="34" charset="-128"/>
              </a:rPr>
            </a:br>
            <a:br>
              <a:rPr lang="en-US" altLang="en-US" sz="4000" dirty="0">
                <a:latin typeface="Arial" panose="020B0604020202020204" pitchFamily="34" charset="0"/>
                <a:ea typeface="MS PGothic" panose="020B0600070205080204" pitchFamily="34" charset="-128"/>
              </a:rPr>
            </a:br>
            <a:r>
              <a:rPr lang="en-US" altLang="en-US" sz="4000" dirty="0">
                <a:latin typeface="Arial" panose="020B0604020202020204" pitchFamily="34" charset="0"/>
                <a:ea typeface="MS PGothic" panose="020B0600070205080204" pitchFamily="34" charset="-128"/>
              </a:rPr>
              <a:t> </a:t>
            </a:r>
            <a:endParaRPr lang="en-ZA" altLang="en-US" sz="4000" dirty="0">
              <a:ea typeface="ヒラギノ角ゴ Pro W3" pitchFamily="1" charset="-128"/>
            </a:endParaRPr>
          </a:p>
        </p:txBody>
      </p:sp>
      <p:sp>
        <p:nvSpPr>
          <p:cNvPr id="7172" name="Slide Number Placeholder 3">
            <a:extLst>
              <a:ext uri="{FF2B5EF4-FFF2-40B4-BE49-F238E27FC236}">
                <a16:creationId xmlns:a16="http://schemas.microsoft.com/office/drawing/2014/main" id="{9C731706-BE2F-4755-8AAC-FCB7ED21A93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4B9AE98D-6FC0-4778-8B47-1DBCEB6A5E6F}" type="slidenum">
              <a:rPr lang="en-GB" altLang="en-US" sz="1400"/>
              <a:pPr>
                <a:spcBef>
                  <a:spcPct val="0"/>
                </a:spcBef>
                <a:buFontTx/>
                <a:buNone/>
              </a:pPr>
              <a:t>90</a:t>
            </a:fld>
            <a:endParaRPr lang="en-GB" altLang="en-US" sz="14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9D350E4-3EE0-422C-9F83-C6037103B69B}"/>
              </a:ext>
            </a:extLst>
          </p:cNvPr>
          <p:cNvSpPr>
            <a:spLocks noGrp="1"/>
          </p:cNvSpPr>
          <p:nvPr>
            <p:ph type="title"/>
          </p:nvPr>
        </p:nvSpPr>
        <p:spPr>
          <a:xfrm>
            <a:off x="657225" y="0"/>
            <a:ext cx="8505825" cy="723900"/>
          </a:xfrm>
        </p:spPr>
        <p:txBody>
          <a:bodyPr>
            <a:normAutofit/>
          </a:bodyPr>
          <a:lstStyle/>
          <a:p>
            <a:pPr marL="342900" indent="-342900"/>
            <a:r>
              <a:rPr lang="en-US" altLang="en-US" sz="2800" b="1" dirty="0">
                <a:latin typeface="Arial" panose="020B0604020202020204" pitchFamily="34" charset="0"/>
                <a:ea typeface="MS PGothic" panose="020B0600070205080204" pitchFamily="34" charset="-128"/>
              </a:rPr>
              <a:t>SERVICE SPECIFICATION</a:t>
            </a:r>
            <a:endParaRPr lang="en-ZA" altLang="en-US" sz="2800" b="1" dirty="0">
              <a:ea typeface="ヒラギノ角ゴ Pro W3" pitchFamily="1" charset="-128"/>
            </a:endParaRPr>
          </a:p>
        </p:txBody>
      </p:sp>
      <p:sp>
        <p:nvSpPr>
          <p:cNvPr id="6147" name="Content Placeholder 2">
            <a:extLst>
              <a:ext uri="{FF2B5EF4-FFF2-40B4-BE49-F238E27FC236}">
                <a16:creationId xmlns:a16="http://schemas.microsoft.com/office/drawing/2014/main" id="{C166862C-A32F-493E-AC44-8F0D33868DCA}"/>
              </a:ext>
            </a:extLst>
          </p:cNvPr>
          <p:cNvSpPr>
            <a:spLocks noGrp="1"/>
          </p:cNvSpPr>
          <p:nvPr>
            <p:ph idx="1"/>
          </p:nvPr>
        </p:nvSpPr>
        <p:spPr>
          <a:xfrm>
            <a:off x="333375" y="723899"/>
            <a:ext cx="9134475" cy="5038725"/>
          </a:xfrm>
        </p:spPr>
        <p:txBody>
          <a:bodyPr>
            <a:normAutofit/>
          </a:bodyPr>
          <a:lstStyle/>
          <a:p>
            <a:pPr marL="0" indent="0">
              <a:buNone/>
              <a:defRPr/>
            </a:pPr>
            <a:r>
              <a:rPr lang="en-ZA" altLang="en-US" sz="2400" b="1" i="1" dirty="0">
                <a:latin typeface="Arial" panose="020B0604020202020204" pitchFamily="34" charset="0"/>
                <a:ea typeface="ヒラギノ角ゴ Pro W3" pitchFamily="4" charset="-128"/>
                <a:cs typeface="Arial" panose="020B0604020202020204" pitchFamily="34" charset="0"/>
              </a:rPr>
              <a:t>Specific to the Service Specifications</a:t>
            </a:r>
            <a:r>
              <a:rPr lang="en-ZA" altLang="en-US" sz="2400" i="1" dirty="0">
                <a:latin typeface="Arial" panose="020B0604020202020204" pitchFamily="34" charset="0"/>
                <a:ea typeface="ヒラギノ角ゴ Pro W3" pitchFamily="4" charset="-128"/>
                <a:cs typeface="Arial" panose="020B0604020202020204" pitchFamily="34" charset="0"/>
              </a:rPr>
              <a:t>, </a:t>
            </a:r>
            <a:r>
              <a:rPr lang="en-ZA" altLang="en-US" sz="2400" dirty="0">
                <a:latin typeface="Arial" panose="020B0604020202020204" pitchFamily="34" charset="0"/>
                <a:ea typeface="ヒラギノ角ゴ Pro W3" pitchFamily="4" charset="-128"/>
                <a:cs typeface="Arial" panose="020B0604020202020204" pitchFamily="34" charset="0"/>
              </a:rPr>
              <a:t>f</a:t>
            </a:r>
            <a:r>
              <a:rPr lang="en-ZA" sz="2400" dirty="0">
                <a:latin typeface="Arial" panose="020B0604020202020204" pitchFamily="34" charset="0"/>
                <a:ea typeface="ヒラギノ角ゴ Pro W3" pitchFamily="4" charset="-128"/>
                <a:cs typeface="Arial" panose="020B0604020202020204" pitchFamily="34" charset="0"/>
              </a:rPr>
              <a:t>unding</a:t>
            </a:r>
            <a:r>
              <a:rPr lang="en-ZA" sz="2400" dirty="0">
                <a:latin typeface="Arial" panose="020B0604020202020204" pitchFamily="34" charset="0"/>
                <a:cs typeface="Arial" panose="020B0604020202020204" pitchFamily="34" charset="0"/>
              </a:rPr>
              <a:t> considerations will be for services that are aligned to the following priorities:</a:t>
            </a:r>
            <a:endParaRPr lang="en-ZA" altLang="en-US" sz="2400" dirty="0">
              <a:latin typeface="Arial" panose="020B0604020202020204" pitchFamily="34" charset="0"/>
              <a:ea typeface="ヒラギノ角ゴ Pro W3" pitchFamily="4" charset="-128"/>
              <a:cs typeface="Arial" panose="020B0604020202020204" pitchFamily="34" charset="0"/>
            </a:endParaRPr>
          </a:p>
          <a:p>
            <a:pPr marL="712788" indent="-350838">
              <a:buFont typeface="Wingdings" panose="05000000000000000000" pitchFamily="2" charset="2"/>
              <a:buChar char="ü"/>
              <a:defRPr/>
            </a:pPr>
            <a:endParaRPr lang="en-GB" sz="2400" kern="1200" dirty="0">
              <a:solidFill>
                <a:schemeClr val="dk1"/>
              </a:solidFill>
              <a:effectLst/>
              <a:latin typeface="Arial" panose="020B0604020202020204" pitchFamily="34" charset="0"/>
              <a:cs typeface="Arial" panose="020B0604020202020204" pitchFamily="34" charset="0"/>
            </a:endParaRPr>
          </a:p>
          <a:p>
            <a:pPr marL="712788" indent="-350838">
              <a:buFont typeface="Wingdings" panose="05000000000000000000" pitchFamily="2" charset="2"/>
              <a:buChar char="ü"/>
              <a:defRPr/>
            </a:pPr>
            <a:r>
              <a:rPr lang="en-GB" sz="2400" kern="1200" dirty="0">
                <a:solidFill>
                  <a:schemeClr val="dk1"/>
                </a:solidFill>
                <a:effectLst/>
                <a:latin typeface="Arial" panose="020B0604020202020204" pitchFamily="34" charset="0"/>
                <a:cs typeface="Arial" panose="020B0604020202020204" pitchFamily="34" charset="0"/>
              </a:rPr>
              <a:t>Capacity Building of affiliates, and CBOs on Social Crime Prevention Programmes and Diversion Services</a:t>
            </a:r>
          </a:p>
          <a:p>
            <a:pPr marL="712788" indent="-350838">
              <a:buFont typeface="Wingdings" panose="05000000000000000000" pitchFamily="2" charset="2"/>
              <a:buChar char="ü"/>
              <a:defRPr/>
            </a:pPr>
            <a:r>
              <a:rPr lang="en-AU" sz="2400" kern="1200" dirty="0">
                <a:solidFill>
                  <a:schemeClr val="dk1"/>
                </a:solidFill>
                <a:effectLst/>
                <a:latin typeface="Arial" panose="020B0604020202020204" pitchFamily="34" charset="0"/>
                <a:cs typeface="Arial" panose="020B0604020202020204" pitchFamily="34" charset="0"/>
              </a:rPr>
              <a:t>Implementation of Comprehensive Integrated Social Crime Prevention Programmes and Diversion Services</a:t>
            </a:r>
          </a:p>
          <a:p>
            <a:pPr marL="712788" indent="-350838">
              <a:buFont typeface="Wingdings" panose="05000000000000000000" pitchFamily="2" charset="2"/>
              <a:buChar char="ü"/>
              <a:defRPr/>
            </a:pPr>
            <a:r>
              <a:rPr lang="en-AU" sz="2400" kern="1200" dirty="0">
                <a:solidFill>
                  <a:schemeClr val="dk1"/>
                </a:solidFill>
                <a:effectLst/>
                <a:latin typeface="Arial" panose="020B0604020202020204" pitchFamily="34" charset="0"/>
                <a:cs typeface="Arial" panose="020B0604020202020204" pitchFamily="34" charset="0"/>
              </a:rPr>
              <a:t>Implementation of Integrated School Based Social Crime Prevention Programmes</a:t>
            </a:r>
          </a:p>
          <a:p>
            <a:pPr marL="0" indent="0">
              <a:buNone/>
              <a:defRPr/>
            </a:pPr>
            <a:endParaRPr lang="en-ZA" sz="2000" dirty="0">
              <a:latin typeface="Arial" panose="020B0604020202020204" pitchFamily="34" charset="0"/>
              <a:cs typeface="Arial" panose="020B0604020202020204" pitchFamily="34" charset="0"/>
            </a:endParaRPr>
          </a:p>
          <a:p>
            <a:pPr>
              <a:defRPr/>
            </a:pPr>
            <a:endParaRPr lang="en-ZA" altLang="en-US" sz="2000" dirty="0">
              <a:latin typeface="Arial" panose="020B0604020202020204" pitchFamily="34" charset="0"/>
              <a:ea typeface="ヒラギノ角ゴ Pro W3" pitchFamily="4" charset="-128"/>
              <a:cs typeface="Arial" panose="020B0604020202020204" pitchFamily="34" charset="0"/>
            </a:endParaRPr>
          </a:p>
        </p:txBody>
      </p:sp>
      <p:sp>
        <p:nvSpPr>
          <p:cNvPr id="8196" name="Slide Number Placeholder 3">
            <a:extLst>
              <a:ext uri="{FF2B5EF4-FFF2-40B4-BE49-F238E27FC236}">
                <a16:creationId xmlns:a16="http://schemas.microsoft.com/office/drawing/2014/main" id="{1AE70CFE-04ED-40C8-B13D-93A8BA926C8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5DD19EEC-E4C0-4BCF-B678-19838F667C2A}" type="slidenum">
              <a:rPr lang="en-GB" altLang="en-US" sz="1400"/>
              <a:pPr>
                <a:spcBef>
                  <a:spcPct val="0"/>
                </a:spcBef>
                <a:buFontTx/>
                <a:buNone/>
              </a:pPr>
              <a:t>91</a:t>
            </a:fld>
            <a:endParaRPr lang="en-GB" altLang="en-US" sz="1400"/>
          </a:p>
        </p:txBody>
      </p:sp>
    </p:spTree>
    <p:extLst>
      <p:ext uri="{BB962C8B-B14F-4D97-AF65-F5344CB8AC3E}">
        <p14:creationId xmlns:p14="http://schemas.microsoft.com/office/powerpoint/2010/main" val="220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138223" y="-130177"/>
            <a:ext cx="8458200" cy="533400"/>
          </a:xfrm>
        </p:spPr>
        <p:txBody>
          <a:bodyPr>
            <a:normAutofit fontScale="90000"/>
          </a:bodyPr>
          <a:lstStyle/>
          <a:p>
            <a:pPr marL="342900" indent="-342900"/>
            <a:br>
              <a:rPr lang="en-US" altLang="en-US" sz="2800" dirty="0">
                <a:latin typeface="Arial" panose="020B0604020202020204" pitchFamily="34" charset="0"/>
                <a:ea typeface="MS PGothic" panose="020B0600070205080204" pitchFamily="34" charset="-128"/>
              </a:rPr>
            </a:br>
            <a:r>
              <a:rPr lang="en-US" altLang="en-US" sz="3200" b="1" dirty="0">
                <a:latin typeface="Arial" panose="020B0604020202020204" pitchFamily="34" charset="0"/>
                <a:ea typeface="MS PGothic" panose="020B0600070205080204" pitchFamily="34" charset="-128"/>
              </a:rPr>
              <a:t>OBJECTIVES</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92</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nvGraphicFramePr>
        <p:xfrm>
          <a:off x="138223" y="619125"/>
          <a:ext cx="9622465" cy="5512747"/>
        </p:xfrm>
        <a:graphic>
          <a:graphicData uri="http://schemas.openxmlformats.org/drawingml/2006/table">
            <a:tbl>
              <a:tblPr firstRow="1" bandRow="1">
                <a:tableStyleId>{5C22544A-7EE6-4342-B048-85BDC9FD1C3A}</a:tableStyleId>
              </a:tblPr>
              <a:tblGrid>
                <a:gridCol w="3445696">
                  <a:extLst>
                    <a:ext uri="{9D8B030D-6E8A-4147-A177-3AD203B41FA5}">
                      <a16:colId xmlns:a16="http://schemas.microsoft.com/office/drawing/2014/main" val="3760552575"/>
                    </a:ext>
                  </a:extLst>
                </a:gridCol>
                <a:gridCol w="6176769">
                  <a:extLst>
                    <a:ext uri="{9D8B030D-6E8A-4147-A177-3AD203B41FA5}">
                      <a16:colId xmlns:a16="http://schemas.microsoft.com/office/drawing/2014/main" val="116542991"/>
                    </a:ext>
                  </a:extLst>
                </a:gridCol>
              </a:tblGrid>
              <a:tr h="0">
                <a:tc>
                  <a:txBody>
                    <a:bodyPr/>
                    <a:lstStyle/>
                    <a:p>
                      <a:r>
                        <a:rPr lang="en-US" sz="2400" dirty="0">
                          <a:latin typeface="Arial" panose="020B0604020202020204" pitchFamily="34" charset="0"/>
                          <a:cs typeface="Arial" panose="020B0604020202020204" pitchFamily="34" charset="0"/>
                        </a:rPr>
                        <a:t>OBJECTIVE 1</a:t>
                      </a:r>
                    </a:p>
                  </a:txBody>
                  <a:tcPr/>
                </a:tc>
                <a:tc>
                  <a:txBody>
                    <a:bodyPr/>
                    <a:lstStyle/>
                    <a:p>
                      <a:r>
                        <a:rPr lang="en-US" sz="2400"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1900867">
                <a:tc>
                  <a:txBody>
                    <a:bodyPr/>
                    <a:lstStyle/>
                    <a:p>
                      <a:pPr algn="just">
                        <a:buFont typeface="Arial" panose="020B0604020202020204" pitchFamily="34" charset="0"/>
                        <a:buNone/>
                        <a:defRPr/>
                      </a:pPr>
                      <a:r>
                        <a:rPr lang="en-GB" sz="2000" kern="1200" dirty="0">
                          <a:solidFill>
                            <a:schemeClr val="dk1"/>
                          </a:solidFill>
                          <a:effectLst/>
                          <a:latin typeface="Arial" panose="020B0604020202020204" pitchFamily="34" charset="0"/>
                          <a:ea typeface="+mn-ea"/>
                          <a:cs typeface="Arial" panose="020B0604020202020204" pitchFamily="34" charset="0"/>
                        </a:rPr>
                        <a:t>Capacity Building of affiliates, and CBOs on Social Crime Prevention Programmes and Diversion Services</a:t>
                      </a:r>
                    </a:p>
                    <a:p>
                      <a:pPr>
                        <a:buFont typeface="Arial" panose="020B0604020202020204" pitchFamily="34" charset="0"/>
                        <a:buNone/>
                        <a:defRPr/>
                      </a:pPr>
                      <a:endParaRPr lang="en-GB" sz="20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446088" lvl="1" indent="-446088" algn="just">
                        <a:tabLst>
                          <a:tab pos="446088" algn="l"/>
                        </a:tabLst>
                      </a:pPr>
                      <a:r>
                        <a:rPr lang="en-ZA" sz="2000" kern="1200" dirty="0">
                          <a:solidFill>
                            <a:schemeClr val="dk1"/>
                          </a:solidFill>
                          <a:effectLst/>
                          <a:latin typeface="Arial" panose="020B0604020202020204" pitchFamily="34" charset="0"/>
                          <a:ea typeface="+mn-ea"/>
                          <a:cs typeface="Arial" panose="020B0604020202020204" pitchFamily="34" charset="0"/>
                        </a:rPr>
                        <a:t>1.1 </a:t>
                      </a:r>
                      <a:r>
                        <a:rPr lang="en-AU" sz="2000" kern="1200" dirty="0">
                          <a:solidFill>
                            <a:schemeClr val="dk1"/>
                          </a:solidFill>
                          <a:effectLst/>
                          <a:latin typeface="Arial" panose="020B0604020202020204" pitchFamily="34" charset="0"/>
                          <a:ea typeface="+mn-ea"/>
                          <a:cs typeface="Arial" panose="020B0604020202020204" pitchFamily="34" charset="0"/>
                        </a:rPr>
                        <a:t>Development of Social Crime Prevention Training Programme (2024)</a:t>
                      </a:r>
                      <a:endParaRPr lang="en-ZA" sz="2000" kern="1200" dirty="0">
                        <a:solidFill>
                          <a:schemeClr val="dk1"/>
                        </a:solidFill>
                        <a:effectLst/>
                        <a:latin typeface="Arial" panose="020B0604020202020204" pitchFamily="34" charset="0"/>
                        <a:ea typeface="+mn-ea"/>
                        <a:cs typeface="Arial" panose="020B0604020202020204" pitchFamily="34" charset="0"/>
                      </a:endParaRPr>
                    </a:p>
                    <a:p>
                      <a:pPr marL="446088" lvl="1" indent="-446088" algn="just">
                        <a:tabLst>
                          <a:tab pos="446088" algn="l"/>
                        </a:tabLst>
                      </a:pPr>
                      <a:r>
                        <a:rPr lang="en-ZA" sz="2000" dirty="0">
                          <a:latin typeface="Arial" panose="020B0604020202020204" pitchFamily="34" charset="0"/>
                          <a:cs typeface="Arial" panose="020B0604020202020204" pitchFamily="34" charset="0"/>
                        </a:rPr>
                        <a:t>1.2 </a:t>
                      </a:r>
                      <a:r>
                        <a:rPr lang="en-AU" sz="2000" kern="1200" dirty="0">
                          <a:solidFill>
                            <a:schemeClr val="dk1"/>
                          </a:solidFill>
                          <a:effectLst/>
                          <a:latin typeface="Arial" panose="020B0604020202020204" pitchFamily="34" charset="0"/>
                          <a:ea typeface="+mn-ea"/>
                          <a:cs typeface="Arial" panose="020B0604020202020204" pitchFamily="34" charset="0"/>
                        </a:rPr>
                        <a:t>Training of affiliates and CBOs on Developed Social Crime Prevention Programmes (2024)</a:t>
                      </a:r>
                      <a:endParaRPr lang="en-ZA" sz="2000" kern="1200" dirty="0">
                        <a:solidFill>
                          <a:schemeClr val="dk1"/>
                        </a:solidFill>
                        <a:effectLst/>
                        <a:latin typeface="Arial" panose="020B0604020202020204" pitchFamily="34" charset="0"/>
                        <a:ea typeface="+mn-ea"/>
                        <a:cs typeface="Arial" panose="020B0604020202020204" pitchFamily="34" charset="0"/>
                      </a:endParaRPr>
                    </a:p>
                    <a:p>
                      <a:pPr marL="627063" lvl="1" indent="-627063" algn="just">
                        <a:tabLst>
                          <a:tab pos="627063" algn="l"/>
                        </a:tabLst>
                      </a:pPr>
                      <a:r>
                        <a:rPr lang="en-ZA" sz="2000" dirty="0">
                          <a:latin typeface="Arial" panose="020B0604020202020204" pitchFamily="34" charset="0"/>
                          <a:cs typeface="Arial" panose="020B0604020202020204" pitchFamily="34" charset="0"/>
                        </a:rPr>
                        <a:t>1.3 </a:t>
                      </a:r>
                      <a:r>
                        <a:rPr lang="en-AU" sz="2000" kern="1200" dirty="0">
                          <a:solidFill>
                            <a:schemeClr val="dk1"/>
                          </a:solidFill>
                          <a:effectLst/>
                          <a:latin typeface="Arial" panose="020B0604020202020204" pitchFamily="34" charset="0"/>
                          <a:ea typeface="+mn-ea"/>
                          <a:cs typeface="Arial" panose="020B0604020202020204" pitchFamily="34" charset="0"/>
                        </a:rPr>
                        <a:t>Implementation of Social Crime Prevention (2025)</a:t>
                      </a:r>
                      <a:endParaRPr lang="en-ZA" sz="2000" kern="1200" dirty="0">
                        <a:solidFill>
                          <a:schemeClr val="dk1"/>
                        </a:solidFill>
                        <a:effectLst/>
                        <a:latin typeface="Arial" panose="020B0604020202020204" pitchFamily="34" charset="0"/>
                        <a:ea typeface="+mn-ea"/>
                        <a:cs typeface="Arial" panose="020B0604020202020204" pitchFamily="34" charset="0"/>
                      </a:endParaRPr>
                    </a:p>
                    <a:p>
                      <a:pPr marL="446088" lvl="0" indent="-446088" algn="just">
                        <a:defRPr/>
                      </a:pPr>
                      <a:r>
                        <a:rPr lang="en-ZA" sz="2000" dirty="0">
                          <a:latin typeface="Arial" panose="020B0604020202020204" pitchFamily="34" charset="0"/>
                          <a:cs typeface="Arial" panose="020B0604020202020204" pitchFamily="34" charset="0"/>
                        </a:rPr>
                        <a:t>1.4 </a:t>
                      </a:r>
                      <a:r>
                        <a:rPr lang="en-GB" sz="2000" kern="1200" dirty="0">
                          <a:solidFill>
                            <a:schemeClr val="dk1"/>
                          </a:solidFill>
                          <a:effectLst/>
                          <a:latin typeface="Arial" panose="020B0604020202020204" pitchFamily="34" charset="0"/>
                          <a:ea typeface="+mn-ea"/>
                          <a:cs typeface="Arial" panose="020B0604020202020204" pitchFamily="34" charset="0"/>
                        </a:rPr>
                        <a:t>Mentoring and Coaching of trained affiliates and CBOs on developed Social Crime Prevention Programmes (2026)</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1588929"/>
                  </a:ext>
                </a:extLst>
              </a:tr>
              <a:tr h="2220907">
                <a:tc gridSpan="2">
                  <a:txBody>
                    <a:bodyPr/>
                    <a:lstStyle/>
                    <a:p>
                      <a:pPr marL="0" indent="0" algn="ctr">
                        <a:buFontTx/>
                        <a:buNone/>
                        <a:defRPr/>
                      </a:pPr>
                      <a:r>
                        <a:rPr lang="en-ZA" sz="2000" b="1" dirty="0">
                          <a:latin typeface="Arial" panose="020B0604020202020204" pitchFamily="34" charset="0"/>
                          <a:cs typeface="Arial" panose="020B0604020202020204" pitchFamily="34" charset="0"/>
                        </a:rPr>
                        <a:t>Outcome</a:t>
                      </a:r>
                    </a:p>
                    <a:p>
                      <a:pPr marL="285750" indent="-285750">
                        <a:buFont typeface="Arial" panose="020B0604020202020204" pitchFamily="34" charset="0"/>
                        <a:buChar char="•"/>
                      </a:pPr>
                      <a:r>
                        <a:rPr lang="en-GB" sz="2000" kern="1200" dirty="0">
                          <a:solidFill>
                            <a:schemeClr val="dk1"/>
                          </a:solidFill>
                          <a:effectLst/>
                          <a:latin typeface="Arial" panose="020B0604020202020204" pitchFamily="34" charset="0"/>
                          <a:ea typeface="+mn-ea"/>
                          <a:cs typeface="Arial" panose="020B0604020202020204" pitchFamily="34" charset="0"/>
                        </a:rPr>
                        <a:t>Affiliates and CBOs trained on Developed Social Crime Prevention Programmes and Implementation of Social Crime Programmes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kern="1200" dirty="0">
                          <a:solidFill>
                            <a:schemeClr val="dk1"/>
                          </a:solidFill>
                          <a:effectLst/>
                          <a:latin typeface="Arial" panose="020B0604020202020204" pitchFamily="34" charset="0"/>
                          <a:ea typeface="+mn-ea"/>
                          <a:cs typeface="Arial" panose="020B0604020202020204" pitchFamily="34" charset="0"/>
                        </a:rPr>
                        <a:t>Enhanced Capacity Building.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200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Arial" panose="020B0604020202020204" pitchFamily="34" charset="0"/>
                          <a:ea typeface="+mn-ea"/>
                          <a:cs typeface="Arial" panose="020B0604020202020204" pitchFamily="34" charset="0"/>
                        </a:rPr>
                        <a:t>                   30% in 1</a:t>
                      </a:r>
                      <a:r>
                        <a:rPr lang="en-GB" sz="2000" kern="1200" baseline="30000" dirty="0">
                          <a:solidFill>
                            <a:schemeClr val="dk1"/>
                          </a:solidFill>
                          <a:effectLst/>
                          <a:latin typeface="Arial" panose="020B0604020202020204" pitchFamily="34" charset="0"/>
                          <a:ea typeface="+mn-ea"/>
                          <a:cs typeface="Arial" panose="020B0604020202020204" pitchFamily="34" charset="0"/>
                        </a:rPr>
                        <a:t>st</a:t>
                      </a:r>
                      <a:r>
                        <a:rPr lang="en-GB" sz="2000" kern="1200" dirty="0">
                          <a:solidFill>
                            <a:schemeClr val="dk1"/>
                          </a:solidFill>
                          <a:effectLst/>
                          <a:latin typeface="Arial" panose="020B0604020202020204" pitchFamily="34" charset="0"/>
                          <a:ea typeface="+mn-ea"/>
                          <a:cs typeface="Arial" panose="020B0604020202020204" pitchFamily="34" charset="0"/>
                        </a:rPr>
                        <a:t> Year, 40% in 2</a:t>
                      </a:r>
                      <a:r>
                        <a:rPr lang="en-GB" sz="2000" kern="1200" baseline="30000" dirty="0">
                          <a:solidFill>
                            <a:schemeClr val="dk1"/>
                          </a:solidFill>
                          <a:effectLst/>
                          <a:latin typeface="Arial" panose="020B0604020202020204" pitchFamily="34" charset="0"/>
                          <a:ea typeface="+mn-ea"/>
                          <a:cs typeface="Arial" panose="020B0604020202020204" pitchFamily="34" charset="0"/>
                        </a:rPr>
                        <a:t>nd</a:t>
                      </a:r>
                      <a:r>
                        <a:rPr lang="en-GB" sz="2000" kern="1200" dirty="0">
                          <a:solidFill>
                            <a:schemeClr val="dk1"/>
                          </a:solidFill>
                          <a:effectLst/>
                          <a:latin typeface="Arial" panose="020B0604020202020204" pitchFamily="34" charset="0"/>
                          <a:ea typeface="+mn-ea"/>
                          <a:cs typeface="Arial" panose="020B0604020202020204" pitchFamily="34" charset="0"/>
                        </a:rPr>
                        <a:t> Year and 30% in 3</a:t>
                      </a:r>
                      <a:r>
                        <a:rPr lang="en-GB" sz="2000" kern="1200" baseline="30000" dirty="0">
                          <a:solidFill>
                            <a:schemeClr val="dk1"/>
                          </a:solidFill>
                          <a:effectLst/>
                          <a:latin typeface="Arial" panose="020B0604020202020204" pitchFamily="34" charset="0"/>
                          <a:ea typeface="+mn-ea"/>
                          <a:cs typeface="Arial" panose="020B0604020202020204" pitchFamily="34" charset="0"/>
                        </a:rPr>
                        <a:t>rd</a:t>
                      </a:r>
                      <a:r>
                        <a:rPr lang="en-GB" sz="2000" kern="1200" dirty="0">
                          <a:solidFill>
                            <a:schemeClr val="dk1"/>
                          </a:solidFill>
                          <a:effectLst/>
                          <a:latin typeface="Arial" panose="020B0604020202020204" pitchFamily="34" charset="0"/>
                          <a:ea typeface="+mn-ea"/>
                          <a:cs typeface="Arial" panose="020B0604020202020204" pitchFamily="34" charset="0"/>
                        </a:rPr>
                        <a:t> Year</a:t>
                      </a:r>
                      <a:endParaRPr lang="en-US" sz="2000" dirty="0">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228600" y="-107951"/>
            <a:ext cx="8458200" cy="533400"/>
          </a:xfrm>
        </p:spPr>
        <p:txBody>
          <a:bodyPr>
            <a:normAutofit fontScale="90000"/>
          </a:bodyPr>
          <a:lstStyle/>
          <a:p>
            <a:pPr marL="342900" indent="-342900"/>
            <a:br>
              <a:rPr lang="en-US" altLang="en-US" sz="2800" b="1" dirty="0">
                <a:latin typeface="Arial" panose="020B0604020202020204" pitchFamily="34" charset="0"/>
                <a:ea typeface="MS PGothic" panose="020B0600070205080204" pitchFamily="34" charset="-128"/>
              </a:rPr>
            </a:br>
            <a:r>
              <a:rPr lang="en-US" altLang="en-US" sz="3200" b="1" dirty="0">
                <a:latin typeface="Arial" panose="020B0604020202020204" pitchFamily="34" charset="0"/>
                <a:ea typeface="MS PGothic" panose="020B0600070205080204" pitchFamily="34" charset="-128"/>
              </a:rPr>
              <a:t>OBJECTIVES</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93</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nvGraphicFramePr>
        <p:xfrm>
          <a:off x="228600" y="548640"/>
          <a:ext cx="9448800" cy="5257800"/>
        </p:xfrm>
        <a:graphic>
          <a:graphicData uri="http://schemas.openxmlformats.org/drawingml/2006/table">
            <a:tbl>
              <a:tblPr firstRow="1" bandRow="1">
                <a:tableStyleId>{5C22544A-7EE6-4342-B048-85BDC9FD1C3A}</a:tableStyleId>
              </a:tblPr>
              <a:tblGrid>
                <a:gridCol w="3781425">
                  <a:extLst>
                    <a:ext uri="{9D8B030D-6E8A-4147-A177-3AD203B41FA5}">
                      <a16:colId xmlns:a16="http://schemas.microsoft.com/office/drawing/2014/main" val="3760552575"/>
                    </a:ext>
                  </a:extLst>
                </a:gridCol>
                <a:gridCol w="5667375">
                  <a:extLst>
                    <a:ext uri="{9D8B030D-6E8A-4147-A177-3AD203B41FA5}">
                      <a16:colId xmlns:a16="http://schemas.microsoft.com/office/drawing/2014/main" val="116542991"/>
                    </a:ext>
                  </a:extLst>
                </a:gridCol>
              </a:tblGrid>
              <a:tr h="330835">
                <a:tc>
                  <a:txBody>
                    <a:bodyPr/>
                    <a:lstStyle/>
                    <a:p>
                      <a:r>
                        <a:rPr lang="en-US" dirty="0">
                          <a:latin typeface="Arial" panose="020B0604020202020204" pitchFamily="34" charset="0"/>
                          <a:cs typeface="Arial" panose="020B0604020202020204" pitchFamily="34" charset="0"/>
                        </a:rPr>
                        <a:t>OBJECTIVE 2</a:t>
                      </a:r>
                    </a:p>
                  </a:txBody>
                  <a:tcPr/>
                </a:tc>
                <a:tc>
                  <a:txBody>
                    <a:bodyPr/>
                    <a:lstStyle/>
                    <a:p>
                      <a:r>
                        <a:rPr lang="en-US"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2563971">
                <a:tc>
                  <a:txBody>
                    <a:bodyPr/>
                    <a:lstStyle/>
                    <a:p>
                      <a:pPr algn="just">
                        <a:lnSpc>
                          <a:spcPct val="107000"/>
                        </a:lnSpc>
                        <a:spcBef>
                          <a:spcPts val="600"/>
                        </a:spcBef>
                        <a:spcAft>
                          <a:spcPts val="900"/>
                        </a:spcAft>
                      </a:pPr>
                      <a:r>
                        <a:rPr lang="en-AU" sz="1900" kern="1200" dirty="0">
                          <a:solidFill>
                            <a:schemeClr val="dk1"/>
                          </a:solidFill>
                          <a:effectLst/>
                          <a:latin typeface="Arial" panose="020B0604020202020204" pitchFamily="34" charset="0"/>
                          <a:ea typeface="+mn-ea"/>
                          <a:cs typeface="Arial" panose="020B0604020202020204" pitchFamily="34" charset="0"/>
                        </a:rPr>
                        <a:t>Implementation of Comprehensive Integrated Social Crime Prevention Programmes and Diversion Services</a:t>
                      </a:r>
                    </a:p>
                    <a:p>
                      <a:pPr>
                        <a:lnSpc>
                          <a:spcPct val="107000"/>
                        </a:lnSpc>
                        <a:spcBef>
                          <a:spcPts val="600"/>
                        </a:spcBef>
                        <a:spcAft>
                          <a:spcPts val="900"/>
                        </a:spcAft>
                      </a:pP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446088" marR="0" lvl="0" indent="-446088" algn="l" defTabSz="914400" rtl="0" eaLnBrk="1" fontAlgn="auto" latinLnBrk="0" hangingPunct="1">
                        <a:lnSpc>
                          <a:spcPct val="100000"/>
                        </a:lnSpc>
                        <a:spcBef>
                          <a:spcPts val="0"/>
                        </a:spcBef>
                        <a:spcAft>
                          <a:spcPts val="0"/>
                        </a:spcAft>
                        <a:buClrTx/>
                        <a:buSzTx/>
                        <a:buFontTx/>
                        <a:buNone/>
                        <a:tabLst/>
                        <a:defRPr/>
                      </a:pPr>
                      <a:r>
                        <a:rPr lang="en-GB" sz="1900" kern="1200" dirty="0">
                          <a:solidFill>
                            <a:schemeClr val="dk1"/>
                          </a:solidFill>
                          <a:effectLst/>
                          <a:latin typeface="Arial" panose="020B0604020202020204" pitchFamily="34" charset="0"/>
                          <a:ea typeface="+mn-ea"/>
                          <a:cs typeface="Arial" panose="020B0604020202020204" pitchFamily="34" charset="0"/>
                        </a:rPr>
                        <a:t>2.1  Provision of Awareness and Advocacy on Social Crime Prevention Programmes. (2024/5 – 2026/27</a:t>
                      </a:r>
                      <a:r>
                        <a:rPr lang="en-ZA" sz="1900" kern="1200" dirty="0">
                          <a:solidFill>
                            <a:schemeClr val="dk1"/>
                          </a:solidFill>
                          <a:effectLst/>
                          <a:latin typeface="Arial" panose="020B0604020202020204" pitchFamily="34" charset="0"/>
                          <a:ea typeface="+mn-ea"/>
                          <a:cs typeface="Arial" panose="020B0604020202020204" pitchFamily="34" charset="0"/>
                        </a:rPr>
                        <a:t>)</a:t>
                      </a:r>
                      <a:endParaRPr lang="en-US" sz="1900" kern="1200" dirty="0">
                        <a:solidFill>
                          <a:schemeClr val="dk1"/>
                        </a:solidFill>
                        <a:effectLst/>
                        <a:latin typeface="Arial" panose="020B0604020202020204" pitchFamily="34" charset="0"/>
                        <a:ea typeface="+mn-ea"/>
                        <a:cs typeface="Arial" panose="020B0604020202020204" pitchFamily="34" charset="0"/>
                      </a:endParaRPr>
                    </a:p>
                    <a:p>
                      <a:pPr marL="446088" lvl="0" indent="-446088"/>
                      <a:r>
                        <a:rPr lang="en-GB" sz="1900" kern="1200" dirty="0">
                          <a:solidFill>
                            <a:schemeClr val="dk1"/>
                          </a:solidFill>
                          <a:effectLst/>
                          <a:latin typeface="Arial" panose="020B0604020202020204" pitchFamily="34" charset="0"/>
                          <a:ea typeface="+mn-ea"/>
                          <a:cs typeface="Arial" panose="020B0604020202020204" pitchFamily="34" charset="0"/>
                        </a:rPr>
                        <a:t>2.2  Provision of Diversion Services to children and youth at risk and in conflict with the law. (2024/5 – 2026/27</a:t>
                      </a:r>
                      <a:r>
                        <a:rPr lang="en-ZA" sz="1900" kern="1200" dirty="0">
                          <a:solidFill>
                            <a:schemeClr val="dk1"/>
                          </a:solidFill>
                          <a:effectLst/>
                          <a:latin typeface="Arial" panose="020B0604020202020204" pitchFamily="34" charset="0"/>
                          <a:ea typeface="+mn-ea"/>
                          <a:cs typeface="Arial" panose="020B0604020202020204" pitchFamily="34" charset="0"/>
                        </a:rPr>
                        <a:t>)</a:t>
                      </a:r>
                      <a:endParaRPr lang="en-US" sz="1900" kern="1200" dirty="0">
                        <a:solidFill>
                          <a:schemeClr val="dk1"/>
                        </a:solidFill>
                        <a:effectLst/>
                        <a:latin typeface="Arial" panose="020B0604020202020204" pitchFamily="34" charset="0"/>
                        <a:ea typeface="+mn-ea"/>
                        <a:cs typeface="Arial" panose="020B0604020202020204" pitchFamily="34" charset="0"/>
                      </a:endParaRPr>
                    </a:p>
                    <a:p>
                      <a:pPr marL="446088" lvl="0" indent="-446088"/>
                      <a:r>
                        <a:rPr lang="en-GB" sz="1900" kern="1200" dirty="0">
                          <a:solidFill>
                            <a:schemeClr val="dk1"/>
                          </a:solidFill>
                          <a:effectLst/>
                          <a:latin typeface="Arial" panose="020B0604020202020204" pitchFamily="34" charset="0"/>
                          <a:ea typeface="+mn-ea"/>
                          <a:cs typeface="Arial" panose="020B0604020202020204" pitchFamily="34" charset="0"/>
                        </a:rPr>
                        <a:t>2.3  Monitoring and Evaluation of Integrated Social Crime Prevention Programmes and Diversion Services (2024/5 – 2026/27</a:t>
                      </a:r>
                      <a:r>
                        <a:rPr lang="en-ZA" sz="1900" kern="1200" dirty="0">
                          <a:solidFill>
                            <a:schemeClr val="dk1"/>
                          </a:solidFill>
                          <a:effectLst/>
                          <a:latin typeface="Arial" panose="020B0604020202020204" pitchFamily="34" charset="0"/>
                          <a:ea typeface="+mn-ea"/>
                          <a:cs typeface="Arial" panose="020B0604020202020204" pitchFamily="34" charset="0"/>
                        </a:rPr>
                        <a:t>)</a:t>
                      </a:r>
                      <a:endParaRPr lang="en-US" sz="1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1588929"/>
                  </a:ext>
                </a:extLst>
              </a:tr>
              <a:tr h="2067718">
                <a:tc gridSpan="2">
                  <a:txBody>
                    <a:bodyPr/>
                    <a:lstStyle/>
                    <a:p>
                      <a:pPr marL="0" indent="0" algn="ctr">
                        <a:buFontTx/>
                        <a:buNone/>
                        <a:defRPr/>
                      </a:pPr>
                      <a:r>
                        <a:rPr lang="en-ZA" sz="1900" b="1" dirty="0">
                          <a:latin typeface="Arial" panose="020B0604020202020204" pitchFamily="34" charset="0"/>
                          <a:cs typeface="Arial" panose="020B0604020202020204" pitchFamily="34" charset="0"/>
                        </a:rPr>
                        <a:t>Outcomes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kern="1200" dirty="0">
                          <a:solidFill>
                            <a:schemeClr val="dk1"/>
                          </a:solidFill>
                          <a:effectLst/>
                          <a:latin typeface="Arial" panose="020B0604020202020204" pitchFamily="34" charset="0"/>
                          <a:ea typeface="+mn-ea"/>
                          <a:cs typeface="Arial" panose="020B0604020202020204" pitchFamily="34" charset="0"/>
                        </a:rPr>
                        <a:t>Strengthened Community Awareness and Advocacy</a:t>
                      </a:r>
                      <a:endParaRPr lang="en-ZA" sz="2000" kern="1200" dirty="0">
                        <a:solidFill>
                          <a:schemeClr val="dk1"/>
                        </a:solidFill>
                        <a:effectLst/>
                        <a:latin typeface="Arial" panose="020B0604020202020204" pitchFamily="34" charset="0"/>
                        <a:ea typeface="+mn-ea"/>
                        <a:cs typeface="Arial" panose="020B060402020202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kern="1200" dirty="0">
                          <a:solidFill>
                            <a:schemeClr val="dk1"/>
                          </a:solidFill>
                          <a:effectLst/>
                          <a:latin typeface="Arial" panose="020B0604020202020204" pitchFamily="34" charset="0"/>
                          <a:ea typeface="+mn-ea"/>
                          <a:cs typeface="Arial" panose="020B0604020202020204" pitchFamily="34" charset="0"/>
                        </a:rPr>
                        <a:t>Integrated Social Crime Prevention Services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kern="1200" dirty="0">
                          <a:solidFill>
                            <a:schemeClr val="dk1"/>
                          </a:solidFill>
                          <a:effectLst/>
                          <a:latin typeface="Arial" panose="020B0604020202020204" pitchFamily="34" charset="0"/>
                          <a:ea typeface="+mn-ea"/>
                          <a:cs typeface="Arial" panose="020B0604020202020204" pitchFamily="34" charset="0"/>
                        </a:rPr>
                        <a:t>Improved Monitoring and Evolution of programmes </a:t>
                      </a:r>
                      <a:endParaRPr lang="en-ZA" sz="2000"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ZA" sz="2000"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2000" kern="1200" dirty="0">
                          <a:solidFill>
                            <a:schemeClr val="dk1"/>
                          </a:solidFill>
                          <a:effectLst/>
                          <a:latin typeface="Arial" panose="020B0604020202020204" pitchFamily="34" charset="0"/>
                          <a:ea typeface="+mn-ea"/>
                          <a:cs typeface="Arial" panose="020B0604020202020204" pitchFamily="34" charset="0"/>
                        </a:rPr>
                        <a:t>       </a:t>
                      </a:r>
                      <a:r>
                        <a:rPr lang="en-GB" sz="2000" kern="1200" dirty="0">
                          <a:solidFill>
                            <a:schemeClr val="dk1"/>
                          </a:solidFill>
                          <a:effectLst/>
                          <a:latin typeface="Arial" panose="020B0604020202020204" pitchFamily="34" charset="0"/>
                          <a:ea typeface="+mn-ea"/>
                          <a:cs typeface="Arial" panose="020B0604020202020204" pitchFamily="34" charset="0"/>
                        </a:rPr>
                        <a:t>35% in 1</a:t>
                      </a:r>
                      <a:r>
                        <a:rPr lang="en-GB" sz="2000" kern="1200" baseline="30000" dirty="0">
                          <a:solidFill>
                            <a:schemeClr val="dk1"/>
                          </a:solidFill>
                          <a:effectLst/>
                          <a:latin typeface="Arial" panose="020B0604020202020204" pitchFamily="34" charset="0"/>
                          <a:ea typeface="+mn-ea"/>
                          <a:cs typeface="Arial" panose="020B0604020202020204" pitchFamily="34" charset="0"/>
                        </a:rPr>
                        <a:t>st</a:t>
                      </a:r>
                      <a:r>
                        <a:rPr lang="en-GB" sz="2000" kern="1200" dirty="0">
                          <a:solidFill>
                            <a:schemeClr val="dk1"/>
                          </a:solidFill>
                          <a:effectLst/>
                          <a:latin typeface="Arial" panose="020B0604020202020204" pitchFamily="34" charset="0"/>
                          <a:ea typeface="+mn-ea"/>
                          <a:cs typeface="Arial" panose="020B0604020202020204" pitchFamily="34" charset="0"/>
                        </a:rPr>
                        <a:t> Year, 40% in 2</a:t>
                      </a:r>
                      <a:r>
                        <a:rPr lang="en-GB" sz="2000" kern="1200" baseline="30000" dirty="0">
                          <a:solidFill>
                            <a:schemeClr val="dk1"/>
                          </a:solidFill>
                          <a:effectLst/>
                          <a:latin typeface="Arial" panose="020B0604020202020204" pitchFamily="34" charset="0"/>
                          <a:ea typeface="+mn-ea"/>
                          <a:cs typeface="Arial" panose="020B0604020202020204" pitchFamily="34" charset="0"/>
                        </a:rPr>
                        <a:t>nd</a:t>
                      </a:r>
                      <a:r>
                        <a:rPr lang="en-GB" sz="2000" kern="1200" dirty="0">
                          <a:solidFill>
                            <a:schemeClr val="dk1"/>
                          </a:solidFill>
                          <a:effectLst/>
                          <a:latin typeface="Arial" panose="020B0604020202020204" pitchFamily="34" charset="0"/>
                          <a:ea typeface="+mn-ea"/>
                          <a:cs typeface="Arial" panose="020B0604020202020204" pitchFamily="34" charset="0"/>
                        </a:rPr>
                        <a:t> Year and 25% in 3</a:t>
                      </a:r>
                      <a:r>
                        <a:rPr lang="en-GB" sz="2000" kern="1200" baseline="30000" dirty="0">
                          <a:solidFill>
                            <a:schemeClr val="dk1"/>
                          </a:solidFill>
                          <a:effectLst/>
                          <a:latin typeface="Arial" panose="020B0604020202020204" pitchFamily="34" charset="0"/>
                          <a:ea typeface="+mn-ea"/>
                          <a:cs typeface="Arial" panose="020B0604020202020204" pitchFamily="34" charset="0"/>
                        </a:rPr>
                        <a:t>rd</a:t>
                      </a:r>
                      <a:r>
                        <a:rPr lang="en-GB" sz="2000" kern="1200" dirty="0">
                          <a:solidFill>
                            <a:schemeClr val="dk1"/>
                          </a:solidFill>
                          <a:effectLst/>
                          <a:latin typeface="Arial" panose="020B0604020202020204" pitchFamily="34" charset="0"/>
                          <a:ea typeface="+mn-ea"/>
                          <a:cs typeface="Arial" panose="020B0604020202020204" pitchFamily="34" charset="0"/>
                        </a:rPr>
                        <a:t> Year</a:t>
                      </a:r>
                      <a:endParaRPr lang="en-ZA" sz="2000" kern="1200" dirty="0">
                        <a:solidFill>
                          <a:schemeClr val="dk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ZA" sz="1900" kern="120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extLst>
      <p:ext uri="{BB962C8B-B14F-4D97-AF65-F5344CB8AC3E}">
        <p14:creationId xmlns:p14="http://schemas.microsoft.com/office/powerpoint/2010/main" val="40592323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228600" y="-130177"/>
            <a:ext cx="8458200" cy="533400"/>
          </a:xfrm>
        </p:spPr>
        <p:txBody>
          <a:bodyPr>
            <a:normAutofit fontScale="90000"/>
          </a:bodyPr>
          <a:lstStyle/>
          <a:p>
            <a:pPr marL="342900" indent="-342900"/>
            <a:br>
              <a:rPr lang="en-US" altLang="en-US" sz="2800" b="1" dirty="0">
                <a:latin typeface="Arial" panose="020B0604020202020204" pitchFamily="34" charset="0"/>
                <a:ea typeface="MS PGothic" panose="020B0600070205080204" pitchFamily="34" charset="-128"/>
              </a:rPr>
            </a:br>
            <a:r>
              <a:rPr lang="en-US" altLang="en-US" sz="3200" b="1" dirty="0">
                <a:latin typeface="Arial" panose="020B0604020202020204" pitchFamily="34" charset="0"/>
                <a:ea typeface="MS PGothic" panose="020B0600070205080204" pitchFamily="34" charset="-128"/>
              </a:rPr>
              <a:t>OBJECTIVES</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94</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nvGraphicFramePr>
        <p:xfrm>
          <a:off x="295274" y="552450"/>
          <a:ext cx="9382125" cy="5553550"/>
        </p:xfrm>
        <a:graphic>
          <a:graphicData uri="http://schemas.openxmlformats.org/drawingml/2006/table">
            <a:tbl>
              <a:tblPr firstRow="1" bandRow="1">
                <a:tableStyleId>{5C22544A-7EE6-4342-B048-85BDC9FD1C3A}</a:tableStyleId>
              </a:tblPr>
              <a:tblGrid>
                <a:gridCol w="3124201">
                  <a:extLst>
                    <a:ext uri="{9D8B030D-6E8A-4147-A177-3AD203B41FA5}">
                      <a16:colId xmlns:a16="http://schemas.microsoft.com/office/drawing/2014/main" val="3760552575"/>
                    </a:ext>
                  </a:extLst>
                </a:gridCol>
                <a:gridCol w="6257924">
                  <a:extLst>
                    <a:ext uri="{9D8B030D-6E8A-4147-A177-3AD203B41FA5}">
                      <a16:colId xmlns:a16="http://schemas.microsoft.com/office/drawing/2014/main" val="116542991"/>
                    </a:ext>
                  </a:extLst>
                </a:gridCol>
              </a:tblGrid>
              <a:tr h="379183">
                <a:tc>
                  <a:txBody>
                    <a:bodyPr/>
                    <a:lstStyle/>
                    <a:p>
                      <a:r>
                        <a:rPr lang="en-US" dirty="0">
                          <a:latin typeface="Arial" panose="020B0604020202020204" pitchFamily="34" charset="0"/>
                          <a:cs typeface="Arial" panose="020B0604020202020204" pitchFamily="34" charset="0"/>
                        </a:rPr>
                        <a:t>OBJECTIVE 3</a:t>
                      </a:r>
                    </a:p>
                  </a:txBody>
                  <a:tcPr/>
                </a:tc>
                <a:tc>
                  <a:txBody>
                    <a:bodyPr/>
                    <a:lstStyle/>
                    <a:p>
                      <a:r>
                        <a:rPr lang="en-US" dirty="0">
                          <a:latin typeface="Arial" panose="020B0604020202020204" pitchFamily="34" charset="0"/>
                          <a:cs typeface="Arial" panose="020B0604020202020204" pitchFamily="34" charset="0"/>
                        </a:rPr>
                        <a:t>ACTIVITIES</a:t>
                      </a:r>
                    </a:p>
                  </a:txBody>
                  <a:tcPr/>
                </a:tc>
                <a:extLst>
                  <a:ext uri="{0D108BD9-81ED-4DB2-BD59-A6C34878D82A}">
                    <a16:rowId xmlns:a16="http://schemas.microsoft.com/office/drawing/2014/main" val="1978373138"/>
                  </a:ext>
                </a:extLst>
              </a:tr>
              <a:tr h="3030767">
                <a:tc>
                  <a:txBody>
                    <a:bodyPr/>
                    <a:lstStyle/>
                    <a:p>
                      <a:pPr algn="just">
                        <a:lnSpc>
                          <a:spcPct val="107000"/>
                        </a:lnSpc>
                        <a:spcBef>
                          <a:spcPts val="600"/>
                        </a:spcBef>
                        <a:spcAft>
                          <a:spcPts val="900"/>
                        </a:spcAft>
                      </a:pPr>
                      <a:r>
                        <a:rPr lang="en-AU" sz="1900" kern="1200" dirty="0">
                          <a:solidFill>
                            <a:schemeClr val="dk1"/>
                          </a:solidFill>
                          <a:effectLst/>
                          <a:latin typeface="Arial" panose="020B0604020202020204" pitchFamily="34" charset="0"/>
                          <a:ea typeface="+mn-ea"/>
                          <a:cs typeface="Arial" panose="020B0604020202020204" pitchFamily="34" charset="0"/>
                        </a:rPr>
                        <a:t>Implementation of Integrated School Based Social Crime Prevention Programmes</a:t>
                      </a:r>
                    </a:p>
                    <a:p>
                      <a:pPr>
                        <a:lnSpc>
                          <a:spcPct val="107000"/>
                        </a:lnSpc>
                        <a:spcBef>
                          <a:spcPts val="600"/>
                        </a:spcBef>
                        <a:spcAft>
                          <a:spcPts val="900"/>
                        </a:spcAft>
                      </a:pPr>
                      <a:endParaRPr lang="en-AU" sz="1900" kern="1200" dirty="0">
                        <a:solidFill>
                          <a:schemeClr val="dk1"/>
                        </a:solidFill>
                        <a:effectLst/>
                        <a:latin typeface="Arial" panose="020B0604020202020204" pitchFamily="34" charset="0"/>
                        <a:ea typeface="+mn-ea"/>
                        <a:cs typeface="Arial" panose="020B0604020202020204" pitchFamily="34" charset="0"/>
                      </a:endParaRPr>
                    </a:p>
                    <a:p>
                      <a:pPr>
                        <a:lnSpc>
                          <a:spcPct val="107000"/>
                        </a:lnSpc>
                        <a:spcBef>
                          <a:spcPts val="600"/>
                        </a:spcBef>
                        <a:spcAft>
                          <a:spcPts val="900"/>
                        </a:spcAft>
                      </a:pP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446088" marR="0" lvl="0" indent="-446088" algn="l" defTabSz="914400" rtl="0" eaLnBrk="1" fontAlgn="auto" latinLnBrk="0" hangingPunct="1">
                        <a:lnSpc>
                          <a:spcPct val="100000"/>
                        </a:lnSpc>
                        <a:spcBef>
                          <a:spcPts val="0"/>
                        </a:spcBef>
                        <a:spcAft>
                          <a:spcPts val="0"/>
                        </a:spcAft>
                        <a:buClrTx/>
                        <a:buSzTx/>
                        <a:buFontTx/>
                        <a:buNone/>
                        <a:tabLst/>
                        <a:defRPr/>
                      </a:pPr>
                      <a:r>
                        <a:rPr lang="en-GB" sz="1900" kern="1200" dirty="0">
                          <a:solidFill>
                            <a:schemeClr val="dk1"/>
                          </a:solidFill>
                          <a:effectLst/>
                          <a:latin typeface="Arial" panose="020B0604020202020204" pitchFamily="34" charset="0"/>
                          <a:ea typeface="+mn-ea"/>
                          <a:cs typeface="Arial" panose="020B0604020202020204" pitchFamily="34" charset="0"/>
                        </a:rPr>
                        <a:t>3.1. Provision of an Integrated Safer School Based Social Crime Prevention Programmes. 2024/5 – 2026/27</a:t>
                      </a:r>
                      <a:endParaRPr lang="en-ZA" sz="1900" kern="1200" dirty="0">
                        <a:solidFill>
                          <a:schemeClr val="dk1"/>
                        </a:solidFill>
                        <a:effectLst/>
                        <a:latin typeface="Arial" panose="020B0604020202020204" pitchFamily="34" charset="0"/>
                        <a:ea typeface="+mn-ea"/>
                        <a:cs typeface="Arial" panose="020B0604020202020204" pitchFamily="34" charset="0"/>
                      </a:endParaRPr>
                    </a:p>
                    <a:p>
                      <a:r>
                        <a:rPr lang="en-GB" sz="1900" kern="1200" dirty="0">
                          <a:solidFill>
                            <a:schemeClr val="dk1"/>
                          </a:solidFill>
                          <a:effectLst/>
                          <a:latin typeface="Arial" panose="020B0604020202020204" pitchFamily="34" charset="0"/>
                          <a:ea typeface="+mn-ea"/>
                          <a:cs typeface="Arial" panose="020B0604020202020204" pitchFamily="34" charset="0"/>
                        </a:rPr>
                        <a:t>3.2. Provision of School Based Restorative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900" kern="1200" dirty="0">
                          <a:solidFill>
                            <a:schemeClr val="dk1"/>
                          </a:solidFill>
                          <a:effectLst/>
                          <a:latin typeface="Arial" panose="020B0604020202020204" pitchFamily="34" charset="0"/>
                          <a:ea typeface="+mn-ea"/>
                          <a:cs typeface="Arial" panose="020B0604020202020204" pitchFamily="34" charset="0"/>
                        </a:rPr>
                        <a:t>        </a:t>
                      </a:r>
                      <a:r>
                        <a:rPr lang="en-GB" sz="1900" kern="1200" dirty="0">
                          <a:solidFill>
                            <a:schemeClr val="dk1"/>
                          </a:solidFill>
                          <a:effectLst/>
                          <a:latin typeface="Arial" panose="020B0604020202020204" pitchFamily="34" charset="0"/>
                          <a:ea typeface="+mn-ea"/>
                          <a:cs typeface="Arial" panose="020B0604020202020204" pitchFamily="34" charset="0"/>
                        </a:rPr>
                        <a:t>2024/5 – 2026/27</a:t>
                      </a:r>
                      <a:endParaRPr lang="en-ZA" sz="1900" kern="1200" dirty="0">
                        <a:solidFill>
                          <a:schemeClr val="dk1"/>
                        </a:solidFill>
                        <a:effectLst/>
                        <a:latin typeface="Arial" panose="020B0604020202020204" pitchFamily="34" charset="0"/>
                        <a:ea typeface="+mn-ea"/>
                        <a:cs typeface="Arial" panose="020B0604020202020204" pitchFamily="34" charset="0"/>
                      </a:endParaRPr>
                    </a:p>
                    <a:p>
                      <a:r>
                        <a:rPr lang="en-GB" sz="1900" kern="1200" dirty="0">
                          <a:solidFill>
                            <a:schemeClr val="dk1"/>
                          </a:solidFill>
                          <a:effectLst/>
                          <a:latin typeface="Arial" panose="020B0604020202020204" pitchFamily="34" charset="0"/>
                          <a:ea typeface="+mn-ea"/>
                          <a:cs typeface="Arial" panose="020B0604020202020204" pitchFamily="34" charset="0"/>
                        </a:rPr>
                        <a:t>3.3. Provision of School Based Anti-Bullying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900" kern="1200" dirty="0">
                          <a:solidFill>
                            <a:schemeClr val="dk1"/>
                          </a:solidFill>
                          <a:effectLst/>
                          <a:latin typeface="Arial" panose="020B0604020202020204" pitchFamily="34" charset="0"/>
                          <a:ea typeface="+mn-ea"/>
                          <a:cs typeface="Arial" panose="020B0604020202020204" pitchFamily="34" charset="0"/>
                        </a:rPr>
                        <a:t>         </a:t>
                      </a:r>
                      <a:r>
                        <a:rPr lang="en-GB" sz="1900" kern="1200" dirty="0">
                          <a:solidFill>
                            <a:schemeClr val="dk1"/>
                          </a:solidFill>
                          <a:effectLst/>
                          <a:latin typeface="Arial" panose="020B0604020202020204" pitchFamily="34" charset="0"/>
                          <a:ea typeface="+mn-ea"/>
                          <a:cs typeface="Arial" panose="020B0604020202020204" pitchFamily="34" charset="0"/>
                        </a:rPr>
                        <a:t>2024/5 – 2026/27</a:t>
                      </a:r>
                      <a:endParaRPr lang="en-ZA" sz="1900" kern="1200" dirty="0">
                        <a:solidFill>
                          <a:schemeClr val="dk1"/>
                        </a:solidFill>
                        <a:effectLst/>
                        <a:latin typeface="Arial" panose="020B0604020202020204" pitchFamily="34" charset="0"/>
                        <a:ea typeface="+mn-ea"/>
                        <a:cs typeface="Arial" panose="020B0604020202020204" pitchFamily="34" charset="0"/>
                      </a:endParaRPr>
                    </a:p>
                    <a:p>
                      <a:pPr marL="446088" marR="0" lvl="0" indent="-446088" algn="l" defTabSz="914400" rtl="0" eaLnBrk="1" fontAlgn="auto" latinLnBrk="0" hangingPunct="1">
                        <a:lnSpc>
                          <a:spcPct val="100000"/>
                        </a:lnSpc>
                        <a:spcBef>
                          <a:spcPts val="0"/>
                        </a:spcBef>
                        <a:spcAft>
                          <a:spcPts val="0"/>
                        </a:spcAft>
                        <a:buClrTx/>
                        <a:buSzTx/>
                        <a:buFontTx/>
                        <a:buNone/>
                        <a:tabLst/>
                        <a:defRPr/>
                      </a:pPr>
                      <a:r>
                        <a:rPr lang="en-GB" sz="1900" kern="1200" dirty="0">
                          <a:solidFill>
                            <a:schemeClr val="dk1"/>
                          </a:solidFill>
                          <a:effectLst/>
                          <a:latin typeface="Arial" panose="020B0604020202020204" pitchFamily="34" charset="0"/>
                          <a:ea typeface="+mn-ea"/>
                          <a:cs typeface="Arial" panose="020B0604020202020204" pitchFamily="34" charset="0"/>
                        </a:rPr>
                        <a:t>3.4. Monitor and Evaluate Implementation of Integrated School Based Social Crime Prevention Programme and Anti-Bullying Services  2024/5 – 2026/27</a:t>
                      </a:r>
                      <a:endParaRPr lang="en-ZA" sz="19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11588929"/>
                  </a:ext>
                </a:extLst>
              </a:tr>
              <a:tr h="2143600">
                <a:tc gridSpan="2">
                  <a:txBody>
                    <a:bodyPr/>
                    <a:lstStyle/>
                    <a:p>
                      <a:pPr marL="0" indent="0" algn="ctr">
                        <a:buFontTx/>
                        <a:buNone/>
                        <a:defRPr/>
                      </a:pPr>
                      <a:r>
                        <a:rPr lang="en-ZA" sz="1900" b="1" dirty="0">
                          <a:latin typeface="Arial" panose="020B0604020202020204" pitchFamily="34" charset="0"/>
                          <a:cs typeface="Arial" panose="020B0604020202020204" pitchFamily="34" charset="0"/>
                        </a:rPr>
                        <a:t>Outcomes</a:t>
                      </a:r>
                    </a:p>
                    <a:p>
                      <a:pPr marL="342900" lvl="0" indent="-342900" algn="ctr">
                        <a:buFont typeface="Symbol" panose="05050102010706020507" pitchFamily="18" charset="2"/>
                        <a:buChar char=""/>
                      </a:pPr>
                      <a:r>
                        <a:rPr lang="en-GB" sz="1900" kern="1200" dirty="0">
                          <a:solidFill>
                            <a:schemeClr val="dk1"/>
                          </a:solidFill>
                          <a:effectLst/>
                          <a:latin typeface="Arial" panose="020B0604020202020204" pitchFamily="34" charset="0"/>
                          <a:ea typeface="+mn-ea"/>
                          <a:cs typeface="Arial" panose="020B0604020202020204" pitchFamily="34" charset="0"/>
                        </a:rPr>
                        <a:t>School Based Restorative Services, and Anti-Bullying Services</a:t>
                      </a:r>
                    </a:p>
                    <a:p>
                      <a:pPr marL="342900" marR="0" lvl="0" indent="-342900" algn="ctr"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AU" sz="1900" kern="1200" dirty="0">
                          <a:solidFill>
                            <a:schemeClr val="dk1"/>
                          </a:solidFill>
                          <a:effectLst/>
                          <a:latin typeface="Arial" panose="020B0604020202020204" pitchFamily="34" charset="0"/>
                          <a:ea typeface="+mn-ea"/>
                          <a:cs typeface="Arial" panose="020B0604020202020204" pitchFamily="34" charset="0"/>
                        </a:rPr>
                        <a:t>Collaborative Interventions</a:t>
                      </a:r>
                    </a:p>
                    <a:p>
                      <a:pPr marL="342900" marR="0" lvl="0" indent="-342900" algn="ctr"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AU" sz="1900" kern="1200" dirty="0">
                          <a:solidFill>
                            <a:schemeClr val="dk1"/>
                          </a:solidFill>
                          <a:effectLst/>
                          <a:latin typeface="Arial" panose="020B0604020202020204" pitchFamily="34" charset="0"/>
                          <a:ea typeface="+mn-ea"/>
                          <a:cs typeface="Arial" panose="020B0604020202020204" pitchFamily="34" charset="0"/>
                        </a:rPr>
                        <a:t>Improved Monitoring and Evolution of programmes </a:t>
                      </a:r>
                      <a:endParaRPr lang="en-GB" sz="1900" kern="1200" dirty="0">
                        <a:solidFill>
                          <a:schemeClr val="dk1"/>
                        </a:solidFill>
                        <a:effectLst/>
                        <a:latin typeface="Arial" panose="020B0604020202020204" pitchFamily="34" charset="0"/>
                        <a:ea typeface="+mn-ea"/>
                        <a:cs typeface="Arial" panose="020B0604020202020204" pitchFamily="34" charset="0"/>
                      </a:endParaRPr>
                    </a:p>
                    <a:p>
                      <a:pPr marL="0" lvl="0" indent="0" algn="ctr">
                        <a:buFont typeface="Symbol" panose="05050102010706020507" pitchFamily="18" charset="2"/>
                        <a:buNone/>
                      </a:pPr>
                      <a:endParaRPr lang="en-GB" sz="1900" kern="1200" dirty="0">
                        <a:solidFill>
                          <a:schemeClr val="dk1"/>
                        </a:solidFill>
                        <a:effectLst/>
                        <a:latin typeface="Arial" panose="020B0604020202020204" pitchFamily="34" charset="0"/>
                        <a:ea typeface="+mn-ea"/>
                        <a:cs typeface="Arial" panose="020B0604020202020204" pitchFamily="34" charset="0"/>
                      </a:endParaRPr>
                    </a:p>
                    <a:p>
                      <a:pPr marL="0" lvl="0" indent="0" algn="ctr">
                        <a:buFont typeface="Symbol" panose="05050102010706020507" pitchFamily="18" charset="2"/>
                        <a:buNone/>
                      </a:pPr>
                      <a:r>
                        <a:rPr lang="en-GB" sz="1900" kern="1200" dirty="0">
                          <a:solidFill>
                            <a:schemeClr val="dk1"/>
                          </a:solidFill>
                          <a:effectLst/>
                          <a:latin typeface="Arial" panose="020B0604020202020204" pitchFamily="34" charset="0"/>
                          <a:ea typeface="+mn-ea"/>
                          <a:cs typeface="Arial" panose="020B0604020202020204" pitchFamily="34" charset="0"/>
                        </a:rPr>
                        <a:t>30% in 1</a:t>
                      </a:r>
                      <a:r>
                        <a:rPr lang="en-GB" sz="1900" kern="1200" baseline="30000" dirty="0">
                          <a:solidFill>
                            <a:schemeClr val="dk1"/>
                          </a:solidFill>
                          <a:effectLst/>
                          <a:latin typeface="Arial" panose="020B0604020202020204" pitchFamily="34" charset="0"/>
                          <a:ea typeface="+mn-ea"/>
                          <a:cs typeface="Arial" panose="020B0604020202020204" pitchFamily="34" charset="0"/>
                        </a:rPr>
                        <a:t>st</a:t>
                      </a:r>
                      <a:r>
                        <a:rPr lang="en-GB" sz="1900" kern="1200" dirty="0">
                          <a:solidFill>
                            <a:schemeClr val="dk1"/>
                          </a:solidFill>
                          <a:effectLst/>
                          <a:latin typeface="Arial" panose="020B0604020202020204" pitchFamily="34" charset="0"/>
                          <a:ea typeface="+mn-ea"/>
                          <a:cs typeface="Arial" panose="020B0604020202020204" pitchFamily="34" charset="0"/>
                        </a:rPr>
                        <a:t> Year, 45% in 2</a:t>
                      </a:r>
                      <a:r>
                        <a:rPr lang="en-GB" sz="1900" kern="1200" baseline="30000" dirty="0">
                          <a:solidFill>
                            <a:schemeClr val="dk1"/>
                          </a:solidFill>
                          <a:effectLst/>
                          <a:latin typeface="Arial" panose="020B0604020202020204" pitchFamily="34" charset="0"/>
                          <a:ea typeface="+mn-ea"/>
                          <a:cs typeface="Arial" panose="020B0604020202020204" pitchFamily="34" charset="0"/>
                        </a:rPr>
                        <a:t>nd</a:t>
                      </a:r>
                      <a:r>
                        <a:rPr lang="en-GB" sz="1900" kern="1200" dirty="0">
                          <a:solidFill>
                            <a:schemeClr val="dk1"/>
                          </a:solidFill>
                          <a:effectLst/>
                          <a:latin typeface="Arial" panose="020B0604020202020204" pitchFamily="34" charset="0"/>
                          <a:ea typeface="+mn-ea"/>
                          <a:cs typeface="Arial" panose="020B0604020202020204" pitchFamily="34" charset="0"/>
                        </a:rPr>
                        <a:t> Year and 25% in 3</a:t>
                      </a:r>
                      <a:r>
                        <a:rPr lang="en-GB" sz="1900" kern="1200" baseline="30000" dirty="0">
                          <a:solidFill>
                            <a:schemeClr val="dk1"/>
                          </a:solidFill>
                          <a:effectLst/>
                          <a:latin typeface="Arial" panose="020B0604020202020204" pitchFamily="34" charset="0"/>
                          <a:ea typeface="+mn-ea"/>
                          <a:cs typeface="Arial" panose="020B0604020202020204" pitchFamily="34" charset="0"/>
                        </a:rPr>
                        <a:t>rd</a:t>
                      </a:r>
                      <a:r>
                        <a:rPr lang="en-GB" sz="1900" kern="1200" dirty="0">
                          <a:solidFill>
                            <a:schemeClr val="dk1"/>
                          </a:solidFill>
                          <a:effectLst/>
                          <a:latin typeface="Arial" panose="020B0604020202020204" pitchFamily="34" charset="0"/>
                          <a:ea typeface="+mn-ea"/>
                          <a:cs typeface="Arial" panose="020B0604020202020204" pitchFamily="34" charset="0"/>
                        </a:rPr>
                        <a:t> Year</a:t>
                      </a:r>
                      <a:endParaRPr lang="en-US" sz="1900" dirty="0">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226525534"/>
                  </a:ext>
                </a:extLst>
              </a:tr>
            </a:tbl>
          </a:graphicData>
        </a:graphic>
      </p:graphicFrame>
    </p:spTree>
    <p:extLst>
      <p:ext uri="{BB962C8B-B14F-4D97-AF65-F5344CB8AC3E}">
        <p14:creationId xmlns:p14="http://schemas.microsoft.com/office/powerpoint/2010/main" val="30732522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0" y="76200"/>
            <a:ext cx="9448800" cy="533400"/>
          </a:xfrm>
        </p:spPr>
        <p:txBody>
          <a:bodyPr>
            <a:normAutofit fontScale="90000"/>
          </a:bodyPr>
          <a:lstStyle/>
          <a:p>
            <a:pPr marL="342900" indent="-342900"/>
            <a:br>
              <a:rPr lang="en-US" altLang="en-US" sz="2800" dirty="0">
                <a:latin typeface="Arial" panose="020B0604020202020204" pitchFamily="34" charset="0"/>
                <a:ea typeface="MS PGothic" panose="020B0600070205080204" pitchFamily="34" charset="-128"/>
              </a:rPr>
            </a:br>
            <a:r>
              <a:rPr lang="en-US" altLang="en-US" sz="2800" b="1" dirty="0">
                <a:latin typeface="Arial" panose="020B0604020202020204" pitchFamily="34" charset="0"/>
                <a:ea typeface="MS PGothic" panose="020B0600070205080204" pitchFamily="34" charset="-128"/>
              </a:rPr>
              <a:t>GEOGRAPHICAL COVERAGE AND TARGET YEARS </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95</a:t>
            </a:fld>
            <a:endParaRPr lang="en-GB" altLang="en-US" sz="1400"/>
          </a:p>
        </p:txBody>
      </p:sp>
      <p:graphicFrame>
        <p:nvGraphicFramePr>
          <p:cNvPr id="2" name="Table 3">
            <a:extLst>
              <a:ext uri="{FF2B5EF4-FFF2-40B4-BE49-F238E27FC236}">
                <a16:creationId xmlns:a16="http://schemas.microsoft.com/office/drawing/2014/main" id="{16F0B2F5-DB9B-428D-86D2-B21E1DB6CEA8}"/>
              </a:ext>
            </a:extLst>
          </p:cNvPr>
          <p:cNvGraphicFramePr>
            <a:graphicFrameLocks noGrp="1"/>
          </p:cNvGraphicFramePr>
          <p:nvPr/>
        </p:nvGraphicFramePr>
        <p:xfrm>
          <a:off x="115186" y="742506"/>
          <a:ext cx="9675627" cy="5086793"/>
        </p:xfrm>
        <a:graphic>
          <a:graphicData uri="http://schemas.openxmlformats.org/drawingml/2006/table">
            <a:tbl>
              <a:tblPr firstRow="1" bandRow="1">
                <a:tableStyleId>{5C22544A-7EE6-4342-B048-85BDC9FD1C3A}</a:tableStyleId>
              </a:tblPr>
              <a:tblGrid>
                <a:gridCol w="1885064">
                  <a:extLst>
                    <a:ext uri="{9D8B030D-6E8A-4147-A177-3AD203B41FA5}">
                      <a16:colId xmlns:a16="http://schemas.microsoft.com/office/drawing/2014/main" val="3760552575"/>
                    </a:ext>
                  </a:extLst>
                </a:gridCol>
                <a:gridCol w="3105150">
                  <a:extLst>
                    <a:ext uri="{9D8B030D-6E8A-4147-A177-3AD203B41FA5}">
                      <a16:colId xmlns:a16="http://schemas.microsoft.com/office/drawing/2014/main" val="2735531885"/>
                    </a:ext>
                  </a:extLst>
                </a:gridCol>
                <a:gridCol w="4685413">
                  <a:extLst>
                    <a:ext uri="{9D8B030D-6E8A-4147-A177-3AD203B41FA5}">
                      <a16:colId xmlns:a16="http://schemas.microsoft.com/office/drawing/2014/main" val="116542991"/>
                    </a:ext>
                  </a:extLst>
                </a:gridCol>
              </a:tblGrid>
              <a:tr h="445781">
                <a:tc>
                  <a:txBody>
                    <a:bodyPr/>
                    <a:lstStyle/>
                    <a:p>
                      <a:pPr>
                        <a:lnSpc>
                          <a:spcPct val="107000"/>
                        </a:lnSpc>
                        <a:spcBef>
                          <a:spcPts val="600"/>
                        </a:spcBef>
                        <a:spcAft>
                          <a:spcPts val="900"/>
                        </a:spcAft>
                      </a:pPr>
                      <a:r>
                        <a:rPr lang="en-AU" sz="1900" b="1" dirty="0">
                          <a:effectLst/>
                          <a:latin typeface="Arial" panose="020B0604020202020204" pitchFamily="34" charset="0"/>
                          <a:ea typeface="Calibri" panose="020F0502020204030204" pitchFamily="34" charset="0"/>
                          <a:cs typeface="Arial" panose="020B0604020202020204" pitchFamily="34" charset="0"/>
                        </a:rPr>
                        <a:t>Objectives</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AU" sz="1900" b="1">
                          <a:effectLst/>
                          <a:latin typeface="Arial" panose="020B0604020202020204" pitchFamily="34" charset="0"/>
                          <a:ea typeface="Calibri" panose="020F0502020204030204" pitchFamily="34" charset="0"/>
                          <a:cs typeface="Arial" panose="020B0604020202020204" pitchFamily="34" charset="0"/>
                        </a:rPr>
                        <a:t>Geographical Areas </a:t>
                      </a:r>
                      <a:endParaRPr lang="en-US" sz="1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Bef>
                          <a:spcPts val="600"/>
                        </a:spcBef>
                        <a:spcAft>
                          <a:spcPts val="900"/>
                        </a:spcAft>
                      </a:pPr>
                      <a:r>
                        <a:rPr lang="en-AU" sz="1900" b="1" dirty="0">
                          <a:effectLst/>
                          <a:latin typeface="Arial" panose="020B0604020202020204" pitchFamily="34" charset="0"/>
                          <a:ea typeface="Calibri" panose="020F0502020204030204" pitchFamily="34" charset="0"/>
                          <a:cs typeface="Arial" panose="020B0604020202020204" pitchFamily="34" charset="0"/>
                        </a:rPr>
                        <a:t>Target year/s</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78373138"/>
                  </a:ext>
                </a:extLst>
              </a:tr>
              <a:tr h="1547004">
                <a:tc>
                  <a:txBody>
                    <a:bodyPr/>
                    <a:lstStyle/>
                    <a:p>
                      <a:pPr>
                        <a:lnSpc>
                          <a:spcPct val="107000"/>
                        </a:lnSpc>
                        <a:spcBef>
                          <a:spcPts val="600"/>
                        </a:spcBef>
                        <a:spcAft>
                          <a:spcPts val="900"/>
                        </a:spcAft>
                      </a:pPr>
                      <a:r>
                        <a:rPr lang="en-AU" sz="2000" dirty="0">
                          <a:effectLst/>
                          <a:latin typeface="Arial" panose="020B0604020202020204" pitchFamily="34" charset="0"/>
                          <a:ea typeface="Calibri" panose="020F0502020204030204" pitchFamily="34" charset="0"/>
                          <a:cs typeface="Arial" panose="020B0604020202020204" pitchFamily="34" charset="0"/>
                        </a:rPr>
                        <a:t>OBJECTIVE 1 </a:t>
                      </a:r>
                    </a:p>
                    <a:p>
                      <a:pPr>
                        <a:lnSpc>
                          <a:spcPct val="107000"/>
                        </a:lnSpc>
                        <a:spcBef>
                          <a:spcPts val="600"/>
                        </a:spcBef>
                        <a:spcAft>
                          <a:spcPts val="900"/>
                        </a:spcAft>
                      </a:pPr>
                      <a:r>
                        <a:rPr lang="en-AU" sz="2000" dirty="0">
                          <a:effectLst/>
                          <a:latin typeface="Arial" panose="020B0604020202020204" pitchFamily="34" charset="0"/>
                          <a:ea typeface="Calibri" panose="020F0502020204030204" pitchFamily="34" charset="0"/>
                          <a:cs typeface="Arial" panose="020B0604020202020204" pitchFamily="34" charset="0"/>
                        </a:rPr>
                        <a:t>(as above)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R="74930" algn="just">
                        <a:lnSpc>
                          <a:spcPct val="107000"/>
                        </a:lnSpc>
                        <a:spcBef>
                          <a:spcPts val="5"/>
                        </a:spcBef>
                        <a:spcAft>
                          <a:spcPts val="900"/>
                        </a:spcAft>
                        <a:tabLst>
                          <a:tab pos="292100" algn="l"/>
                        </a:tabLst>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least four (4) or more provinces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Bef>
                          <a:spcPts val="600"/>
                        </a:spcBef>
                        <a:spcAft>
                          <a:spcPts val="900"/>
                        </a:spcAft>
                      </a:pPr>
                      <a:r>
                        <a:rPr lang="en-US" sz="2000" dirty="0">
                          <a:effectLst/>
                          <a:latin typeface="Arial" panose="020B0604020202020204" pitchFamily="34" charset="0"/>
                          <a:ea typeface="Calibri" panose="020F0502020204030204" pitchFamily="34" charset="0"/>
                          <a:cs typeface="Arial" panose="020B0604020202020204" pitchFamily="34" charset="0"/>
                        </a:rPr>
                        <a:t>Year 1 (2024/25), </a:t>
                      </a:r>
                      <a:r>
                        <a:rPr lang="en-GB" sz="2000" kern="1200" dirty="0">
                          <a:solidFill>
                            <a:schemeClr val="dk1"/>
                          </a:solidFill>
                          <a:effectLst/>
                          <a:latin typeface="Arial" panose="020B0604020202020204" pitchFamily="34" charset="0"/>
                          <a:ea typeface="+mn-ea"/>
                          <a:cs typeface="Arial" panose="020B0604020202020204" pitchFamily="34" charset="0"/>
                        </a:rPr>
                        <a:t>30%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600"/>
                        </a:spcBef>
                        <a:spcAft>
                          <a:spcPts val="900"/>
                        </a:spcAft>
                      </a:pPr>
                      <a:r>
                        <a:rPr lang="en-US" sz="2000" dirty="0">
                          <a:effectLst/>
                          <a:latin typeface="Arial" panose="020B0604020202020204" pitchFamily="34" charset="0"/>
                          <a:ea typeface="Calibri" panose="020F0502020204030204" pitchFamily="34" charset="0"/>
                          <a:cs typeface="Arial" panose="020B0604020202020204" pitchFamily="34" charset="0"/>
                        </a:rPr>
                        <a:t>Year 2 (2025/26)</a:t>
                      </a:r>
                      <a:r>
                        <a:rPr lang="en-GB" sz="2000" kern="1200" dirty="0">
                          <a:solidFill>
                            <a:schemeClr val="dk1"/>
                          </a:solidFill>
                          <a:effectLst/>
                          <a:latin typeface="Arial" panose="020B0604020202020204" pitchFamily="34" charset="0"/>
                          <a:ea typeface="+mn-ea"/>
                          <a:cs typeface="Arial" panose="020B0604020202020204" pitchFamily="34" charset="0"/>
                        </a:rPr>
                        <a:t> 40%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600"/>
                        </a:spcBef>
                        <a:spcAft>
                          <a:spcPts val="900"/>
                        </a:spcAft>
                      </a:pPr>
                      <a:r>
                        <a:rPr lang="en-US" sz="2000" dirty="0">
                          <a:effectLst/>
                          <a:latin typeface="Arial" panose="020B0604020202020204" pitchFamily="34" charset="0"/>
                          <a:ea typeface="Calibri" panose="020F0502020204030204" pitchFamily="34" charset="0"/>
                          <a:cs typeface="Arial" panose="020B0604020202020204" pitchFamily="34" charset="0"/>
                        </a:rPr>
                        <a:t>Year 3 (2026/27)</a:t>
                      </a:r>
                      <a:r>
                        <a:rPr lang="en-GB" sz="2000" kern="1200" dirty="0">
                          <a:solidFill>
                            <a:schemeClr val="dk1"/>
                          </a:solidFill>
                          <a:effectLst/>
                          <a:latin typeface="Arial" panose="020B0604020202020204" pitchFamily="34" charset="0"/>
                          <a:ea typeface="+mn-ea"/>
                          <a:cs typeface="Arial" panose="020B0604020202020204" pitchFamily="34" charset="0"/>
                        </a:rPr>
                        <a:t> 30%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96214725"/>
                  </a:ext>
                </a:extLst>
              </a:tr>
              <a:tr h="1547004">
                <a:tc>
                  <a:txBody>
                    <a:bodyPr/>
                    <a:lstStyle/>
                    <a:p>
                      <a:pPr>
                        <a:lnSpc>
                          <a:spcPct val="107000"/>
                        </a:lnSpc>
                        <a:spcBef>
                          <a:spcPts val="600"/>
                        </a:spcBef>
                        <a:spcAft>
                          <a:spcPts val="900"/>
                        </a:spcAft>
                      </a:pPr>
                      <a:r>
                        <a:rPr lang="en-AU" sz="2000" dirty="0">
                          <a:effectLst/>
                          <a:latin typeface="Arial" panose="020B0604020202020204" pitchFamily="34" charset="0"/>
                          <a:ea typeface="Calibri" panose="020F0502020204030204" pitchFamily="34" charset="0"/>
                          <a:cs typeface="Arial" panose="020B0604020202020204" pitchFamily="34" charset="0"/>
                        </a:rPr>
                        <a:t>OBJECTIVE 2 </a:t>
                      </a:r>
                    </a:p>
                    <a:p>
                      <a:pPr>
                        <a:lnSpc>
                          <a:spcPct val="107000"/>
                        </a:lnSpc>
                        <a:spcBef>
                          <a:spcPts val="600"/>
                        </a:spcBef>
                        <a:spcAft>
                          <a:spcPts val="900"/>
                        </a:spcAft>
                      </a:pPr>
                      <a:r>
                        <a:rPr lang="en-AU" sz="2000" dirty="0">
                          <a:effectLst/>
                          <a:latin typeface="Arial" panose="020B0604020202020204" pitchFamily="34" charset="0"/>
                          <a:ea typeface="Calibri" panose="020F0502020204030204" pitchFamily="34" charset="0"/>
                          <a:cs typeface="Arial" panose="020B0604020202020204" pitchFamily="34" charset="0"/>
                        </a:rPr>
                        <a:t>(as above)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R="74930" algn="just">
                        <a:lnSpc>
                          <a:spcPct val="107000"/>
                        </a:lnSpc>
                        <a:spcBef>
                          <a:spcPts val="5"/>
                        </a:spcBef>
                        <a:spcAft>
                          <a:spcPts val="900"/>
                        </a:spcAft>
                        <a:tabLst>
                          <a:tab pos="292100" algn="l"/>
                        </a:tabLst>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least four (4) or more provinces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Bef>
                          <a:spcPts val="600"/>
                        </a:spcBef>
                        <a:spcAft>
                          <a:spcPts val="900"/>
                        </a:spcAft>
                      </a:pPr>
                      <a:r>
                        <a:rPr lang="en-US" sz="2000" dirty="0">
                          <a:effectLst/>
                          <a:latin typeface="Arial" panose="020B0604020202020204" pitchFamily="34" charset="0"/>
                          <a:ea typeface="Calibri" panose="020F0502020204030204" pitchFamily="34" charset="0"/>
                          <a:cs typeface="Arial" panose="020B0604020202020204" pitchFamily="34" charset="0"/>
                        </a:rPr>
                        <a:t>Year 1 (2024/25), </a:t>
                      </a:r>
                      <a:r>
                        <a:rPr lang="en-GB" sz="2000" kern="1200" dirty="0">
                          <a:solidFill>
                            <a:schemeClr val="dk1"/>
                          </a:solidFill>
                          <a:effectLst/>
                          <a:latin typeface="Arial" panose="020B0604020202020204" pitchFamily="34" charset="0"/>
                          <a:ea typeface="+mn-ea"/>
                          <a:cs typeface="Arial" panose="020B0604020202020204" pitchFamily="34" charset="0"/>
                        </a:rPr>
                        <a:t>35%</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600"/>
                        </a:spcBef>
                        <a:spcAft>
                          <a:spcPts val="900"/>
                        </a:spcAft>
                      </a:pPr>
                      <a:r>
                        <a:rPr lang="en-US" sz="2000" dirty="0">
                          <a:effectLst/>
                          <a:latin typeface="Arial" panose="020B0604020202020204" pitchFamily="34" charset="0"/>
                          <a:ea typeface="Calibri" panose="020F0502020204030204" pitchFamily="34" charset="0"/>
                          <a:cs typeface="Arial" panose="020B0604020202020204" pitchFamily="34" charset="0"/>
                        </a:rPr>
                        <a:t>Year 2 (2025/26)</a:t>
                      </a:r>
                      <a:r>
                        <a:rPr lang="en-GB" sz="2000" kern="1200" dirty="0">
                          <a:solidFill>
                            <a:schemeClr val="dk1"/>
                          </a:solidFill>
                          <a:effectLst/>
                          <a:latin typeface="Arial" panose="020B0604020202020204" pitchFamily="34" charset="0"/>
                          <a:ea typeface="+mn-ea"/>
                          <a:cs typeface="Arial" panose="020B0604020202020204" pitchFamily="34" charset="0"/>
                        </a:rPr>
                        <a:t> 40%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600"/>
                        </a:spcBef>
                        <a:spcAft>
                          <a:spcPts val="900"/>
                        </a:spcAft>
                      </a:pPr>
                      <a:r>
                        <a:rPr lang="en-US" sz="2000" dirty="0">
                          <a:effectLst/>
                          <a:latin typeface="Arial" panose="020B0604020202020204" pitchFamily="34" charset="0"/>
                          <a:ea typeface="Calibri" panose="020F0502020204030204" pitchFamily="34" charset="0"/>
                          <a:cs typeface="Arial" panose="020B0604020202020204" pitchFamily="34" charset="0"/>
                        </a:rPr>
                        <a:t>Year 3 (2026/27)</a:t>
                      </a:r>
                      <a:r>
                        <a:rPr lang="en-GB" sz="2000" kern="1200" dirty="0">
                          <a:solidFill>
                            <a:schemeClr val="dk1"/>
                          </a:solidFill>
                          <a:effectLst/>
                          <a:latin typeface="Arial" panose="020B0604020202020204" pitchFamily="34" charset="0"/>
                          <a:ea typeface="+mn-ea"/>
                          <a:cs typeface="Arial" panose="020B0604020202020204" pitchFamily="34" charset="0"/>
                        </a:rPr>
                        <a:t> 25%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11588929"/>
                  </a:ext>
                </a:extLst>
              </a:tr>
              <a:tr h="1547004">
                <a:tc>
                  <a:txBody>
                    <a:bodyPr/>
                    <a:lstStyle/>
                    <a:p>
                      <a:pPr>
                        <a:lnSpc>
                          <a:spcPct val="107000"/>
                        </a:lnSpc>
                        <a:spcBef>
                          <a:spcPts val="600"/>
                        </a:spcBef>
                        <a:spcAft>
                          <a:spcPts val="900"/>
                        </a:spcAft>
                      </a:pPr>
                      <a:r>
                        <a:rPr lang="en-AU" sz="2000" dirty="0">
                          <a:effectLst/>
                          <a:latin typeface="Arial" panose="020B0604020202020204" pitchFamily="34" charset="0"/>
                          <a:ea typeface="Calibri" panose="020F0502020204030204" pitchFamily="34" charset="0"/>
                          <a:cs typeface="Arial" panose="020B0604020202020204" pitchFamily="34" charset="0"/>
                        </a:rPr>
                        <a:t>OBJECTIVE 3</a:t>
                      </a:r>
                      <a:r>
                        <a:rPr lang="en-US" sz="2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Bef>
                          <a:spcPts val="600"/>
                        </a:spcBef>
                        <a:spcAft>
                          <a:spcPts val="900"/>
                        </a:spcAft>
                      </a:pPr>
                      <a:r>
                        <a:rPr lang="en-AU" sz="2000" dirty="0">
                          <a:effectLst/>
                          <a:latin typeface="Arial" panose="020B0604020202020204" pitchFamily="34" charset="0"/>
                          <a:ea typeface="Calibri" panose="020F0502020204030204" pitchFamily="34" charset="0"/>
                          <a:cs typeface="Arial" panose="020B0604020202020204" pitchFamily="34" charset="0"/>
                        </a:rPr>
                        <a:t>(as above)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R="74930" algn="just">
                        <a:lnSpc>
                          <a:spcPct val="107000"/>
                        </a:lnSpc>
                        <a:spcBef>
                          <a:spcPts val="5"/>
                        </a:spcBef>
                        <a:spcAft>
                          <a:spcPts val="900"/>
                        </a:spcAft>
                        <a:tabLst>
                          <a:tab pos="292100" algn="l"/>
                        </a:tabLst>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least four (4) or more provinces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600"/>
                        </a:spcBef>
                        <a:spcAft>
                          <a:spcPts val="900"/>
                        </a:spcAft>
                      </a:pPr>
                      <a:r>
                        <a:rPr lang="en-AU" sz="2000" dirty="0">
                          <a:effectLst/>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Bef>
                          <a:spcPts val="600"/>
                        </a:spcBef>
                        <a:spcAft>
                          <a:spcPts val="900"/>
                        </a:spcAft>
                      </a:pPr>
                      <a:r>
                        <a:rPr lang="en-US" sz="2000" dirty="0">
                          <a:effectLst/>
                          <a:latin typeface="Arial" panose="020B0604020202020204" pitchFamily="34" charset="0"/>
                          <a:ea typeface="Calibri" panose="020F0502020204030204" pitchFamily="34" charset="0"/>
                          <a:cs typeface="Arial" panose="020B0604020202020204" pitchFamily="34" charset="0"/>
                        </a:rPr>
                        <a:t>Year 1 (2024/25),</a:t>
                      </a:r>
                      <a:r>
                        <a:rPr lang="en-GB" sz="2000" kern="1200" dirty="0">
                          <a:solidFill>
                            <a:schemeClr val="dk1"/>
                          </a:solidFill>
                          <a:effectLst/>
                          <a:latin typeface="Arial" panose="020B0604020202020204" pitchFamily="34" charset="0"/>
                          <a:ea typeface="+mn-ea"/>
                          <a:cs typeface="Arial" panose="020B0604020202020204" pitchFamily="34" charset="0"/>
                        </a:rPr>
                        <a:t> 30%</a:t>
                      </a:r>
                      <a:r>
                        <a:rPr lang="en-US" sz="2000" dirty="0">
                          <a:effectLst/>
                          <a:latin typeface="Arial" panose="020B0604020202020204" pitchFamily="34" charset="0"/>
                          <a:ea typeface="Calibri" panose="020F0502020204030204" pitchFamily="34" charset="0"/>
                          <a:cs typeface="Arial" panose="020B0604020202020204" pitchFamily="34" charset="0"/>
                        </a:rPr>
                        <a:t> </a:t>
                      </a:r>
                    </a:p>
                    <a:p>
                      <a:pPr>
                        <a:lnSpc>
                          <a:spcPct val="100000"/>
                        </a:lnSpc>
                        <a:spcBef>
                          <a:spcPts val="600"/>
                        </a:spcBef>
                        <a:spcAft>
                          <a:spcPts val="900"/>
                        </a:spcAft>
                      </a:pPr>
                      <a:r>
                        <a:rPr lang="en-US" sz="2000" dirty="0">
                          <a:effectLst/>
                          <a:latin typeface="Arial" panose="020B0604020202020204" pitchFamily="34" charset="0"/>
                          <a:ea typeface="Calibri" panose="020F0502020204030204" pitchFamily="34" charset="0"/>
                          <a:cs typeface="Arial" panose="020B0604020202020204" pitchFamily="34" charset="0"/>
                        </a:rPr>
                        <a:t>Year 2 (2025/26)</a:t>
                      </a:r>
                      <a:r>
                        <a:rPr lang="en-GB" sz="2000" kern="1200" dirty="0">
                          <a:solidFill>
                            <a:schemeClr val="dk1"/>
                          </a:solidFill>
                          <a:effectLst/>
                          <a:latin typeface="Arial" panose="020B0604020202020204" pitchFamily="34" charset="0"/>
                          <a:ea typeface="+mn-ea"/>
                          <a:cs typeface="Arial" panose="020B0604020202020204" pitchFamily="34" charset="0"/>
                        </a:rPr>
                        <a:t> 45%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600"/>
                        </a:spcBef>
                        <a:spcAft>
                          <a:spcPts val="900"/>
                        </a:spcAft>
                      </a:pPr>
                      <a:r>
                        <a:rPr lang="en-US" sz="2000" dirty="0">
                          <a:effectLst/>
                          <a:latin typeface="Arial" panose="020B0604020202020204" pitchFamily="34" charset="0"/>
                          <a:ea typeface="Calibri" panose="020F0502020204030204" pitchFamily="34" charset="0"/>
                          <a:cs typeface="Arial" panose="020B0604020202020204" pitchFamily="34" charset="0"/>
                        </a:rPr>
                        <a:t>Year 3 (2026/27)</a:t>
                      </a:r>
                      <a:r>
                        <a:rPr lang="en-GB" sz="2000" kern="1200" dirty="0">
                          <a:solidFill>
                            <a:schemeClr val="dk1"/>
                          </a:solidFill>
                          <a:effectLst/>
                          <a:latin typeface="Arial" panose="020B0604020202020204" pitchFamily="34" charset="0"/>
                          <a:ea typeface="+mn-ea"/>
                          <a:cs typeface="Arial" panose="020B0604020202020204" pitchFamily="34" charset="0"/>
                        </a:rPr>
                        <a:t> 25%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26525534"/>
                  </a:ext>
                </a:extLst>
              </a:tr>
            </a:tbl>
          </a:graphicData>
        </a:graphic>
      </p:graphicFrame>
    </p:spTree>
    <p:extLst>
      <p:ext uri="{BB962C8B-B14F-4D97-AF65-F5344CB8AC3E}">
        <p14:creationId xmlns:p14="http://schemas.microsoft.com/office/powerpoint/2010/main" val="34388256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9498A19-9FB3-4D80-8366-15D2502488CA}"/>
              </a:ext>
            </a:extLst>
          </p:cNvPr>
          <p:cNvSpPr>
            <a:spLocks noGrp="1"/>
          </p:cNvSpPr>
          <p:nvPr>
            <p:ph type="title"/>
          </p:nvPr>
        </p:nvSpPr>
        <p:spPr>
          <a:xfrm>
            <a:off x="0" y="76200"/>
            <a:ext cx="9448800" cy="1066800"/>
          </a:xfrm>
        </p:spPr>
        <p:txBody>
          <a:bodyPr/>
          <a:lstStyle/>
          <a:p>
            <a:pPr marL="342900" indent="-342900"/>
            <a:br>
              <a:rPr lang="en-US" altLang="en-US" sz="2800" dirty="0">
                <a:latin typeface="Arial" panose="020B0604020202020204" pitchFamily="34" charset="0"/>
                <a:ea typeface="MS PGothic" panose="020B0600070205080204" pitchFamily="34" charset="-128"/>
              </a:rPr>
            </a:br>
            <a:r>
              <a:rPr lang="en-US" altLang="en-US" sz="2800" b="1" dirty="0">
                <a:latin typeface="Arial" panose="020B0604020202020204" pitchFamily="34" charset="0"/>
                <a:ea typeface="MS PGothic" panose="020B0600070205080204" pitchFamily="34" charset="-128"/>
              </a:rPr>
              <a:t>TARGETED SERVICE BENEFICIARIES </a:t>
            </a:r>
            <a:endParaRPr lang="en-ZA" altLang="en-US" sz="3200" b="1" dirty="0">
              <a:ea typeface="ヒラギノ角ゴ Pro W3" pitchFamily="1" charset="-128"/>
            </a:endParaRPr>
          </a:p>
        </p:txBody>
      </p:sp>
      <p:sp>
        <p:nvSpPr>
          <p:cNvPr id="3" name="Content Placeholder 2">
            <a:extLst>
              <a:ext uri="{FF2B5EF4-FFF2-40B4-BE49-F238E27FC236}">
                <a16:creationId xmlns:a16="http://schemas.microsoft.com/office/drawing/2014/main" id="{5F5C38E1-A42C-460B-9AE2-6E8C7D705D1E}"/>
              </a:ext>
            </a:extLst>
          </p:cNvPr>
          <p:cNvSpPr>
            <a:spLocks noGrp="1"/>
          </p:cNvSpPr>
          <p:nvPr>
            <p:ph idx="1"/>
          </p:nvPr>
        </p:nvSpPr>
        <p:spPr>
          <a:xfrm>
            <a:off x="381000" y="838200"/>
            <a:ext cx="8991600" cy="4648200"/>
          </a:xfrm>
        </p:spPr>
        <p:txBody>
          <a:bodyPr/>
          <a:lstStyle/>
          <a:p>
            <a:pPr marL="0" indent="0">
              <a:buFontTx/>
              <a:buNone/>
              <a:defRPr/>
            </a:pPr>
            <a:endParaRPr lang="en-US" altLang="en-US" sz="2000" b="1" i="1" dirty="0">
              <a:latin typeface="Arial" panose="020B0604020202020204" pitchFamily="34" charset="0"/>
              <a:ea typeface="MS PGothic" panose="020B0600070205080204" pitchFamily="34" charset="-128"/>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a:p>
            <a:pPr>
              <a:defRPr/>
            </a:pPr>
            <a:r>
              <a:rPr lang="en-AU" sz="2400" dirty="0">
                <a:effectLst/>
                <a:latin typeface="Arial" panose="020B0604020202020204" pitchFamily="34" charset="0"/>
                <a:ea typeface="Times New Roman" panose="02020603050405020304" pitchFamily="18" charset="0"/>
                <a:cs typeface="Times New Roman" panose="02020603050405020304" pitchFamily="18" charset="0"/>
              </a:rPr>
              <a:t>Children, </a:t>
            </a:r>
          </a:p>
          <a:p>
            <a:pPr>
              <a:defRPr/>
            </a:pPr>
            <a:r>
              <a:rPr lang="en-AU" sz="2400" dirty="0">
                <a:effectLst/>
                <a:latin typeface="Arial" panose="020B0604020202020204" pitchFamily="34" charset="0"/>
                <a:ea typeface="Times New Roman" panose="02020603050405020304" pitchFamily="18" charset="0"/>
                <a:cs typeface="Times New Roman" panose="02020603050405020304" pitchFamily="18" charset="0"/>
              </a:rPr>
              <a:t>Youth and </a:t>
            </a:r>
          </a:p>
          <a:p>
            <a:pPr>
              <a:defRPr/>
            </a:pPr>
            <a:r>
              <a:rPr lang="en-AU" sz="2400" dirty="0">
                <a:effectLst/>
                <a:latin typeface="Arial" panose="020B0604020202020204" pitchFamily="34" charset="0"/>
                <a:ea typeface="Times New Roman" panose="02020603050405020304" pitchFamily="18" charset="0"/>
                <a:cs typeface="Times New Roman" panose="02020603050405020304" pitchFamily="18" charset="0"/>
              </a:rPr>
              <a:t>Adults at </a:t>
            </a:r>
            <a:r>
              <a:rPr lang="en-AU" sz="2400" dirty="0">
                <a:latin typeface="Arial" panose="020B0604020202020204" pitchFamily="34" charset="0"/>
                <a:ea typeface="Times New Roman" panose="02020603050405020304" pitchFamily="18" charset="0"/>
                <a:cs typeface="Times New Roman" panose="02020603050405020304" pitchFamily="18" charset="0"/>
              </a:rPr>
              <a:t>risk and conflict with the law</a:t>
            </a:r>
            <a:r>
              <a:rPr lang="en-AU" sz="2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buNone/>
              <a:defRPr/>
            </a:pPr>
            <a:r>
              <a:rPr lang="en-AU" sz="2800" dirty="0">
                <a:effectLst/>
                <a:latin typeface="Arial" panose="020B0604020202020204" pitchFamily="34" charset="0"/>
                <a:ea typeface="Times New Roman" panose="02020603050405020304" pitchFamily="18" charset="0"/>
                <a:cs typeface="Arial" panose="020B0604020202020204" pitchFamily="34" charset="0"/>
              </a:rPr>
              <a:t> </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FontTx/>
              <a:buNone/>
              <a:defRPr/>
            </a:pPr>
            <a:endParaRPr lang="en-US" altLang="en-US" sz="2000" b="1" i="1"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CA5D8F17-7F49-4F6F-8A25-5EDABEE901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300E4A8-2F65-456E-BFEE-BAC8AE650B96}" type="slidenum">
              <a:rPr lang="en-GB" altLang="en-US" sz="1400"/>
              <a:pPr>
                <a:spcBef>
                  <a:spcPct val="0"/>
                </a:spcBef>
                <a:buFontTx/>
                <a:buNone/>
              </a:pPr>
              <a:t>96</a:t>
            </a:fld>
            <a:endParaRPr lang="en-GB" altLang="en-US" sz="1400"/>
          </a:p>
        </p:txBody>
      </p:sp>
    </p:spTree>
    <p:extLst>
      <p:ext uri="{BB962C8B-B14F-4D97-AF65-F5344CB8AC3E}">
        <p14:creationId xmlns:p14="http://schemas.microsoft.com/office/powerpoint/2010/main" val="1553653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4E32-5D7F-41CD-AE21-25D6A5DECA3D}"/>
              </a:ext>
            </a:extLst>
          </p:cNvPr>
          <p:cNvSpPr>
            <a:spLocks noGrp="1"/>
          </p:cNvSpPr>
          <p:nvPr>
            <p:ph type="title"/>
          </p:nvPr>
        </p:nvSpPr>
        <p:spPr>
          <a:xfrm>
            <a:off x="742950" y="609600"/>
            <a:ext cx="8420100" cy="609600"/>
          </a:xfrm>
        </p:spPr>
        <p:txBody>
          <a:bodyPr>
            <a:normAutofit fontScale="90000"/>
          </a:bodyPr>
          <a:lstStyle/>
          <a:p>
            <a:r>
              <a:rPr lang="en-US" sz="4000" b="1" dirty="0">
                <a:latin typeface="Arial" panose="020B0604020202020204" pitchFamily="34" charset="0"/>
                <a:cs typeface="Arial" panose="020B0604020202020204" pitchFamily="34" charset="0"/>
              </a:rPr>
              <a:t>KEY SERVICE REQUIREMENTS </a:t>
            </a:r>
          </a:p>
        </p:txBody>
      </p:sp>
      <p:sp>
        <p:nvSpPr>
          <p:cNvPr id="3" name="Content Placeholder 2">
            <a:extLst>
              <a:ext uri="{FF2B5EF4-FFF2-40B4-BE49-F238E27FC236}">
                <a16:creationId xmlns:a16="http://schemas.microsoft.com/office/drawing/2014/main" id="{FB720176-4418-4DDD-9199-370884E757AC}"/>
              </a:ext>
            </a:extLst>
          </p:cNvPr>
          <p:cNvSpPr>
            <a:spLocks noGrp="1"/>
          </p:cNvSpPr>
          <p:nvPr>
            <p:ph idx="1"/>
          </p:nvPr>
        </p:nvSpPr>
        <p:spPr>
          <a:xfrm>
            <a:off x="533400" y="1371600"/>
            <a:ext cx="8629650" cy="4724400"/>
          </a:xfrm>
        </p:spPr>
        <p:txBody>
          <a:bodyPr>
            <a:normAutofit/>
          </a:bodyPr>
          <a:lstStyle/>
          <a:p>
            <a:pPr marL="0" indent="0">
              <a:buNone/>
            </a:pPr>
            <a:endParaRPr lang="en-US" sz="2000" dirty="0">
              <a:latin typeface="Arial" panose="020B0604020202020204" pitchFamily="34" charset="0"/>
              <a:cs typeface="Arial" panose="020B0604020202020204" pitchFamily="34" charset="0"/>
            </a:endParaRPr>
          </a:p>
          <a:p>
            <a:pPr algn="just"/>
            <a:r>
              <a:rPr lang="en-AU" sz="2400" dirty="0">
                <a:effectLst/>
                <a:latin typeface="Arial" panose="020B0604020202020204" pitchFamily="34" charset="0"/>
                <a:ea typeface="Calibri" panose="020F0502020204030204" pitchFamily="34" charset="0"/>
              </a:rPr>
              <a:t>Accreditation certificate in line with the Policy Framework on Accreditation for Diversion Services in South Africa must be in place (Especially for Diversion Services)</a:t>
            </a:r>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AAFC6FF-673F-4212-A203-5F50CAF08B46}"/>
              </a:ext>
            </a:extLst>
          </p:cNvPr>
          <p:cNvSpPr>
            <a:spLocks noGrp="1"/>
          </p:cNvSpPr>
          <p:nvPr>
            <p:ph type="sldNum" sz="quarter" idx="12"/>
          </p:nvPr>
        </p:nvSpPr>
        <p:spPr/>
        <p:txBody>
          <a:bodyPr/>
          <a:lstStyle/>
          <a:p>
            <a:fld id="{20E4D6EA-599A-4B5C-A49D-F26AD85A05A1}" type="slidenum">
              <a:rPr lang="en-GB" altLang="en-US" smtClean="0"/>
              <a:pPr/>
              <a:t>97</a:t>
            </a:fld>
            <a:endParaRPr lang="en-GB" altLang="en-US"/>
          </a:p>
        </p:txBody>
      </p:sp>
    </p:spTree>
    <p:extLst>
      <p:ext uri="{BB962C8B-B14F-4D97-AF65-F5344CB8AC3E}">
        <p14:creationId xmlns:p14="http://schemas.microsoft.com/office/powerpoint/2010/main" val="22325739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F041-0940-408A-BD2B-D27980DD40F3}"/>
              </a:ext>
            </a:extLst>
          </p:cNvPr>
          <p:cNvSpPr>
            <a:spLocks noGrp="1"/>
          </p:cNvSpPr>
          <p:nvPr>
            <p:ph type="title"/>
          </p:nvPr>
        </p:nvSpPr>
        <p:spPr>
          <a:xfrm>
            <a:off x="276226" y="365127"/>
            <a:ext cx="8948738" cy="720723"/>
          </a:xfrm>
        </p:spPr>
        <p:txBody>
          <a:bodyPr>
            <a:normAutofit/>
          </a:bodyPr>
          <a:lstStyle/>
          <a:p>
            <a:r>
              <a:rPr lang="en-US" b="1" dirty="0">
                <a:latin typeface="Arial" panose="020B0604020202020204" pitchFamily="34" charset="0"/>
                <a:cs typeface="Arial" panose="020B0604020202020204" pitchFamily="34" charset="0"/>
              </a:rPr>
              <a:t>TRANSFORMATION</a:t>
            </a:r>
            <a:r>
              <a:rPr lang="en-US"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67170B69-ABCD-437D-B3E1-C73EFA31D6A2}"/>
              </a:ext>
            </a:extLst>
          </p:cNvPr>
          <p:cNvSpPr>
            <a:spLocks noGrp="1"/>
          </p:cNvSpPr>
          <p:nvPr>
            <p:ph idx="1"/>
          </p:nvPr>
        </p:nvSpPr>
        <p:spPr>
          <a:xfrm>
            <a:off x="152400" y="1085850"/>
            <a:ext cx="9072563" cy="5091113"/>
          </a:xfrm>
        </p:spPr>
        <p:txBody>
          <a:bodyPr>
            <a:normAutofit/>
          </a:bodyPr>
          <a:lstStyle/>
          <a:p>
            <a:r>
              <a:rPr lang="en-US" sz="3200" dirty="0">
                <a:latin typeface="Arial" panose="020B0604020202020204" pitchFamily="34" charset="0"/>
                <a:cs typeface="Arial" panose="020B0604020202020204" pitchFamily="34" charset="0"/>
              </a:rPr>
              <a:t>Key transformation issues that if funded should be considered: </a:t>
            </a:r>
          </a:p>
          <a:p>
            <a:pP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ü"/>
            </a:pPr>
            <a:r>
              <a:rPr lang="en-US" sz="3200" dirty="0">
                <a:latin typeface="Arial" panose="020B0604020202020204" pitchFamily="34" charset="0"/>
                <a:cs typeface="Arial" panose="020B0604020202020204" pitchFamily="34" charset="0"/>
              </a:rPr>
              <a:t>Implementation of developmental approach</a:t>
            </a:r>
          </a:p>
          <a:p>
            <a:pPr lvl="1">
              <a:buFont typeface="Wingdings" panose="05000000000000000000" pitchFamily="2" charset="2"/>
              <a:buChar char="ü"/>
            </a:pPr>
            <a:r>
              <a:rPr lang="en-US" sz="3200" dirty="0">
                <a:latin typeface="Arial" panose="020B0604020202020204" pitchFamily="34" charset="0"/>
                <a:cs typeface="Arial" panose="020B0604020202020204" pitchFamily="34" charset="0"/>
              </a:rPr>
              <a:t>Expansion of access to services</a:t>
            </a:r>
          </a:p>
          <a:p>
            <a:pPr lvl="1">
              <a:buFont typeface="Wingdings" panose="05000000000000000000" pitchFamily="2" charset="2"/>
              <a:buChar char="ü"/>
            </a:pPr>
            <a:r>
              <a:rPr lang="en-US" sz="3200" dirty="0">
                <a:latin typeface="Arial" panose="020B0604020202020204" pitchFamily="34" charset="0"/>
                <a:cs typeface="Arial" panose="020B0604020202020204" pitchFamily="34" charset="0"/>
              </a:rPr>
              <a:t>Partnership, coaching and mentoring</a:t>
            </a:r>
          </a:p>
          <a:p>
            <a:pPr lvl="1">
              <a:buFont typeface="Wingdings" panose="05000000000000000000" pitchFamily="2" charset="2"/>
              <a:buChar char="ü"/>
            </a:pPr>
            <a:r>
              <a:rPr lang="en-US" sz="3200" dirty="0">
                <a:latin typeface="Arial" panose="020B0604020202020204" pitchFamily="34" charset="0"/>
                <a:cs typeface="Arial" panose="020B0604020202020204" pitchFamily="34" charset="0"/>
              </a:rPr>
              <a:t>Promote organizational transformation</a:t>
            </a:r>
          </a:p>
          <a:p>
            <a:pPr lvl="1">
              <a:buFont typeface="Wingdings" panose="05000000000000000000" pitchFamily="2" charset="2"/>
              <a:buChar char="ü"/>
            </a:pPr>
            <a:r>
              <a:rPr lang="en-US" sz="3200" dirty="0">
                <a:latin typeface="Arial" panose="020B0604020202020204" pitchFamily="34" charset="0"/>
                <a:cs typeface="Arial" panose="020B0604020202020204" pitchFamily="34" charset="0"/>
              </a:rPr>
              <a:t>Inclusivity</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1035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3FD6223-19C6-474D-86BE-5483044C5363}"/>
              </a:ext>
            </a:extLst>
          </p:cNvPr>
          <p:cNvSpPr>
            <a:spLocks noGrp="1"/>
          </p:cNvSpPr>
          <p:nvPr>
            <p:ph type="title"/>
          </p:nvPr>
        </p:nvSpPr>
        <p:spPr>
          <a:xfrm>
            <a:off x="381000" y="1616149"/>
            <a:ext cx="8953500" cy="3269512"/>
          </a:xfrm>
        </p:spPr>
        <p:txBody>
          <a:bodyPr>
            <a:normAutofit fontScale="90000"/>
          </a:bodyPr>
          <a:lstStyle/>
          <a:p>
            <a:pPr algn="ctr"/>
            <a:r>
              <a:rPr lang="en-ZA" altLang="en-US" sz="4400" cap="none" dirty="0">
                <a:latin typeface="Arial" panose="020B0604020202020204" pitchFamily="34" charset="0"/>
                <a:ea typeface="ヒラギノ角ゴ Pro W3" pitchFamily="1" charset="-128"/>
                <a:cs typeface="Arial" panose="020B0604020202020204" pitchFamily="34" charset="0"/>
              </a:rPr>
              <a:t>Enquiries: </a:t>
            </a:r>
            <a:r>
              <a:rPr lang="en-ZA" altLang="en-US" sz="4400" dirty="0">
                <a:latin typeface="Arial" panose="020B0604020202020204" pitchFamily="34" charset="0"/>
                <a:ea typeface="ヒラギノ角ゴ Pro W3" pitchFamily="1" charset="-128"/>
                <a:cs typeface="Arial" panose="020B0604020202020204" pitchFamily="34" charset="0"/>
              </a:rPr>
              <a:t>Mr Modimokwane Legote</a:t>
            </a:r>
            <a:br>
              <a:rPr lang="en-ZA" altLang="en-US" sz="4400" cap="none" dirty="0">
                <a:latin typeface="Arial" panose="020B0604020202020204" pitchFamily="34" charset="0"/>
                <a:ea typeface="ヒラギノ角ゴ Pro W3" pitchFamily="1" charset="-128"/>
                <a:cs typeface="Arial" panose="020B0604020202020204" pitchFamily="34" charset="0"/>
              </a:rPr>
            </a:br>
            <a:r>
              <a:rPr lang="en-ZA" altLang="en-US" sz="4400" cap="none" dirty="0">
                <a:latin typeface="Arial" panose="020B0604020202020204" pitchFamily="34" charset="0"/>
                <a:ea typeface="ヒラギノ角ゴ Pro W3" pitchFamily="1" charset="-128"/>
                <a:cs typeface="Arial" panose="020B0604020202020204" pitchFamily="34" charset="0"/>
              </a:rPr>
              <a:t>Tel: 012 312 </a:t>
            </a:r>
            <a:r>
              <a:rPr lang="en-ZA" altLang="en-US" sz="4400" dirty="0">
                <a:latin typeface="Arial" panose="020B0604020202020204" pitchFamily="34" charset="0"/>
                <a:ea typeface="ヒラギノ角ゴ Pro W3" pitchFamily="1" charset="-128"/>
                <a:cs typeface="Arial" panose="020B0604020202020204" pitchFamily="34" charset="0"/>
              </a:rPr>
              <a:t>7838</a:t>
            </a:r>
            <a:br>
              <a:rPr lang="en-ZA" altLang="en-US" sz="4400" dirty="0">
                <a:latin typeface="Arial" panose="020B0604020202020204" pitchFamily="34" charset="0"/>
                <a:ea typeface="ヒラギノ角ゴ Pro W3" pitchFamily="1" charset="-128"/>
                <a:cs typeface="Arial" panose="020B0604020202020204" pitchFamily="34" charset="0"/>
              </a:rPr>
            </a:br>
            <a:br>
              <a:rPr lang="en-ZA" altLang="en-US" sz="4400" cap="none" dirty="0">
                <a:latin typeface="Arial" panose="020B0604020202020204" pitchFamily="34" charset="0"/>
                <a:ea typeface="ヒラギノ角ゴ Pro W3" pitchFamily="1" charset="-128"/>
                <a:cs typeface="Arial" panose="020B0604020202020204" pitchFamily="34" charset="0"/>
              </a:rPr>
            </a:br>
            <a:r>
              <a:rPr lang="en-ZA" altLang="en-US" sz="4400" cap="none" dirty="0">
                <a:latin typeface="Arial" panose="020B0604020202020204" pitchFamily="34" charset="0"/>
                <a:ea typeface="ヒラギノ角ゴ Pro W3" pitchFamily="1" charset="-128"/>
                <a:cs typeface="Arial" panose="020B0604020202020204" pitchFamily="34" charset="0"/>
              </a:rPr>
              <a:t>Email: </a:t>
            </a:r>
            <a:r>
              <a:rPr lang="en-ZA" altLang="en-US" sz="4400" dirty="0">
                <a:latin typeface="Arial" panose="020B0604020202020204" pitchFamily="34" charset="0"/>
                <a:ea typeface="ヒラギノ角ゴ Pro W3" pitchFamily="1" charset="-128"/>
                <a:cs typeface="Arial" panose="020B0604020202020204" pitchFamily="34" charset="0"/>
              </a:rPr>
              <a:t>ModimokwaneL</a:t>
            </a:r>
            <a:r>
              <a:rPr lang="en-ZA" altLang="en-US" sz="4400" cap="none" dirty="0">
                <a:latin typeface="Arial" panose="020B0604020202020204" pitchFamily="34" charset="0"/>
                <a:ea typeface="ヒラギノ角ゴ Pro W3" pitchFamily="1" charset="-128"/>
                <a:cs typeface="Arial" panose="020B0604020202020204" pitchFamily="34" charset="0"/>
              </a:rPr>
              <a:t>@dsd.gov.za</a:t>
            </a:r>
            <a:br>
              <a:rPr lang="en-ZA" altLang="en-US" cap="none" dirty="0">
                <a:ea typeface="ヒラギノ角ゴ Pro W3" pitchFamily="1" charset="-128"/>
              </a:rPr>
            </a:br>
            <a:endParaRPr lang="en-ZA" altLang="en-US" cap="none" dirty="0">
              <a:ea typeface="ヒラギノ角ゴ Pro W3" pitchFamily="1" charset="-128"/>
            </a:endParaRPr>
          </a:p>
        </p:txBody>
      </p:sp>
      <p:sp>
        <p:nvSpPr>
          <p:cNvPr id="12291" name="Text Placeholder 2">
            <a:extLst>
              <a:ext uri="{FF2B5EF4-FFF2-40B4-BE49-F238E27FC236}">
                <a16:creationId xmlns:a16="http://schemas.microsoft.com/office/drawing/2014/main" id="{91FCBDD4-9FE2-4BB2-BD48-5F7AF80A7E77}"/>
              </a:ext>
            </a:extLst>
          </p:cNvPr>
          <p:cNvSpPr>
            <a:spLocks noGrp="1"/>
          </p:cNvSpPr>
          <p:nvPr>
            <p:ph type="body" idx="1"/>
          </p:nvPr>
        </p:nvSpPr>
        <p:spPr>
          <a:xfrm>
            <a:off x="817563" y="76200"/>
            <a:ext cx="8324850" cy="838200"/>
          </a:xfrm>
        </p:spPr>
        <p:txBody>
          <a:bodyPr/>
          <a:lstStyle/>
          <a:p>
            <a:r>
              <a:rPr lang="en-ZA" altLang="en-US" sz="3200" dirty="0">
                <a:ea typeface="ヒラギノ角ゴ Pro W3" pitchFamily="1" charset="-128"/>
              </a:rPr>
              <a:t>		</a:t>
            </a:r>
            <a:endParaRPr lang="en-ZA" altLang="en-US" sz="3600" b="1" dirty="0">
              <a:latin typeface="Arial" panose="020B0604020202020204" pitchFamily="34" charset="0"/>
              <a:ea typeface="ヒラギノ角ゴ Pro W3" pitchFamily="1" charset="-128"/>
              <a:cs typeface="Arial" panose="020B0604020202020204" pitchFamily="34" charset="0"/>
            </a:endParaRPr>
          </a:p>
        </p:txBody>
      </p:sp>
      <p:sp>
        <p:nvSpPr>
          <p:cNvPr id="12292" name="Slide Number Placeholder 3">
            <a:extLst>
              <a:ext uri="{FF2B5EF4-FFF2-40B4-BE49-F238E27FC236}">
                <a16:creationId xmlns:a16="http://schemas.microsoft.com/office/drawing/2014/main" id="{E2FB264A-C4EF-4317-8DE2-2B048AD7D6C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D44495C6-41EF-40A2-9757-D32E3ED2B54F}" type="slidenum">
              <a:rPr lang="en-GB" altLang="en-US" sz="1400"/>
              <a:pPr>
                <a:spcBef>
                  <a:spcPct val="0"/>
                </a:spcBef>
                <a:buFontTx/>
                <a:buNone/>
              </a:pPr>
              <a:t>99</a:t>
            </a:fld>
            <a:endParaRPr lang="en-GB" altLang="en-US" sz="140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1132</TotalTime>
  <Words>9431</Words>
  <Application>Microsoft Office PowerPoint</Application>
  <PresentationFormat>A4 Paper (210x297 mm)</PresentationFormat>
  <Paragraphs>1568</Paragraphs>
  <Slides>146</Slides>
  <Notes>2</Notes>
  <HiddenSlides>5</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146</vt:i4>
      </vt:variant>
    </vt:vector>
  </HeadingPairs>
  <TitlesOfParts>
    <vt:vector size="156" baseType="lpstr">
      <vt:lpstr>Arial</vt:lpstr>
      <vt:lpstr>Arial Black</vt:lpstr>
      <vt:lpstr>Calibri</vt:lpstr>
      <vt:lpstr>Calibri Light</vt:lpstr>
      <vt:lpstr>Courier New</vt:lpstr>
      <vt:lpstr>Symbol</vt:lpstr>
      <vt:lpstr>Times New Roman</vt:lpstr>
      <vt:lpstr>Wingdings</vt:lpstr>
      <vt:lpstr>Office Theme</vt:lpstr>
      <vt:lpstr>Document</vt:lpstr>
      <vt:lpstr>BRIEFING SESSION:  NPO CALL FOR PROPOSALS (2024/25 – 2026/27) </vt:lpstr>
      <vt:lpstr>AGENDA</vt:lpstr>
      <vt:lpstr>PURPOSE </vt:lpstr>
      <vt:lpstr>OVERVIEW   NPO REGISTRATION  </vt:lpstr>
      <vt:lpstr> TOTAL NUMBER OF REGISTERED NPOS</vt:lpstr>
      <vt:lpstr>TOTAL NUMBER OF REGISTERED NPOS</vt:lpstr>
      <vt:lpstr> REGISTRATION PER SECTOR &amp; COMPLIANCE</vt:lpstr>
      <vt:lpstr> REGISTRATION PER PROVINCE</vt:lpstr>
      <vt:lpstr>OVERVIEW   TRANSFERS TO NPIs</vt:lpstr>
      <vt:lpstr> CONTEXT </vt:lpstr>
      <vt:lpstr> NO. NPIs FUNDED PER PROVINCE</vt:lpstr>
      <vt:lpstr> PROVINCIAL TRANSFER BUDGETS </vt:lpstr>
      <vt:lpstr> </vt:lpstr>
      <vt:lpstr> NDSD  TRANSFER BUDGETS </vt:lpstr>
      <vt:lpstr> NDSD TRANSFER BUDGETS </vt:lpstr>
      <vt:lpstr> WHO WILL BE CONSIDERED </vt:lpstr>
      <vt:lpstr> CHIEF DIRECTORATE: PROFESSIONAL SOCIAL SERVICES AND OLDER PERSON  OLDER PERSONS DIRECTORATE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SP2.3: SERVICES TO PERSONS WITH DISABILITIES</vt:lpstr>
      <vt:lpstr>Purpose </vt:lpstr>
      <vt:lpstr> </vt:lpstr>
      <vt:lpstr>OVERVIEW OF THE DIRECTORATE: SERVICES TO PERSONS WITH DISABILITIES </vt:lpstr>
      <vt:lpstr>SERVICE SPECIFICATION    SP2.3 Services to Persons with Disabilities   </vt:lpstr>
      <vt:lpstr>SERVICE SPECIFICATION</vt:lpstr>
      <vt:lpstr> OBJECTIVES</vt:lpstr>
      <vt:lpstr> OBJECTIVES</vt:lpstr>
      <vt:lpstr> OBJECTIVES</vt:lpstr>
      <vt:lpstr> GEOGRAPHICAL COVERAGE AND TARGET YEARS </vt:lpstr>
      <vt:lpstr> TARGETED SERVICE BENEFICIARIES </vt:lpstr>
      <vt:lpstr>KEY SERVICE REQUIREMENTS </vt:lpstr>
      <vt:lpstr>Enquiries: Manthipi Molamu Tel: 012 312 7400 Email: ManthipiMR@dsd.gov.za </vt:lpstr>
      <vt:lpstr>   CHIEF DIRECTORATE: CHILDREN’S LEGISLATION AND FAMILIES  DIRECTORATE: FAMILIES</vt:lpstr>
      <vt:lpstr>Functions of the Directorate</vt:lpstr>
      <vt:lpstr>OVERVIEW OF THE FAMILIES’ SERVICES</vt:lpstr>
      <vt:lpstr>SERVICE SPECIFICATION    SP3.2 Services to Families   </vt:lpstr>
      <vt:lpstr>SERVICE SPECIFICATION</vt:lpstr>
      <vt:lpstr> OBJECTIVES</vt:lpstr>
      <vt:lpstr> OBJECTIVES</vt:lpstr>
      <vt:lpstr> OBJECTIVES</vt:lpstr>
      <vt:lpstr> OBJECTIVES</vt:lpstr>
      <vt:lpstr> OBJECTIVES</vt:lpstr>
      <vt:lpstr> GEOGRAPHICAL COVERAGE AND TARGET YEARS </vt:lpstr>
      <vt:lpstr> TARGETED SERVICE BENEFICIARIES </vt:lpstr>
      <vt:lpstr>TRANSFORMATION </vt:lpstr>
      <vt:lpstr>TRANSFORMATION</vt:lpstr>
      <vt:lpstr>Enquiries:Ms Sarah Mosuwe  Tel: 012 312 7256 Email: SarahMa@dsd.gov.za </vt:lpstr>
      <vt:lpstr>  CHIEF DIRECTORATE: CHILDREN’S SERVICES  (Child Protection and Services to OVC)</vt:lpstr>
      <vt:lpstr>Purpose </vt:lpstr>
      <vt:lpstr>Functions of the Chief Directorate</vt:lpstr>
      <vt:lpstr>OVERVIEW OF CHILD PROTECTION (DIRECTORATE) </vt:lpstr>
      <vt:lpstr> SERVICE SPECIFICATION:  SP3.3 CHILD PROTECTION </vt:lpstr>
      <vt:lpstr> OBJECTIVES</vt:lpstr>
      <vt:lpstr>OBJECTIVES…</vt:lpstr>
      <vt:lpstr> OBJECTIVES…</vt:lpstr>
      <vt:lpstr> OBJECTIVES…</vt:lpstr>
      <vt:lpstr> OBJECTIVES…</vt:lpstr>
      <vt:lpstr> GEOGRAPHICAL COVERAGE AND TARGET YEARS </vt:lpstr>
      <vt:lpstr> TARGETED SERVICE BENEFICIARIES </vt:lpstr>
      <vt:lpstr>KEY SERVICE REQUIREMENTS </vt:lpstr>
      <vt:lpstr>TRANSFORMATION </vt:lpstr>
      <vt:lpstr> </vt:lpstr>
      <vt:lpstr>OVERVIEW OF ORPHANS AND VULNERABLE CHILDREN (DIRECTORATE) </vt:lpstr>
      <vt:lpstr>OVERVIEW OF ORPHANS AND VULNERABLE CHILDREN (DIRECTORATE) </vt:lpstr>
      <vt:lpstr>SERVICE SPECIFICATION</vt:lpstr>
      <vt:lpstr>OBJECTIVES</vt:lpstr>
      <vt:lpstr>OBJECTIVES</vt:lpstr>
      <vt:lpstr> GEOGRAPHICAL COVERAGE AND TARGET YEARS </vt:lpstr>
      <vt:lpstr> TARGETED SERVICE BENEFICIARIES </vt:lpstr>
      <vt:lpstr>KEY SERVICE REQUIREMENTS </vt:lpstr>
      <vt:lpstr>TRANSFORMATION </vt:lpstr>
      <vt:lpstr>                1. Mr Nkatane Matsomane Tel: 012 312 7153 Email: NkataneM@dsd.gov.za 2. Ms Evelyn Tsatsi Tel: 012 312 7205 Email: EvelynT@dsd.gov.za 3. Mr Lungile Magqibelo Tel: 012 312 7224 Email: LungileM@dsd.gov.za</vt:lpstr>
      <vt:lpstr>  CHIEF DIRECTORATE: FAMILIES &amp; SOCIAL CRIME PREVENTION</vt:lpstr>
      <vt:lpstr>Purpose </vt:lpstr>
      <vt:lpstr>Functions of the Chief Directorate</vt:lpstr>
      <vt:lpstr> </vt:lpstr>
      <vt:lpstr>OVERVIEW OF SOCIAL CRIME PREVENTION (DIRECTORATE) </vt:lpstr>
      <vt:lpstr>SERVICE SPECIFICATION    SP4.2 Crime Prevention and Support Service  (S4.2.1 Social Crime Prevention Programme)   </vt:lpstr>
      <vt:lpstr>SERVICE SPECIFICATION</vt:lpstr>
      <vt:lpstr> OBJECTIVES</vt:lpstr>
      <vt:lpstr> OBJECTIVES</vt:lpstr>
      <vt:lpstr> OBJECTIVES</vt:lpstr>
      <vt:lpstr> GEOGRAPHICAL COVERAGE AND TARGET YEARS </vt:lpstr>
      <vt:lpstr> TARGETED SERVICE BENEFICIARIES </vt:lpstr>
      <vt:lpstr>KEY SERVICE REQUIREMENTS </vt:lpstr>
      <vt:lpstr>TRANSFORMATION </vt:lpstr>
      <vt:lpstr>Enquiries: Mr Modimokwane Legote Tel: 012 312 7838  Email: ModimokwaneL@dsd.gov.za </vt:lpstr>
      <vt:lpstr>VICTIM EMPOWERMENT PROGRAM</vt:lpstr>
      <vt:lpstr> OVERVIEW OF THE PROGRAMMME</vt:lpstr>
      <vt:lpstr>SERVICE SPECIFICATION    Services for Victim Empowerment   </vt:lpstr>
      <vt:lpstr> OBJECTIVES</vt:lpstr>
      <vt:lpstr> OBJECTIVES</vt:lpstr>
      <vt:lpstr> OBJECTIVES</vt:lpstr>
      <vt:lpstr> OBJECTIVES</vt:lpstr>
      <vt:lpstr>OBJECTIVES</vt:lpstr>
      <vt:lpstr> GEOGRAPHICAL COVERAGE AND TARGET YEARS </vt:lpstr>
      <vt:lpstr> GEOGRAPHICAL COVERAGE AND TARGET YEARS cont…</vt:lpstr>
      <vt:lpstr> TARGETED SERVICE BENEFICIARIES </vt:lpstr>
      <vt:lpstr>ADDITIONAL INFORMATION</vt:lpstr>
      <vt:lpstr>Enquiries: Ms Gogie Itumeleng Tel: 012 312 7588 Email: GogieI@dsd.gov.za   </vt:lpstr>
      <vt:lpstr>PowerPoint Presentation</vt:lpstr>
      <vt:lpstr>SERVICE SPECIFICATION    SP4.4 Substance Abuse, Prevention and Rehabilitation</vt:lpstr>
      <vt:lpstr>OVERVIEW OF ANTI-SUBSTANCE ABUSE SERVICES (DIRECTORATE) </vt:lpstr>
      <vt:lpstr>SERVICE SPECIFICATION</vt:lpstr>
      <vt:lpstr> OBJECTIVES</vt:lpstr>
      <vt:lpstr> OBJECTIVES</vt:lpstr>
      <vt:lpstr> GEOGRAPHICAL COVERAGE AND TARGET YEARS </vt:lpstr>
      <vt:lpstr> TARGETED SERVICE BENEFICIARIES </vt:lpstr>
      <vt:lpstr>KEY SERVICE REQUIREMENTS </vt:lpstr>
      <vt:lpstr>TRANSFORMATION </vt:lpstr>
      <vt:lpstr>Enquiries: Mr Mogotsi Kalaeamodimo or Ms Faith Namathe  Tel: 082 784 4950 / 066 480 8832 Email: mogotsik@dsd.gov.za faithna@dsd.gov.za </vt:lpstr>
      <vt:lpstr>Evaluation and  Application Process</vt:lpstr>
      <vt:lpstr>HOW WILL THE PROPOSAL BE EVALUATED? </vt:lpstr>
      <vt:lpstr>HOW WILL PROPOSAL BE EVALUATED?..Cont  </vt:lpstr>
      <vt:lpstr>HOW WILL PROPOSAL BE EVALUATED?..Cont  </vt:lpstr>
      <vt:lpstr>HOW WILL PROPOSAL BE EVALUATED?..Cont  </vt:lpstr>
      <vt:lpstr>HOW WILL THE PROPOSAL BE EVALUATED?..Cont  </vt:lpstr>
      <vt:lpstr>HOW WILL PROPOSAL BE EVALUATED?..Cont  </vt:lpstr>
      <vt:lpstr>HOW WILL THE PROPOSAL BE EVALUATED? </vt:lpstr>
      <vt:lpstr>HOW WILL PROPOSAL BE EVALUATED?..Cont  </vt:lpstr>
      <vt:lpstr> </vt:lpstr>
      <vt:lpstr>Structure of the Application Form </vt:lpstr>
      <vt:lpstr> STRUCTURE OF APPLICATION FORM </vt:lpstr>
      <vt:lpstr>WHO TO ASK ?</vt:lpstr>
      <vt:lpstr>FOR GENERAL ENQUIRIES – WHO TO CONTACT?  </vt:lpstr>
      <vt:lpstr>FOR TECHNICAL ENQUIRIES – WHO TO CONTACT?  </vt:lpstr>
      <vt:lpstr>HOW TO PACKAGE AND SUBMIT ?</vt:lpstr>
      <vt:lpstr>HOW TO SUBMIT </vt:lpstr>
      <vt:lpstr> PACKAGING </vt:lpstr>
      <vt:lpstr> CLOSING DATE </vt:lpstr>
      <vt:lpstr>WHATS NEXT ??</vt:lpstr>
      <vt:lpstr>PowerPoint Presentation</vt:lpstr>
      <vt:lpstr>HOW WILL THE PROPOSAL BE EVALUATED..cont?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Nobulali Mfengu</cp:lastModifiedBy>
  <cp:revision>27</cp:revision>
  <dcterms:created xsi:type="dcterms:W3CDTF">2022-10-11T09:12:04Z</dcterms:created>
  <dcterms:modified xsi:type="dcterms:W3CDTF">2023-08-15T08:16:38Z</dcterms:modified>
</cp:coreProperties>
</file>