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0" r:id="rId1"/>
  </p:sldMasterIdLst>
  <p:notesMasterIdLst>
    <p:notesMasterId r:id="rId64"/>
  </p:notesMasterIdLst>
  <p:sldIdLst>
    <p:sldId id="267" r:id="rId2"/>
    <p:sldId id="409" r:id="rId3"/>
    <p:sldId id="412" r:id="rId4"/>
    <p:sldId id="410" r:id="rId5"/>
    <p:sldId id="415" r:id="rId6"/>
    <p:sldId id="417" r:id="rId7"/>
    <p:sldId id="440" r:id="rId8"/>
    <p:sldId id="441" r:id="rId9"/>
    <p:sldId id="442" r:id="rId10"/>
    <p:sldId id="443" r:id="rId11"/>
    <p:sldId id="418" r:id="rId12"/>
    <p:sldId id="445" r:id="rId13"/>
    <p:sldId id="446" r:id="rId14"/>
    <p:sldId id="447" r:id="rId15"/>
    <p:sldId id="448" r:id="rId16"/>
    <p:sldId id="449" r:id="rId17"/>
    <p:sldId id="450" r:id="rId18"/>
    <p:sldId id="451" r:id="rId19"/>
    <p:sldId id="452" r:id="rId20"/>
    <p:sldId id="453" r:id="rId21"/>
    <p:sldId id="454" r:id="rId22"/>
    <p:sldId id="457" r:id="rId23"/>
    <p:sldId id="458" r:id="rId24"/>
    <p:sldId id="459" r:id="rId25"/>
    <p:sldId id="460" r:id="rId26"/>
    <p:sldId id="467" r:id="rId27"/>
    <p:sldId id="468" r:id="rId28"/>
    <p:sldId id="469" r:id="rId29"/>
    <p:sldId id="470" r:id="rId30"/>
    <p:sldId id="471" r:id="rId31"/>
    <p:sldId id="472" r:id="rId32"/>
    <p:sldId id="473" r:id="rId33"/>
    <p:sldId id="474" r:id="rId34"/>
    <p:sldId id="475" r:id="rId35"/>
    <p:sldId id="476" r:id="rId36"/>
    <p:sldId id="477" r:id="rId37"/>
    <p:sldId id="478" r:id="rId38"/>
    <p:sldId id="479" r:id="rId39"/>
    <p:sldId id="480" r:id="rId40"/>
    <p:sldId id="482" r:id="rId41"/>
    <p:sldId id="483" r:id="rId42"/>
    <p:sldId id="485" r:id="rId43"/>
    <p:sldId id="486" r:id="rId44"/>
    <p:sldId id="487" r:id="rId45"/>
    <p:sldId id="488" r:id="rId46"/>
    <p:sldId id="489" r:id="rId47"/>
    <p:sldId id="490" r:id="rId48"/>
    <p:sldId id="491" r:id="rId49"/>
    <p:sldId id="500" r:id="rId50"/>
    <p:sldId id="501" r:id="rId51"/>
    <p:sldId id="502" r:id="rId52"/>
    <p:sldId id="503" r:id="rId53"/>
    <p:sldId id="504" r:id="rId54"/>
    <p:sldId id="507" r:id="rId55"/>
    <p:sldId id="508" r:id="rId56"/>
    <p:sldId id="509" r:id="rId57"/>
    <p:sldId id="511" r:id="rId58"/>
    <p:sldId id="512" r:id="rId59"/>
    <p:sldId id="514" r:id="rId60"/>
    <p:sldId id="515" r:id="rId61"/>
    <p:sldId id="516" r:id="rId62"/>
    <p:sldId id="276"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923" autoAdjust="0"/>
  </p:normalViewPr>
  <p:slideViewPr>
    <p:cSldViewPr snapToGrid="0">
      <p:cViewPr varScale="1">
        <p:scale>
          <a:sx n="52" d="100"/>
          <a:sy n="52" d="100"/>
        </p:scale>
        <p:origin x="12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28EFCA-52A9-41AF-829D-5F2234CD9415}" type="datetimeFigureOut">
              <a:rPr lang="en-ZA" smtClean="0"/>
              <a:t>2023/11/22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5B4976-6210-450F-922C-96709ED442D2}" type="slidenum">
              <a:rPr lang="en-ZA" smtClean="0"/>
              <a:t>‹#›</a:t>
            </a:fld>
            <a:endParaRPr lang="en-ZA"/>
          </a:p>
        </p:txBody>
      </p:sp>
    </p:spTree>
    <p:extLst>
      <p:ext uri="{BB962C8B-B14F-4D97-AF65-F5344CB8AC3E}">
        <p14:creationId xmlns:p14="http://schemas.microsoft.com/office/powerpoint/2010/main" val="483428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1</a:t>
            </a:fld>
            <a:endParaRPr lang="en-ZA"/>
          </a:p>
        </p:txBody>
      </p:sp>
    </p:spTree>
    <p:extLst>
      <p:ext uri="{BB962C8B-B14F-4D97-AF65-F5344CB8AC3E}">
        <p14:creationId xmlns:p14="http://schemas.microsoft.com/office/powerpoint/2010/main" val="3713790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47</a:t>
            </a:fld>
            <a:endParaRPr lang="en-ZA"/>
          </a:p>
        </p:txBody>
      </p:sp>
    </p:spTree>
    <p:extLst>
      <p:ext uri="{BB962C8B-B14F-4D97-AF65-F5344CB8AC3E}">
        <p14:creationId xmlns:p14="http://schemas.microsoft.com/office/powerpoint/2010/main" val="3211177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51</a:t>
            </a:fld>
            <a:endParaRPr lang="en-ZA"/>
          </a:p>
        </p:txBody>
      </p:sp>
    </p:spTree>
    <p:extLst>
      <p:ext uri="{BB962C8B-B14F-4D97-AF65-F5344CB8AC3E}">
        <p14:creationId xmlns:p14="http://schemas.microsoft.com/office/powerpoint/2010/main" val="3298706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52</a:t>
            </a:fld>
            <a:endParaRPr lang="en-ZA"/>
          </a:p>
        </p:txBody>
      </p:sp>
    </p:spTree>
    <p:extLst>
      <p:ext uri="{BB962C8B-B14F-4D97-AF65-F5344CB8AC3E}">
        <p14:creationId xmlns:p14="http://schemas.microsoft.com/office/powerpoint/2010/main" val="78198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5B4976-6210-450F-922C-96709ED442D2}" type="slidenum">
              <a:rPr lang="en-ZA" smtClean="0"/>
              <a:t>4</a:t>
            </a:fld>
            <a:endParaRPr lang="en-ZA"/>
          </a:p>
        </p:txBody>
      </p:sp>
    </p:spTree>
    <p:extLst>
      <p:ext uri="{BB962C8B-B14F-4D97-AF65-F5344CB8AC3E}">
        <p14:creationId xmlns:p14="http://schemas.microsoft.com/office/powerpoint/2010/main" val="2481146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6</a:t>
            </a:fld>
            <a:endParaRPr lang="en-ZA"/>
          </a:p>
        </p:txBody>
      </p:sp>
    </p:spTree>
    <p:extLst>
      <p:ext uri="{BB962C8B-B14F-4D97-AF65-F5344CB8AC3E}">
        <p14:creationId xmlns:p14="http://schemas.microsoft.com/office/powerpoint/2010/main" val="3052314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12</a:t>
            </a:fld>
            <a:endParaRPr lang="en-ZA"/>
          </a:p>
        </p:txBody>
      </p:sp>
    </p:spTree>
    <p:extLst>
      <p:ext uri="{BB962C8B-B14F-4D97-AF65-F5344CB8AC3E}">
        <p14:creationId xmlns:p14="http://schemas.microsoft.com/office/powerpoint/2010/main" val="198409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23</a:t>
            </a:fld>
            <a:endParaRPr lang="en-ZA"/>
          </a:p>
        </p:txBody>
      </p:sp>
    </p:spTree>
    <p:extLst>
      <p:ext uri="{BB962C8B-B14F-4D97-AF65-F5344CB8AC3E}">
        <p14:creationId xmlns:p14="http://schemas.microsoft.com/office/powerpoint/2010/main" val="4199962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36</a:t>
            </a:fld>
            <a:endParaRPr lang="en-ZA"/>
          </a:p>
        </p:txBody>
      </p:sp>
    </p:spTree>
    <p:extLst>
      <p:ext uri="{BB962C8B-B14F-4D97-AF65-F5344CB8AC3E}">
        <p14:creationId xmlns:p14="http://schemas.microsoft.com/office/powerpoint/2010/main" val="469022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38</a:t>
            </a:fld>
            <a:endParaRPr lang="en-ZA"/>
          </a:p>
        </p:txBody>
      </p:sp>
    </p:spTree>
    <p:extLst>
      <p:ext uri="{BB962C8B-B14F-4D97-AF65-F5344CB8AC3E}">
        <p14:creationId xmlns:p14="http://schemas.microsoft.com/office/powerpoint/2010/main" val="2306975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41</a:t>
            </a:fld>
            <a:endParaRPr lang="en-ZA"/>
          </a:p>
        </p:txBody>
      </p:sp>
    </p:spTree>
    <p:extLst>
      <p:ext uri="{BB962C8B-B14F-4D97-AF65-F5344CB8AC3E}">
        <p14:creationId xmlns:p14="http://schemas.microsoft.com/office/powerpoint/2010/main" val="197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E5B4976-6210-450F-922C-96709ED442D2}" type="slidenum">
              <a:rPr lang="en-ZA" smtClean="0"/>
              <a:t>45</a:t>
            </a:fld>
            <a:endParaRPr lang="en-ZA"/>
          </a:p>
        </p:txBody>
      </p:sp>
    </p:spTree>
    <p:extLst>
      <p:ext uri="{BB962C8B-B14F-4D97-AF65-F5344CB8AC3E}">
        <p14:creationId xmlns:p14="http://schemas.microsoft.com/office/powerpoint/2010/main" val="225320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61D790-2008-4EB7-9D96-BE70BF82F93E}" type="datetime1">
              <a:rPr lang="en-ZA" smtClean="0"/>
              <a:t>2023/11/22</a:t>
            </a:fld>
            <a:endParaRPr lang="en-ZA"/>
          </a:p>
        </p:txBody>
      </p:sp>
      <p:sp>
        <p:nvSpPr>
          <p:cNvPr id="5" name="Footer Placeholder 4"/>
          <p:cNvSpPr>
            <a:spLocks noGrp="1"/>
          </p:cNvSpPr>
          <p:nvPr>
            <p:ph type="ftr" sz="quarter" idx="11"/>
          </p:nvPr>
        </p:nvSpPr>
        <p:spPr/>
        <p:txBody>
          <a:bodyPr/>
          <a:lstStyle/>
          <a:p>
            <a:r>
              <a:rPr lang="en-US"/>
              <a:t>A Society Free From All Forms of Gender Inequality.</a:t>
            </a:r>
            <a:endParaRPr lang="en-ZA"/>
          </a:p>
        </p:txBody>
      </p:sp>
      <p:sp>
        <p:nvSpPr>
          <p:cNvPr id="6" name="Slide Number Placeholder 5"/>
          <p:cNvSpPr>
            <a:spLocks noGrp="1"/>
          </p:cNvSpPr>
          <p:nvPr>
            <p:ph type="sldNum" sz="quarter" idx="12"/>
          </p:nvPr>
        </p:nvSpPr>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405959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ECE60B-CA10-4EC4-8832-341D83EA21BE}" type="datetime1">
              <a:rPr lang="en-ZA" smtClean="0"/>
              <a:t>2023/11/22</a:t>
            </a:fld>
            <a:endParaRPr lang="en-ZA"/>
          </a:p>
        </p:txBody>
      </p:sp>
      <p:sp>
        <p:nvSpPr>
          <p:cNvPr id="5" name="Footer Placeholder 4"/>
          <p:cNvSpPr>
            <a:spLocks noGrp="1"/>
          </p:cNvSpPr>
          <p:nvPr>
            <p:ph type="ftr" sz="quarter" idx="11"/>
          </p:nvPr>
        </p:nvSpPr>
        <p:spPr/>
        <p:txBody>
          <a:bodyPr/>
          <a:lstStyle/>
          <a:p>
            <a:r>
              <a:rPr lang="en-US"/>
              <a:t>A Society Free From All Forms of Gender Inequality.</a:t>
            </a:r>
            <a:endParaRPr lang="en-ZA"/>
          </a:p>
        </p:txBody>
      </p:sp>
      <p:sp>
        <p:nvSpPr>
          <p:cNvPr id="6" name="Slide Number Placeholder 5"/>
          <p:cNvSpPr>
            <a:spLocks noGrp="1"/>
          </p:cNvSpPr>
          <p:nvPr>
            <p:ph type="sldNum" sz="quarter" idx="12"/>
          </p:nvPr>
        </p:nvSpPr>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234803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635EE15-DF5A-4407-B602-AFAC28730699}" type="datetime1">
              <a:rPr lang="en-ZA" smtClean="0"/>
              <a:t>2023/11/22</a:t>
            </a:fld>
            <a:endParaRPr lang="en-ZA"/>
          </a:p>
        </p:txBody>
      </p:sp>
      <p:sp>
        <p:nvSpPr>
          <p:cNvPr id="5" name="Footer Placeholder 4"/>
          <p:cNvSpPr>
            <a:spLocks noGrp="1"/>
          </p:cNvSpPr>
          <p:nvPr>
            <p:ph type="ftr" sz="quarter" idx="11"/>
          </p:nvPr>
        </p:nvSpPr>
        <p:spPr>
          <a:xfrm>
            <a:off x="3776135" y="6422854"/>
            <a:ext cx="4279669" cy="365125"/>
          </a:xfrm>
        </p:spPr>
        <p:txBody>
          <a:bodyPr/>
          <a:lstStyle/>
          <a:p>
            <a:r>
              <a:rPr lang="en-US"/>
              <a:t>A Society Free From All Forms of Gender Inequality.</a:t>
            </a:r>
            <a:endParaRPr lang="en-ZA"/>
          </a:p>
        </p:txBody>
      </p:sp>
      <p:sp>
        <p:nvSpPr>
          <p:cNvPr id="6" name="Slide Number Placeholder 5"/>
          <p:cNvSpPr>
            <a:spLocks noGrp="1"/>
          </p:cNvSpPr>
          <p:nvPr>
            <p:ph type="sldNum" sz="quarter" idx="12"/>
          </p:nvPr>
        </p:nvSpPr>
        <p:spPr>
          <a:xfrm>
            <a:off x="8073048" y="6422854"/>
            <a:ext cx="879759" cy="365125"/>
          </a:xfrm>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259278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DA6F25-8700-47EF-BFFF-210886682FDE}" type="datetime1">
              <a:rPr lang="en-ZA" smtClean="0"/>
              <a:t>2023/11/22</a:t>
            </a:fld>
            <a:endParaRPr lang="en-ZA"/>
          </a:p>
        </p:txBody>
      </p:sp>
      <p:sp>
        <p:nvSpPr>
          <p:cNvPr id="5" name="Footer Placeholder 4"/>
          <p:cNvSpPr>
            <a:spLocks noGrp="1"/>
          </p:cNvSpPr>
          <p:nvPr>
            <p:ph type="ftr" sz="quarter" idx="11"/>
          </p:nvPr>
        </p:nvSpPr>
        <p:spPr/>
        <p:txBody>
          <a:bodyPr/>
          <a:lstStyle/>
          <a:p>
            <a:r>
              <a:rPr lang="en-US"/>
              <a:t>A Society Free From All Forms of Gender Inequality.</a:t>
            </a:r>
            <a:endParaRPr lang="en-ZA"/>
          </a:p>
        </p:txBody>
      </p:sp>
      <p:sp>
        <p:nvSpPr>
          <p:cNvPr id="6" name="Slide Number Placeholder 5"/>
          <p:cNvSpPr>
            <a:spLocks noGrp="1"/>
          </p:cNvSpPr>
          <p:nvPr>
            <p:ph type="sldNum" sz="quarter" idx="12"/>
          </p:nvPr>
        </p:nvSpPr>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44935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2D3F59B9-14C5-4411-8536-532B53B105DC}" type="datetime1">
              <a:rPr lang="en-ZA" smtClean="0"/>
              <a:t>2023/11/22</a:t>
            </a:fld>
            <a:endParaRPr lang="en-ZA"/>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A Society Free From All Forms of Gender Inequality.</a:t>
            </a:r>
            <a:endParaRPr lang="en-Z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C5DC4AD-8DB4-4E4A-BEA4-8A23F11057A7}" type="slidenum">
              <a:rPr lang="en-ZA" smtClean="0"/>
              <a:t>‹#›</a:t>
            </a:fld>
            <a:endParaRPr lang="en-ZA"/>
          </a:p>
        </p:txBody>
      </p:sp>
    </p:spTree>
    <p:extLst>
      <p:ext uri="{BB962C8B-B14F-4D97-AF65-F5344CB8AC3E}">
        <p14:creationId xmlns:p14="http://schemas.microsoft.com/office/powerpoint/2010/main" val="39794697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1BB96E-F63B-4B60-92A7-A9C0BEC455BE}" type="datetime1">
              <a:rPr lang="en-ZA" smtClean="0"/>
              <a:t>2023/11/22</a:t>
            </a:fld>
            <a:endParaRPr lang="en-ZA"/>
          </a:p>
        </p:txBody>
      </p:sp>
      <p:sp>
        <p:nvSpPr>
          <p:cNvPr id="6" name="Footer Placeholder 5"/>
          <p:cNvSpPr>
            <a:spLocks noGrp="1"/>
          </p:cNvSpPr>
          <p:nvPr>
            <p:ph type="ftr" sz="quarter" idx="11"/>
          </p:nvPr>
        </p:nvSpPr>
        <p:spPr/>
        <p:txBody>
          <a:bodyPr/>
          <a:lstStyle/>
          <a:p>
            <a:r>
              <a:rPr lang="en-US"/>
              <a:t>A Society Free From All Forms of Gender Inequality.</a:t>
            </a:r>
            <a:endParaRPr lang="en-ZA"/>
          </a:p>
        </p:txBody>
      </p:sp>
      <p:sp>
        <p:nvSpPr>
          <p:cNvPr id="7" name="Slide Number Placeholder 6"/>
          <p:cNvSpPr>
            <a:spLocks noGrp="1"/>
          </p:cNvSpPr>
          <p:nvPr>
            <p:ph type="sldNum" sz="quarter" idx="12"/>
          </p:nvPr>
        </p:nvSpPr>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2735634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4F9850-A017-4C2F-BE82-D92800DAA191}" type="datetime1">
              <a:rPr lang="en-ZA" smtClean="0"/>
              <a:t>2023/11/22</a:t>
            </a:fld>
            <a:endParaRPr lang="en-ZA"/>
          </a:p>
        </p:txBody>
      </p:sp>
      <p:sp>
        <p:nvSpPr>
          <p:cNvPr id="8" name="Footer Placeholder 7"/>
          <p:cNvSpPr>
            <a:spLocks noGrp="1"/>
          </p:cNvSpPr>
          <p:nvPr>
            <p:ph type="ftr" sz="quarter" idx="11"/>
          </p:nvPr>
        </p:nvSpPr>
        <p:spPr/>
        <p:txBody>
          <a:bodyPr/>
          <a:lstStyle/>
          <a:p>
            <a:r>
              <a:rPr lang="en-US"/>
              <a:t>A Society Free From All Forms of Gender Inequality.</a:t>
            </a:r>
            <a:endParaRPr lang="en-ZA"/>
          </a:p>
        </p:txBody>
      </p:sp>
      <p:sp>
        <p:nvSpPr>
          <p:cNvPr id="9" name="Slide Number Placeholder 8"/>
          <p:cNvSpPr>
            <a:spLocks noGrp="1"/>
          </p:cNvSpPr>
          <p:nvPr>
            <p:ph type="sldNum" sz="quarter" idx="12"/>
          </p:nvPr>
        </p:nvSpPr>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294285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637038-240B-41D2-8B85-863C266FB5EB}" type="datetime1">
              <a:rPr lang="en-ZA" smtClean="0"/>
              <a:t>2023/11/22</a:t>
            </a:fld>
            <a:endParaRPr lang="en-ZA"/>
          </a:p>
        </p:txBody>
      </p:sp>
      <p:sp>
        <p:nvSpPr>
          <p:cNvPr id="4" name="Footer Placeholder 3"/>
          <p:cNvSpPr>
            <a:spLocks noGrp="1"/>
          </p:cNvSpPr>
          <p:nvPr>
            <p:ph type="ftr" sz="quarter" idx="11"/>
          </p:nvPr>
        </p:nvSpPr>
        <p:spPr/>
        <p:txBody>
          <a:bodyPr/>
          <a:lstStyle/>
          <a:p>
            <a:r>
              <a:rPr lang="en-US"/>
              <a:t>A Society Free From All Forms of Gender Inequality.</a:t>
            </a:r>
            <a:endParaRPr lang="en-ZA"/>
          </a:p>
        </p:txBody>
      </p:sp>
      <p:sp>
        <p:nvSpPr>
          <p:cNvPr id="5" name="Slide Number Placeholder 4"/>
          <p:cNvSpPr>
            <a:spLocks noGrp="1"/>
          </p:cNvSpPr>
          <p:nvPr>
            <p:ph type="sldNum" sz="quarter" idx="12"/>
          </p:nvPr>
        </p:nvSpPr>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124500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F3300-7AB1-4288-AD51-7C767A29B26E}" type="datetime1">
              <a:rPr lang="en-ZA" smtClean="0"/>
              <a:t>2023/11/22</a:t>
            </a:fld>
            <a:endParaRPr lang="en-ZA"/>
          </a:p>
        </p:txBody>
      </p:sp>
      <p:sp>
        <p:nvSpPr>
          <p:cNvPr id="3" name="Footer Placeholder 2"/>
          <p:cNvSpPr>
            <a:spLocks noGrp="1"/>
          </p:cNvSpPr>
          <p:nvPr>
            <p:ph type="ftr" sz="quarter" idx="11"/>
          </p:nvPr>
        </p:nvSpPr>
        <p:spPr/>
        <p:txBody>
          <a:bodyPr/>
          <a:lstStyle/>
          <a:p>
            <a:r>
              <a:rPr lang="en-US"/>
              <a:t>A Society Free From All Forms of Gender Inequality.</a:t>
            </a:r>
            <a:endParaRPr lang="en-ZA"/>
          </a:p>
        </p:txBody>
      </p:sp>
      <p:sp>
        <p:nvSpPr>
          <p:cNvPr id="4" name="Slide Number Placeholder 3"/>
          <p:cNvSpPr>
            <a:spLocks noGrp="1"/>
          </p:cNvSpPr>
          <p:nvPr>
            <p:ph type="sldNum" sz="quarter" idx="12"/>
          </p:nvPr>
        </p:nvSpPr>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187624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394EBA-765A-49A4-8AC7-DF83D2D4AEF2}" type="datetime1">
              <a:rPr lang="en-ZA" smtClean="0"/>
              <a:t>2023/11/22</a:t>
            </a:fld>
            <a:endParaRPr lang="en-ZA"/>
          </a:p>
        </p:txBody>
      </p:sp>
      <p:sp>
        <p:nvSpPr>
          <p:cNvPr id="6" name="Footer Placeholder 5"/>
          <p:cNvSpPr>
            <a:spLocks noGrp="1"/>
          </p:cNvSpPr>
          <p:nvPr>
            <p:ph type="ftr" sz="quarter" idx="11"/>
          </p:nvPr>
        </p:nvSpPr>
        <p:spPr/>
        <p:txBody>
          <a:bodyPr/>
          <a:lstStyle/>
          <a:p>
            <a:r>
              <a:rPr lang="en-US"/>
              <a:t>A Society Free From All Forms of Gender Inequality.</a:t>
            </a:r>
            <a:endParaRPr lang="en-ZA"/>
          </a:p>
        </p:txBody>
      </p:sp>
      <p:sp>
        <p:nvSpPr>
          <p:cNvPr id="7" name="Slide Number Placeholder 6"/>
          <p:cNvSpPr>
            <a:spLocks noGrp="1"/>
          </p:cNvSpPr>
          <p:nvPr>
            <p:ph type="sldNum" sz="quarter" idx="12"/>
          </p:nvPr>
        </p:nvSpPr>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21391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51E4A2-6E34-413D-9CFD-B6C26527E2FF}" type="datetime1">
              <a:rPr lang="en-ZA" smtClean="0"/>
              <a:t>2023/11/22</a:t>
            </a:fld>
            <a:endParaRPr lang="en-ZA"/>
          </a:p>
        </p:txBody>
      </p:sp>
      <p:sp>
        <p:nvSpPr>
          <p:cNvPr id="6" name="Footer Placeholder 5"/>
          <p:cNvSpPr>
            <a:spLocks noGrp="1"/>
          </p:cNvSpPr>
          <p:nvPr>
            <p:ph type="ftr" sz="quarter" idx="11"/>
          </p:nvPr>
        </p:nvSpPr>
        <p:spPr/>
        <p:txBody>
          <a:bodyPr/>
          <a:lstStyle/>
          <a:p>
            <a:r>
              <a:rPr lang="en-US"/>
              <a:t>A Society Free From All Forms of Gender Inequality.</a:t>
            </a:r>
            <a:endParaRPr lang="en-ZA"/>
          </a:p>
        </p:txBody>
      </p:sp>
      <p:sp>
        <p:nvSpPr>
          <p:cNvPr id="7" name="Slide Number Placeholder 6"/>
          <p:cNvSpPr>
            <a:spLocks noGrp="1"/>
          </p:cNvSpPr>
          <p:nvPr>
            <p:ph type="sldNum" sz="quarter" idx="12"/>
          </p:nvPr>
        </p:nvSpPr>
        <p:spPr/>
        <p:txBody>
          <a:bodyPr/>
          <a:lstStyle/>
          <a:p>
            <a:fld id="{4C5DC4AD-8DB4-4E4A-BEA4-8A23F11057A7}" type="slidenum">
              <a:rPr lang="en-ZA" smtClean="0"/>
              <a:t>‹#›</a:t>
            </a:fld>
            <a:endParaRPr lang="en-ZA"/>
          </a:p>
        </p:txBody>
      </p:sp>
    </p:spTree>
    <p:extLst>
      <p:ext uri="{BB962C8B-B14F-4D97-AF65-F5344CB8AC3E}">
        <p14:creationId xmlns:p14="http://schemas.microsoft.com/office/powerpoint/2010/main" val="110057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1F6CE7E-C794-4BE3-9F60-D41AF81C4633}" type="datetime1">
              <a:rPr lang="en-ZA" smtClean="0"/>
              <a:t>2023/11/22</a:t>
            </a:fld>
            <a:endParaRPr lang="en-ZA"/>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r>
              <a:rPr lang="en-US"/>
              <a:t>A Society Free From All Forms of Gender Inequality.</a:t>
            </a:r>
            <a:endParaRPr lang="en-ZA"/>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C5DC4AD-8DB4-4E4A-BEA4-8A23F11057A7}" type="slidenum">
              <a:rPr lang="en-ZA" smtClean="0"/>
              <a:t>‹#›</a:t>
            </a:fld>
            <a:endParaRPr lang="en-ZA"/>
          </a:p>
        </p:txBody>
      </p:sp>
    </p:spTree>
    <p:extLst>
      <p:ext uri="{BB962C8B-B14F-4D97-AF65-F5344CB8AC3E}">
        <p14:creationId xmlns:p14="http://schemas.microsoft.com/office/powerpoint/2010/main" val="21579174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ge.org.z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58">
            <a:extLst>
              <a:ext uri="{FF2B5EF4-FFF2-40B4-BE49-F238E27FC236}">
                <a16:creationId xmlns:a16="http://schemas.microsoft.com/office/drawing/2014/main" id="{C67564D6-576C-45C9-B7EA-F7701B149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0994"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70" name="Rectangle 60">
            <a:extLst>
              <a:ext uri="{FF2B5EF4-FFF2-40B4-BE49-F238E27FC236}">
                <a16:creationId xmlns:a16="http://schemas.microsoft.com/office/drawing/2014/main" id="{F9060CEE-D73E-44ED-A407-C828C9E4D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0"/>
            <a:ext cx="7561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2">
            <a:extLst>
              <a:ext uri="{FF2B5EF4-FFF2-40B4-BE49-F238E27FC236}">
                <a16:creationId xmlns:a16="http://schemas.microsoft.com/office/drawing/2014/main" id="{AF0B544C-FD6C-42D8-B6B7-DDF7E60D0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2059012"/>
            <a:ext cx="7561006"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761E7FB-BC30-7A7D-D9B7-2169A3C422F5}"/>
              </a:ext>
            </a:extLst>
          </p:cNvPr>
          <p:cNvSpPr>
            <a:spLocks noGrp="1"/>
          </p:cNvSpPr>
          <p:nvPr>
            <p:ph type="ctrTitle"/>
          </p:nvPr>
        </p:nvSpPr>
        <p:spPr>
          <a:xfrm>
            <a:off x="4954082" y="2103739"/>
            <a:ext cx="6905666" cy="1325262"/>
          </a:xfrm>
        </p:spPr>
        <p:txBody>
          <a:bodyPr vert="horz" lIns="91440" tIns="45720" rIns="91440" bIns="45720" rtlCol="0">
            <a:normAutofit fontScale="90000"/>
          </a:bodyPr>
          <a:lstStyle/>
          <a:p>
            <a:pPr marL="0" marR="0" algn="ctr">
              <a:lnSpc>
                <a:spcPct val="150000"/>
              </a:lnSpc>
              <a:spcBef>
                <a:spcPts val="0"/>
              </a:spcBef>
              <a:spcAft>
                <a:spcPts val="0"/>
              </a:spcAft>
            </a:pP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200" dirty="0">
                <a:solidFill>
                  <a:schemeClr val="tx1"/>
                </a:solidFill>
                <a:effectLst/>
                <a:latin typeface="Century Gothic" panose="020B0502020202020204" pitchFamily="34" charset="0"/>
                <a:ea typeface="Times New Roman" panose="02020603050405020304" pitchFamily="18" charset="0"/>
              </a:rPr>
            </a:br>
            <a:r>
              <a:rPr lang="en-GB" sz="3100" b="1"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rPr>
              <a:t>report on the state of shelters in s</a:t>
            </a:r>
            <a:r>
              <a:rPr lang="en-GB" sz="3100" b="1" dirty="0">
                <a:solidFill>
                  <a:schemeClr val="tx1"/>
                </a:solidFill>
                <a:latin typeface="Century Gothic" panose="020B0502020202020204" pitchFamily="34" charset="0"/>
                <a:ea typeface="Times New Roman" panose="02020603050405020304" pitchFamily="18" charset="0"/>
                <a:cs typeface="Arial" panose="020B0604020202020204" pitchFamily="34" charset="0"/>
              </a:rPr>
              <a:t>outh Africa</a:t>
            </a:r>
            <a:br>
              <a:rPr lang="en-GB" sz="3100" b="1" dirty="0">
                <a:solidFill>
                  <a:schemeClr val="tx1"/>
                </a:solidFill>
                <a:latin typeface="Century Gothic" panose="020B0502020202020204" pitchFamily="34" charset="0"/>
                <a:ea typeface="Times New Roman" panose="02020603050405020304" pitchFamily="18" charset="0"/>
                <a:cs typeface="Arial" panose="020B0604020202020204" pitchFamily="34" charset="0"/>
              </a:rPr>
            </a:br>
            <a:br>
              <a:rPr lang="en-US" sz="1800" dirty="0">
                <a:effectLst/>
                <a:latin typeface="Times New Roman" panose="02020603050405020304" pitchFamily="18" charset="0"/>
                <a:ea typeface="Times New Roman" panose="02020603050405020304" pitchFamily="18" charset="0"/>
              </a:rPr>
            </a:br>
            <a:r>
              <a:rPr lang="en-US" dirty="0">
                <a:solidFill>
                  <a:schemeClr val="tx2"/>
                </a:solidFill>
              </a:rPr>
              <a:t> </a:t>
            </a:r>
            <a:endParaRPr lang="en-US" sz="4400" b="1" dirty="0">
              <a:solidFill>
                <a:schemeClr val="tx1"/>
              </a:solidFill>
              <a:latin typeface="Century Gothic" panose="020B0502020202020204" pitchFamily="34" charset="0"/>
            </a:endParaRPr>
          </a:p>
        </p:txBody>
      </p:sp>
      <p:sp>
        <p:nvSpPr>
          <p:cNvPr id="54" name="Subtitle 53">
            <a:extLst>
              <a:ext uri="{FF2B5EF4-FFF2-40B4-BE49-F238E27FC236}">
                <a16:creationId xmlns:a16="http://schemas.microsoft.com/office/drawing/2014/main" id="{778500F7-8811-DA36-7B8C-A6A7A854F037}"/>
              </a:ext>
            </a:extLst>
          </p:cNvPr>
          <p:cNvSpPr>
            <a:spLocks noGrp="1"/>
          </p:cNvSpPr>
          <p:nvPr>
            <p:ph type="subTitle" idx="1"/>
          </p:nvPr>
        </p:nvSpPr>
        <p:spPr>
          <a:xfrm>
            <a:off x="4954082" y="3996250"/>
            <a:ext cx="6905666" cy="1942434"/>
          </a:xfrm>
        </p:spPr>
        <p:txBody>
          <a:bodyPr>
            <a:normAutofit fontScale="32500" lnSpcReduction="20000"/>
          </a:bodyPr>
          <a:lstStyle/>
          <a:p>
            <a:endParaRPr lang="en-US" sz="1800" dirty="0">
              <a:effectLst/>
              <a:latin typeface="Century Gothic" panose="020B0502020202020204" pitchFamily="34" charset="0"/>
              <a:ea typeface="Calibri" panose="020F0502020204030204" pitchFamily="34" charset="0"/>
              <a:cs typeface="Arial" panose="020B0604020202020204" pitchFamily="34" charset="0"/>
            </a:endParaRPr>
          </a:p>
          <a:p>
            <a:r>
              <a:rPr lang="en-US" sz="5800" b="1" u="sng" dirty="0">
                <a:effectLst/>
                <a:latin typeface="Century Gothic" panose="020B0502020202020204" pitchFamily="34" charset="0"/>
                <a:ea typeface="Times New Roman" panose="02020603050405020304" pitchFamily="18" charset="0"/>
                <a:cs typeface="Arial" panose="020B0604020202020204" pitchFamily="34" charset="0"/>
              </a:rPr>
              <a:t>Department of Social Development Shelter Indaba</a:t>
            </a:r>
            <a:endParaRPr lang="en-US" sz="5800" dirty="0">
              <a:effectLst/>
              <a:latin typeface="Times New Roman" panose="02020603050405020304" pitchFamily="18" charset="0"/>
              <a:ea typeface="Times New Roman" panose="02020603050405020304" pitchFamily="18" charset="0"/>
            </a:endParaRPr>
          </a:p>
          <a:p>
            <a:endParaRPr lang="en-US" sz="2400" dirty="0">
              <a:effectLst/>
              <a:latin typeface="Times New Roman" panose="02020603050405020304" pitchFamily="18" charset="0"/>
              <a:ea typeface="Times New Roman" panose="02020603050405020304" pitchFamily="18" charset="0"/>
            </a:endParaRPr>
          </a:p>
          <a:p>
            <a:endParaRPr lang="en-ZA" sz="1800" b="1" dirty="0">
              <a:latin typeface="Century Gothic" panose="020B0502020202020204" pitchFamily="34" charset="0"/>
            </a:endParaRPr>
          </a:p>
          <a:p>
            <a:endParaRPr lang="en-ZA" sz="3300" b="1" dirty="0">
              <a:latin typeface="Century Gothic" panose="020B0502020202020204" pitchFamily="34" charset="0"/>
            </a:endParaRPr>
          </a:p>
          <a:p>
            <a:r>
              <a:rPr lang="en-ZA" sz="3300" b="1" dirty="0">
                <a:latin typeface="Century Gothic" panose="020B0502020202020204" pitchFamily="34" charset="0"/>
              </a:rPr>
              <a:t>20 November 2023</a:t>
            </a:r>
          </a:p>
        </p:txBody>
      </p:sp>
      <p:sp>
        <p:nvSpPr>
          <p:cNvPr id="5" name="Footer Placeholder 4">
            <a:extLst>
              <a:ext uri="{FF2B5EF4-FFF2-40B4-BE49-F238E27FC236}">
                <a16:creationId xmlns:a16="http://schemas.microsoft.com/office/drawing/2014/main" id="{D543AA3C-35F9-52D4-AFCE-5B5A0743BC0C}"/>
              </a:ext>
            </a:extLst>
          </p:cNvPr>
          <p:cNvSpPr>
            <a:spLocks noGrp="1"/>
          </p:cNvSpPr>
          <p:nvPr>
            <p:ph type="ftr" sz="quarter" idx="11"/>
          </p:nvPr>
        </p:nvSpPr>
        <p:spPr>
          <a:xfrm>
            <a:off x="5596471" y="6422854"/>
            <a:ext cx="5044440" cy="365125"/>
          </a:xfrm>
        </p:spPr>
        <p:txBody>
          <a:bodyPr vert="horz" lIns="91440" tIns="45720" rIns="91440" bIns="45720" rtlCol="0">
            <a:normAutofit/>
          </a:bodyPr>
          <a:lstStyle/>
          <a:p>
            <a:pPr defTabSz="914400">
              <a:spcAft>
                <a:spcPts val="600"/>
              </a:spcAft>
            </a:pPr>
            <a:r>
              <a:rPr lang="en-US" sz="1200" dirty="0">
                <a:latin typeface="Century Gothic" panose="020B0502020202020204" pitchFamily="34" charset="0"/>
              </a:rPr>
              <a:t>A Society Free From All Forms of Gender Inequality.</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a:xfrm>
            <a:off x="10658927" y="6422854"/>
            <a:ext cx="946264" cy="365125"/>
          </a:xfrm>
        </p:spPr>
        <p:txBody>
          <a:bodyPr vert="horz" lIns="45720" tIns="45720" rIns="91440" bIns="45720" rtlCol="0">
            <a:normAutofit/>
          </a:bodyPr>
          <a:lstStyle/>
          <a:p>
            <a:pPr defTabSz="914400">
              <a:spcAft>
                <a:spcPts val="600"/>
              </a:spcAft>
            </a:pPr>
            <a:fld id="{4C5DC4AD-8DB4-4E4A-BEA4-8A23F11057A7}" type="slidenum">
              <a:rPr lang="en-US">
                <a:latin typeface="Century Gothic" panose="020B0502020202020204" pitchFamily="34" charset="0"/>
              </a:rPr>
              <a:pPr defTabSz="914400">
                <a:spcAft>
                  <a:spcPts val="600"/>
                </a:spcAft>
              </a:pPr>
              <a:t>1</a:t>
            </a:fld>
            <a:endParaRPr lang="en-US" dirty="0">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88AB7902-5304-26A6-CF86-5FF7E971AAD6}"/>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218493" y="1487160"/>
            <a:ext cx="4089413" cy="2627639"/>
          </a:xfrm>
          <a:prstGeom prst="rect">
            <a:avLst/>
          </a:prstGeom>
        </p:spPr>
      </p:pic>
    </p:spTree>
    <p:extLst>
      <p:ext uri="{BB962C8B-B14F-4D97-AF65-F5344CB8AC3E}">
        <p14:creationId xmlns:p14="http://schemas.microsoft.com/office/powerpoint/2010/main" val="103242862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1" y="649356"/>
            <a:ext cx="8986962" cy="1063819"/>
          </a:xfrm>
        </p:spPr>
        <p:txBody>
          <a:bodyPr>
            <a:normAutofit fontScale="90000"/>
          </a:bodyPr>
          <a:lstStyle/>
          <a:p>
            <a:pPr algn="ctr"/>
            <a:br>
              <a:rPr lang="en-ZA" b="1" dirty="0">
                <a:solidFill>
                  <a:schemeClr val="bg1"/>
                </a:solidFill>
                <a:latin typeface="Century Gothic" panose="020B0502020202020204" pitchFamily="34" charset="0"/>
              </a:rPr>
            </a:br>
            <a:r>
              <a:rPr lang="en-ZA" b="1" dirty="0">
                <a:solidFill>
                  <a:schemeClr val="bg1"/>
                </a:solidFill>
                <a:latin typeface="Century Gothic" panose="020B0502020202020204" pitchFamily="34" charset="0"/>
              </a:rPr>
              <a:t> recommendations</a:t>
            </a:r>
            <a:br>
              <a:rPr lang="en-ZA" b="1" dirty="0">
                <a:solidFill>
                  <a:schemeClr val="bg1"/>
                </a:solidFill>
                <a:latin typeface="Century Gothic" panose="020B0502020202020204" pitchFamily="34" charset="0"/>
              </a:rPr>
            </a:b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36502"/>
            <a:ext cx="12192000" cy="5065064"/>
          </a:xfrm>
        </p:spPr>
        <p:txBody>
          <a:bodyPr>
            <a:normAutofit/>
          </a:bodyPr>
          <a:lstStyle/>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Prior to the publication of this report, the Commission became aware of a shelter established in </a:t>
            </a:r>
            <a:r>
              <a:rPr lang="en-US" sz="1800" b="1" dirty="0" err="1">
                <a:solidFill>
                  <a:schemeClr val="bg1"/>
                </a:solidFill>
                <a:latin typeface="Century Gothic" panose="020B0502020202020204" pitchFamily="34" charset="0"/>
              </a:rPr>
              <a:t>Koffiefontein</a:t>
            </a:r>
            <a:r>
              <a:rPr lang="en-US" sz="1800" b="1" dirty="0">
                <a:solidFill>
                  <a:schemeClr val="bg1"/>
                </a:solidFill>
                <a:latin typeface="Century Gothic" panose="020B0502020202020204" pitchFamily="34" charset="0"/>
              </a:rPr>
              <a:t> through a media release from the desk of the Minister of Public Works and Infrastructure.</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The media release confirmed that the DPWI had handed over the refurbished building to the FSDSD to assist in providing a safe </a:t>
            </a:r>
            <a:r>
              <a:rPr lang="en-US" sz="1800" b="1" dirty="0" err="1">
                <a:solidFill>
                  <a:schemeClr val="bg1"/>
                </a:solidFill>
                <a:latin typeface="Century Gothic" panose="020B0502020202020204" pitchFamily="34" charset="0"/>
              </a:rPr>
              <a:t>harbour</a:t>
            </a:r>
            <a:r>
              <a:rPr lang="en-US" sz="1800" b="1" dirty="0">
                <a:solidFill>
                  <a:schemeClr val="bg1"/>
                </a:solidFill>
                <a:latin typeface="Century Gothic" panose="020B0502020202020204" pitchFamily="34" charset="0"/>
              </a:rPr>
              <a:t> for victims of GBV.</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Although this information is not in line with the information submitted by the FSDSD, the Commission commends the FSDSD for its efforts in the establishment of a shelter in the Xhariep District. </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10</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05029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843736"/>
            <a:ext cx="12192000" cy="5065064"/>
          </a:xfrm>
        </p:spPr>
        <p:txBody>
          <a:bodyPr>
            <a:normAutofit/>
          </a:bodyPr>
          <a:lstStyle/>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In its progress report to the Commission, the FSDSD reported funding for the Sasolburg shelter in the </a:t>
            </a:r>
            <a:r>
              <a:rPr lang="en-US" sz="1800" b="1" dirty="0" err="1">
                <a:solidFill>
                  <a:schemeClr val="bg1"/>
                </a:solidFill>
                <a:latin typeface="Century Gothic" panose="020B0502020202020204" pitchFamily="34" charset="0"/>
              </a:rPr>
              <a:t>Fezile</a:t>
            </a:r>
            <a:r>
              <a:rPr lang="en-US" sz="1800" b="1" dirty="0">
                <a:solidFill>
                  <a:schemeClr val="bg1"/>
                </a:solidFill>
                <a:latin typeface="Century Gothic" panose="020B0502020202020204" pitchFamily="34" charset="0"/>
              </a:rPr>
              <a:t> Dabi District. The FSDSD stipulated that this shelter would be operational in August 2022. The Commission became aware, through independent news reports, that the Member of the Executive Council (MEC) opened the shelter in Sasolburg for the FSDSD and the Premier of the Free State province.</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Additionally, the FSDSD reported to the Commission that the extension to the Goldfield shelter in Welkom, located in the Lejweleputswa District, was completed in March 2022. The Minister for Social Development and the MEC for FSDSD officially opened the new extension of the Goldfield shelter in April 2022 during the Presidential Imbizo, which visited the Free State, to ensure monitoring of the implementation of the district model. </a:t>
            </a:r>
          </a:p>
          <a:p>
            <a:pPr algn="just">
              <a:lnSpc>
                <a:spcPct val="150000"/>
              </a:lnSpc>
              <a:buFont typeface="Wingdings" panose="05000000000000000000" pitchFamily="2" charset="2"/>
              <a:buChar char="Ø"/>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11</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
        <p:nvSpPr>
          <p:cNvPr id="4" name="TextBox 3">
            <a:extLst>
              <a:ext uri="{FF2B5EF4-FFF2-40B4-BE49-F238E27FC236}">
                <a16:creationId xmlns:a16="http://schemas.microsoft.com/office/drawing/2014/main" id="{827F2EDE-6F35-E155-4144-C6505EA72CAD}"/>
              </a:ext>
            </a:extLst>
          </p:cNvPr>
          <p:cNvSpPr txBox="1"/>
          <p:nvPr/>
        </p:nvSpPr>
        <p:spPr>
          <a:xfrm>
            <a:off x="304800" y="451016"/>
            <a:ext cx="9191622" cy="1200329"/>
          </a:xfrm>
          <a:prstGeom prst="rect">
            <a:avLst/>
          </a:prstGeom>
          <a:noFill/>
        </p:spPr>
        <p:txBody>
          <a:bodyPr wrap="square" rtlCol="0">
            <a:spAutoFit/>
          </a:bodyPr>
          <a:lstStyle/>
          <a:p>
            <a:pPr algn="ctr"/>
            <a:r>
              <a:rPr lang="en-ZA" sz="3600" b="1" dirty="0">
                <a:solidFill>
                  <a:schemeClr val="bg1"/>
                </a:solidFill>
                <a:latin typeface="Century Gothic" panose="020B0502020202020204" pitchFamily="34" charset="0"/>
              </a:rPr>
              <a:t>RECOMMENDATIONS</a:t>
            </a:r>
          </a:p>
          <a:p>
            <a:pPr algn="ctr"/>
            <a:endParaRPr lang="en-ZA" sz="3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988718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106232"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FSDSD reported that the shelter in QwaQwa, located in the Thabo </a:t>
            </a:r>
            <a:r>
              <a:rPr lang="en-US" sz="1800" b="1" dirty="0" err="1">
                <a:solidFill>
                  <a:schemeClr val="bg1"/>
                </a:solidFill>
                <a:latin typeface="Century Gothic" panose="020B0502020202020204" pitchFamily="34" charset="0"/>
              </a:rPr>
              <a:t>Mafutsanya</a:t>
            </a:r>
            <a:r>
              <a:rPr lang="en-US" sz="1800" b="1" dirty="0">
                <a:solidFill>
                  <a:schemeClr val="bg1"/>
                </a:solidFill>
                <a:latin typeface="Century Gothic" panose="020B0502020202020204" pitchFamily="34" charset="0"/>
              </a:rPr>
              <a:t> District, was allocated funds for the completion of construction of the new building to bring it to operational standards. This shelter was to be launched in August 2022. The Commission became aware through independent news reports that the MEC for FSDSD opened the QwaQwa shelter on 31 August 2022.</a:t>
            </a:r>
          </a:p>
          <a:p>
            <a:pPr algn="just">
              <a:lnSpc>
                <a:spcPct val="150000"/>
              </a:lnSpc>
            </a:pPr>
            <a:r>
              <a:rPr lang="en-US" sz="1800" b="1" dirty="0">
                <a:solidFill>
                  <a:schemeClr val="bg1"/>
                </a:solidFill>
                <a:latin typeface="Century Gothic" panose="020B0502020202020204" pitchFamily="34" charset="0"/>
              </a:rPr>
              <a:t>The continued failure of the FSDSD to ensure that a funding model is developed and implemented puts the NPOs and NGOs that provide social services in the province in a precarious position. The precarity is due to NPOs not being assured that they will receive consistent and adequate funding to ensure that they can function optimally</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12</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616192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In relation to the recommendation that the FSDSD complete an audit of the number of shelters within the Free-State, the FSDSD confirmed to the Commission that the safe house in the Mangaung District did not apply for financing as a safe house but as a shelter for the 2022/2023 financial year. The application was submitted but was not completed correctly, so funding was not allocated or approved. The FSDSD indicated that funding for the shelter in </a:t>
            </a:r>
            <a:r>
              <a:rPr lang="en-US" sz="1800" b="1" dirty="0" err="1">
                <a:solidFill>
                  <a:schemeClr val="bg1"/>
                </a:solidFill>
                <a:latin typeface="Century Gothic" panose="020B0502020202020204" pitchFamily="34" charset="0"/>
              </a:rPr>
              <a:t>Bothaville</a:t>
            </a:r>
            <a:r>
              <a:rPr lang="en-US" sz="1800" b="1" dirty="0">
                <a:solidFill>
                  <a:schemeClr val="bg1"/>
                </a:solidFill>
                <a:latin typeface="Century Gothic" panose="020B0502020202020204" pitchFamily="34" charset="0"/>
              </a:rPr>
              <a:t> was suspended pending intervention to address compliance and accountability issues. </a:t>
            </a:r>
          </a:p>
          <a:p>
            <a:pPr algn="just">
              <a:lnSpc>
                <a:spcPct val="150000"/>
              </a:lnSpc>
            </a:pPr>
            <a:r>
              <a:rPr lang="en-US" sz="1800" b="1" dirty="0">
                <a:solidFill>
                  <a:schemeClr val="bg1"/>
                </a:solidFill>
                <a:latin typeface="Century Gothic" panose="020B0502020202020204" pitchFamily="34" charset="0"/>
              </a:rPr>
              <a:t>Upon the publication of this report, there was no confirmation from the FSDSD that the investigations, as noted above, were completed. The Commission notes this with concern, as these investigations directly impact the funding of the shelters in the Mangaung District and </a:t>
            </a:r>
            <a:r>
              <a:rPr lang="en-US" sz="1800" b="1" dirty="0" err="1">
                <a:solidFill>
                  <a:schemeClr val="bg1"/>
                </a:solidFill>
                <a:latin typeface="Century Gothic" panose="020B0502020202020204" pitchFamily="34" charset="0"/>
              </a:rPr>
              <a:t>Bothaville</a:t>
            </a: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13</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301330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225501"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PROGRESS AND DEVELOPMENTS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Commission encourages the speedy conclusion of these investigations, as the failure to secure funding for the shelters in question will have a detrimental effect on service delivery. </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14</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073265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907449" cy="1508760"/>
          </a:xfrm>
        </p:spPr>
        <p:txBody>
          <a:bodyPr>
            <a:normAutofit fontScale="90000"/>
          </a:bodyPr>
          <a:lstStyle/>
          <a:p>
            <a:pPr algn="ctr"/>
            <a:r>
              <a:rPr lang="en-ZA" b="1" dirty="0">
                <a:solidFill>
                  <a:schemeClr val="bg1"/>
                </a:solidFill>
                <a:latin typeface="Century Gothic" panose="020B0502020202020204" pitchFamily="34" charset="0"/>
              </a:rPr>
              <a:t>Northern cape department of Social development (NCDSD)</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lnSpcReduction="10000"/>
          </a:bodyPr>
          <a:lstStyle/>
          <a:p>
            <a:pPr marL="0" indent="0" algn="just">
              <a:lnSpc>
                <a:spcPct val="150000"/>
              </a:lnSpc>
              <a:buNone/>
            </a:pPr>
            <a:r>
              <a:rPr lang="en-US" sz="1800" b="1" dirty="0">
                <a:solidFill>
                  <a:schemeClr val="bg1"/>
                </a:solidFill>
                <a:latin typeface="Century Gothic" panose="020B0502020202020204" pitchFamily="34" charset="0"/>
              </a:rPr>
              <a:t>The  (NCDSD) appeared before the Commission on 3 December 2019.</a:t>
            </a:r>
          </a:p>
          <a:p>
            <a:pPr marL="0" indent="0" algn="just">
              <a:lnSpc>
                <a:spcPct val="150000"/>
              </a:lnSpc>
              <a:buNone/>
            </a:pPr>
            <a:r>
              <a:rPr lang="en-US" sz="1800" b="1" dirty="0">
                <a:solidFill>
                  <a:schemeClr val="bg1"/>
                </a:solidFill>
                <a:latin typeface="Century Gothic" panose="020B0502020202020204" pitchFamily="34" charset="0"/>
              </a:rPr>
              <a:t>Subsequent to this appearance and hearing, the Commission made the following recommendations:</a:t>
            </a:r>
          </a:p>
          <a:p>
            <a:pPr marL="0" indent="0" algn="just">
              <a:lnSpc>
                <a:spcPct val="150000"/>
              </a:lnSpc>
              <a:buNone/>
            </a:pPr>
            <a:r>
              <a:rPr lang="en-US" sz="1800" b="1" dirty="0">
                <a:solidFill>
                  <a:schemeClr val="bg1"/>
                </a:solidFill>
                <a:latin typeface="Century Gothic" panose="020B0502020202020204" pitchFamily="34" charset="0"/>
              </a:rPr>
              <a:t>1. The NCDSD was to establish shelters in the Namakwa District.</a:t>
            </a:r>
          </a:p>
          <a:p>
            <a:pPr marL="0" indent="0" algn="just">
              <a:lnSpc>
                <a:spcPct val="150000"/>
              </a:lnSpc>
              <a:buNone/>
            </a:pPr>
            <a:r>
              <a:rPr lang="en-US" sz="1800" b="1" dirty="0">
                <a:solidFill>
                  <a:schemeClr val="bg1"/>
                </a:solidFill>
                <a:latin typeface="Century Gothic" panose="020B0502020202020204" pitchFamily="34" charset="0"/>
              </a:rPr>
              <a:t>2. The NCDSD was to ensure that the </a:t>
            </a:r>
            <a:r>
              <a:rPr lang="en-US" sz="1800" b="1" dirty="0" err="1">
                <a:solidFill>
                  <a:schemeClr val="bg1"/>
                </a:solidFill>
                <a:latin typeface="Century Gothic" panose="020B0502020202020204" pitchFamily="34" charset="0"/>
              </a:rPr>
              <a:t>Postmasburg</a:t>
            </a:r>
            <a:r>
              <a:rPr lang="en-US" sz="1800" b="1" dirty="0">
                <a:solidFill>
                  <a:schemeClr val="bg1"/>
                </a:solidFill>
                <a:latin typeface="Century Gothic" panose="020B0502020202020204" pitchFamily="34" charset="0"/>
              </a:rPr>
              <a:t> shelter becomes operational by June 2020.</a:t>
            </a:r>
          </a:p>
          <a:p>
            <a:pPr marL="0" indent="0" algn="just">
              <a:lnSpc>
                <a:spcPct val="150000"/>
              </a:lnSpc>
              <a:buNone/>
            </a:pPr>
            <a:r>
              <a:rPr lang="en-US" sz="1800" b="1" dirty="0">
                <a:solidFill>
                  <a:schemeClr val="bg1"/>
                </a:solidFill>
                <a:latin typeface="Century Gothic" panose="020B0502020202020204" pitchFamily="34" charset="0"/>
              </a:rPr>
              <a:t>3. The NCDSD was to develop, within six months, effective and efficient mechanisms to accurately record</a:t>
            </a:r>
          </a:p>
          <a:p>
            <a:pPr marL="0" indent="0" algn="just">
              <a:lnSpc>
                <a:spcPct val="150000"/>
              </a:lnSpc>
              <a:buNone/>
            </a:pPr>
            <a:r>
              <a:rPr lang="en-US" sz="1800" b="1" dirty="0">
                <a:solidFill>
                  <a:schemeClr val="bg1"/>
                </a:solidFill>
                <a:latin typeface="Century Gothic" panose="020B0502020202020204" pitchFamily="34" charset="0"/>
              </a:rPr>
              <a:t>funding allocation to shelters.</a:t>
            </a:r>
          </a:p>
          <a:p>
            <a:pPr marL="0" indent="0" algn="just">
              <a:lnSpc>
                <a:spcPct val="150000"/>
              </a:lnSpc>
              <a:buNone/>
            </a:pPr>
            <a:r>
              <a:rPr lang="en-US" sz="1800" b="1" dirty="0">
                <a:solidFill>
                  <a:schemeClr val="bg1"/>
                </a:solidFill>
                <a:latin typeface="Century Gothic" panose="020B0502020202020204" pitchFamily="34" charset="0"/>
              </a:rPr>
              <a:t>4. The NCDSD was to adequately and uniformly resource shelters. As such, a uniform policy for shelter</a:t>
            </a:r>
          </a:p>
          <a:p>
            <a:pPr marL="0" indent="0" algn="just">
              <a:lnSpc>
                <a:spcPct val="150000"/>
              </a:lnSpc>
              <a:buNone/>
            </a:pPr>
            <a:r>
              <a:rPr lang="en-US" sz="1800" b="1" dirty="0">
                <a:solidFill>
                  <a:schemeClr val="bg1"/>
                </a:solidFill>
                <a:latin typeface="Century Gothic" panose="020B0502020202020204" pitchFamily="34" charset="0"/>
              </a:rPr>
              <a:t>funding was to be in place and implemented.</a:t>
            </a:r>
          </a:p>
          <a:p>
            <a:pPr marL="0" indent="0" algn="just">
              <a:lnSpc>
                <a:spcPct val="150000"/>
              </a:lnSpc>
              <a:buNone/>
            </a:pPr>
            <a:r>
              <a:rPr lang="en-US" sz="1800" b="1" dirty="0">
                <a:solidFill>
                  <a:schemeClr val="bg1"/>
                </a:solidFill>
                <a:latin typeface="Century Gothic" panose="020B0502020202020204" pitchFamily="34" charset="0"/>
              </a:rPr>
              <a:t>5. The NCDSD was to offer the minimum wage to housemothers.</a:t>
            </a:r>
          </a:p>
          <a:p>
            <a:pPr marL="0" indent="0" algn="just">
              <a:lnSpc>
                <a:spcPct val="150000"/>
              </a:lnSpc>
              <a:buNone/>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15</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961900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6. The Commission will engage the Auditor-General of South Africa, the Minister of DSD and other relevant</a:t>
            </a:r>
          </a:p>
          <a:p>
            <a:pPr marL="0" indent="0" algn="just">
              <a:lnSpc>
                <a:spcPct val="150000"/>
              </a:lnSpc>
              <a:buNone/>
            </a:pPr>
            <a:r>
              <a:rPr lang="en-US" sz="1800" b="1" dirty="0">
                <a:solidFill>
                  <a:schemeClr val="bg1"/>
                </a:solidFill>
                <a:latin typeface="Century Gothic" panose="020B0502020202020204" pitchFamily="34" charset="0"/>
              </a:rPr>
              <a:t>authorities regarding the significant discrepancies in the allocation of funding between NDSD and NCDSD, as well as possible auditing or investigation of the discrepancies.</a:t>
            </a:r>
          </a:p>
          <a:p>
            <a:pPr marL="0" indent="0" algn="just">
              <a:lnSpc>
                <a:spcPct val="150000"/>
              </a:lnSpc>
              <a:buNone/>
            </a:pPr>
            <a:r>
              <a:rPr lang="en-US" sz="1800" b="1" dirty="0">
                <a:solidFill>
                  <a:schemeClr val="bg1"/>
                </a:solidFill>
                <a:latin typeface="Century Gothic" panose="020B0502020202020204" pitchFamily="34" charset="0"/>
              </a:rPr>
              <a:t>Despite efforts by the NCDSD to establish a shelter in the Namakwa District, which includes allocating about R700000 for the establishment, the NCDSD failed to establish a shelter. The challenge cited by the NCDSD is that it does not have buildings for </a:t>
            </a:r>
            <a:r>
              <a:rPr lang="en-US" sz="1800" b="1" dirty="0" err="1">
                <a:solidFill>
                  <a:schemeClr val="bg1"/>
                </a:solidFill>
                <a:latin typeface="Century Gothic" panose="020B0502020202020204" pitchFamily="34" charset="0"/>
              </a:rPr>
              <a:t>utilising</a:t>
            </a:r>
            <a:r>
              <a:rPr lang="en-US" sz="1800" b="1" dirty="0">
                <a:solidFill>
                  <a:schemeClr val="bg1"/>
                </a:solidFill>
                <a:latin typeface="Century Gothic" panose="020B0502020202020204" pitchFamily="34" charset="0"/>
              </a:rPr>
              <a:t> as shelters. Therefore, it must either rely on the DPWI as a custodian of public buildings to allocate buildings to it or rely on other private entities willing to establish shelters.</a:t>
            </a:r>
          </a:p>
          <a:p>
            <a:pPr marL="0" indent="0" algn="just">
              <a:lnSpc>
                <a:spcPct val="150000"/>
              </a:lnSpc>
              <a:buNone/>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16</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160248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15924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lack of a shelter in the Namakwa District means victims and survivors of GBV must travel more than six hours to access the nearest shelter in a </a:t>
            </a:r>
            <a:r>
              <a:rPr lang="en-US" sz="1800" b="1" dirty="0" err="1">
                <a:solidFill>
                  <a:schemeClr val="bg1"/>
                </a:solidFill>
                <a:latin typeface="Century Gothic" panose="020B0502020202020204" pitchFamily="34" charset="0"/>
              </a:rPr>
              <a:t>neighbouring</a:t>
            </a:r>
            <a:r>
              <a:rPr lang="en-US" sz="1800" b="1" dirty="0">
                <a:solidFill>
                  <a:schemeClr val="bg1"/>
                </a:solidFill>
                <a:latin typeface="Century Gothic" panose="020B0502020202020204" pitchFamily="34" charset="0"/>
              </a:rPr>
              <a:t> district. The unavailability of a shelter within the Namakwa District is concerning, noting that most of the population of the Namakwa District is women, and it is common cause that women are more susceptible to GBV because of their vulnerable social and economic position.</a:t>
            </a:r>
          </a:p>
          <a:p>
            <a:pPr algn="just">
              <a:lnSpc>
                <a:spcPct val="150000"/>
              </a:lnSpc>
            </a:pPr>
            <a:r>
              <a:rPr lang="en-US" sz="1800" b="1" dirty="0">
                <a:solidFill>
                  <a:schemeClr val="bg1"/>
                </a:solidFill>
                <a:latin typeface="Century Gothic" panose="020B0502020202020204" pitchFamily="34" charset="0"/>
              </a:rPr>
              <a:t>Regarding the </a:t>
            </a:r>
            <a:r>
              <a:rPr lang="en-US" sz="1800" b="1" dirty="0" err="1">
                <a:solidFill>
                  <a:schemeClr val="bg1"/>
                </a:solidFill>
                <a:latin typeface="Century Gothic" panose="020B0502020202020204" pitchFamily="34" charset="0"/>
              </a:rPr>
              <a:t>operationalisation</a:t>
            </a:r>
            <a:r>
              <a:rPr lang="en-US" sz="1800" b="1" dirty="0">
                <a:solidFill>
                  <a:schemeClr val="bg1"/>
                </a:solidFill>
                <a:latin typeface="Century Gothic" panose="020B0502020202020204" pitchFamily="34" charset="0"/>
              </a:rPr>
              <a:t> of the </a:t>
            </a:r>
            <a:r>
              <a:rPr lang="en-US" sz="1800" b="1" dirty="0" err="1">
                <a:solidFill>
                  <a:schemeClr val="bg1"/>
                </a:solidFill>
                <a:latin typeface="Century Gothic" panose="020B0502020202020204" pitchFamily="34" charset="0"/>
              </a:rPr>
              <a:t>Postmasburg</a:t>
            </a:r>
            <a:r>
              <a:rPr lang="en-US" sz="1800" b="1" dirty="0">
                <a:solidFill>
                  <a:schemeClr val="bg1"/>
                </a:solidFill>
                <a:latin typeface="Century Gothic" panose="020B0502020202020204" pitchFamily="34" charset="0"/>
              </a:rPr>
              <a:t> shelter, the NCDSD reported that since its appearance</a:t>
            </a:r>
          </a:p>
          <a:p>
            <a:pPr marL="0" indent="0" algn="just">
              <a:lnSpc>
                <a:spcPct val="150000"/>
              </a:lnSpc>
              <a:buNone/>
            </a:pPr>
            <a:r>
              <a:rPr lang="en-US" sz="1800" b="1" dirty="0">
                <a:solidFill>
                  <a:schemeClr val="bg1"/>
                </a:solidFill>
                <a:latin typeface="Century Gothic" panose="020B0502020202020204" pitchFamily="34" charset="0"/>
              </a:rPr>
              <a:t>   before the Commission, it has relied on a private mining company to avail a building for the establishment</a:t>
            </a:r>
          </a:p>
          <a:p>
            <a:pPr marL="0" indent="0" algn="just">
              <a:lnSpc>
                <a:spcPct val="150000"/>
              </a:lnSpc>
              <a:buNone/>
            </a:pPr>
            <a:r>
              <a:rPr lang="en-US" sz="1800" b="1" dirty="0">
                <a:solidFill>
                  <a:schemeClr val="bg1"/>
                </a:solidFill>
                <a:latin typeface="Century Gothic" panose="020B0502020202020204" pitchFamily="34" charset="0"/>
              </a:rPr>
              <a:t>  of a shelter. There was no indication from the NCDSD of any effort made to obtain an alternative building in</a:t>
            </a:r>
          </a:p>
          <a:p>
            <a:pPr marL="0" indent="0" algn="just">
              <a:lnSpc>
                <a:spcPct val="150000"/>
              </a:lnSpc>
              <a:buNone/>
            </a:pPr>
            <a:r>
              <a:rPr lang="en-US" sz="1800" b="1" dirty="0">
                <a:solidFill>
                  <a:schemeClr val="bg1"/>
                </a:solidFill>
                <a:latin typeface="Century Gothic" panose="020B0502020202020204" pitchFamily="34" charset="0"/>
              </a:rPr>
              <a:t>  </a:t>
            </a:r>
            <a:r>
              <a:rPr lang="en-US" sz="1800" b="1" dirty="0" err="1">
                <a:solidFill>
                  <a:schemeClr val="bg1"/>
                </a:solidFill>
                <a:latin typeface="Century Gothic" panose="020B0502020202020204" pitchFamily="34" charset="0"/>
              </a:rPr>
              <a:t>Postmasburg</a:t>
            </a:r>
            <a:r>
              <a:rPr lang="en-US" sz="1800" b="1" dirty="0">
                <a:solidFill>
                  <a:schemeClr val="bg1"/>
                </a:solidFill>
                <a:latin typeface="Century Gothic" panose="020B0502020202020204" pitchFamily="34" charset="0"/>
              </a:rPr>
              <a:t> for the establishment of a shelter.</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17</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21325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Commission unearthed significant discrepancies regarding the allocation of funding to Northern Cape</a:t>
            </a:r>
          </a:p>
          <a:p>
            <a:pPr marL="0" indent="0" algn="just">
              <a:lnSpc>
                <a:spcPct val="150000"/>
              </a:lnSpc>
              <a:buNone/>
            </a:pPr>
            <a:r>
              <a:rPr lang="en-US" sz="1800" b="1" dirty="0">
                <a:solidFill>
                  <a:schemeClr val="bg1"/>
                </a:solidFill>
                <a:latin typeface="Century Gothic" panose="020B0502020202020204" pitchFamily="34" charset="0"/>
              </a:rPr>
              <a:t>  shelters between the NDSD and the NCDSD. Pursuant to the Commission’s intervention, the NCDSD      developed mechanisms to record the funding of shelters accurately. The accurate records will place the NDSD and the NCDSD in a position to allocate funds equitably, and for monitoring and evaluating the use of the funds.</a:t>
            </a:r>
          </a:p>
          <a:p>
            <a:pPr marL="0" indent="0" algn="just">
              <a:lnSpc>
                <a:spcPct val="150000"/>
              </a:lnSpc>
              <a:buNone/>
            </a:pPr>
            <a:r>
              <a:rPr lang="en-US" sz="1800" b="1" dirty="0">
                <a:solidFill>
                  <a:schemeClr val="bg1"/>
                </a:solidFill>
                <a:latin typeface="Century Gothic" panose="020B0502020202020204" pitchFamily="34" charset="0"/>
              </a:rPr>
              <a:t>Regarding the Commission’s recommendation for the NCDSD to increase the stipend of housemothers, the Commission commends the NCDSD’s stance to increase the stipend of housemothers from R3 500 to R5 000. The increased stipend is noted as a valuable step towards living income for housemothers, who often depend on the stipend as their only source of income. </a:t>
            </a:r>
          </a:p>
          <a:p>
            <a:pPr marL="0" indent="0" algn="just">
              <a:lnSpc>
                <a:spcPct val="150000"/>
              </a:lnSpc>
              <a:buNone/>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18</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880485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602649"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western cape department of social development</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Western Cape Department of Social </a:t>
            </a:r>
            <a:r>
              <a:rPr lang="en-US" sz="1800" b="1" dirty="0" err="1">
                <a:solidFill>
                  <a:schemeClr val="bg1"/>
                </a:solidFill>
                <a:latin typeface="Century Gothic" panose="020B0502020202020204" pitchFamily="34" charset="0"/>
              </a:rPr>
              <a:t>Developmment</a:t>
            </a:r>
            <a:r>
              <a:rPr lang="en-US" sz="1800" b="1" dirty="0">
                <a:solidFill>
                  <a:schemeClr val="bg1"/>
                </a:solidFill>
                <a:latin typeface="Century Gothic" panose="020B0502020202020204" pitchFamily="34" charset="0"/>
              </a:rPr>
              <a:t> (WCDSD) appeared before the Commission on 2 December 2019.</a:t>
            </a:r>
          </a:p>
          <a:p>
            <a:pPr algn="just">
              <a:lnSpc>
                <a:spcPct val="150000"/>
              </a:lnSpc>
            </a:pPr>
            <a:r>
              <a:rPr lang="en-US" sz="1800" b="1" dirty="0">
                <a:solidFill>
                  <a:schemeClr val="bg1"/>
                </a:solidFill>
                <a:latin typeface="Century Gothic" panose="020B0502020202020204" pitchFamily="34" charset="0"/>
              </a:rPr>
              <a:t>The Commission made the following findings and recommendations:</a:t>
            </a:r>
          </a:p>
          <a:p>
            <a:pPr algn="just">
              <a:lnSpc>
                <a:spcPct val="150000"/>
              </a:lnSpc>
            </a:pPr>
            <a:r>
              <a:rPr lang="en-US" sz="1800" b="1" dirty="0">
                <a:solidFill>
                  <a:schemeClr val="bg1"/>
                </a:solidFill>
                <a:latin typeface="Century Gothic" panose="020B0502020202020204" pitchFamily="34" charset="0"/>
              </a:rPr>
              <a:t>“The WCDSD further conceded that access to shelters for [persons with disabilities] PWD was not initially a</a:t>
            </a:r>
          </a:p>
          <a:p>
            <a:pPr marL="0" indent="0" algn="just">
              <a:lnSpc>
                <a:spcPct val="150000"/>
              </a:lnSpc>
              <a:buNone/>
            </a:pPr>
            <a:r>
              <a:rPr lang="en-US" sz="1800" b="1" dirty="0">
                <a:solidFill>
                  <a:schemeClr val="bg1"/>
                </a:solidFill>
                <a:latin typeface="Century Gothic" panose="020B0502020202020204" pitchFamily="34" charset="0"/>
              </a:rPr>
              <a:t>   considered standard; however, its response indicated that it had commenced with a process of funding</a:t>
            </a:r>
          </a:p>
          <a:p>
            <a:pPr marL="0" indent="0" algn="just">
              <a:lnSpc>
                <a:spcPct val="150000"/>
              </a:lnSpc>
              <a:buNone/>
            </a:pPr>
            <a:r>
              <a:rPr lang="en-US" sz="1800" b="1" dirty="0">
                <a:solidFill>
                  <a:schemeClr val="bg1"/>
                </a:solidFill>
                <a:latin typeface="Century Gothic" panose="020B0502020202020204" pitchFamily="34" charset="0"/>
              </a:rPr>
              <a:t>   allocations based on the outcome report by the Commission on the State of Shelters.</a:t>
            </a:r>
          </a:p>
          <a:p>
            <a:pPr algn="just">
              <a:lnSpc>
                <a:spcPct val="150000"/>
              </a:lnSpc>
            </a:pPr>
            <a:r>
              <a:rPr lang="en-US" sz="1800" b="1" dirty="0">
                <a:solidFill>
                  <a:schemeClr val="bg1"/>
                </a:solidFill>
                <a:latin typeface="Century Gothic" panose="020B0502020202020204" pitchFamily="34" charset="0"/>
              </a:rPr>
              <a:t>The Commission recommended that staff training, focusing on the lesbian, gay, bisexual, </a:t>
            </a:r>
            <a:r>
              <a:rPr lang="en-US" sz="1800" b="1" dirty="0" err="1">
                <a:solidFill>
                  <a:schemeClr val="bg1"/>
                </a:solidFill>
                <a:latin typeface="Century Gothic" panose="020B0502020202020204" pitchFamily="34" charset="0"/>
              </a:rPr>
              <a:t>transgender,queer</a:t>
            </a:r>
            <a:r>
              <a:rPr lang="en-US" sz="1800" b="1" dirty="0">
                <a:solidFill>
                  <a:schemeClr val="bg1"/>
                </a:solidFill>
                <a:latin typeface="Century Gothic" panose="020B0502020202020204" pitchFamily="34" charset="0"/>
              </a:rPr>
              <a:t>, intersex, asexual, and plus-identified community and their respective needs, be implemented within six months following the hearing.”</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19</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22378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INTRODUCTION  </a:t>
            </a:r>
            <a:br>
              <a:rPr lang="en-ZA" b="1" dirty="0">
                <a:solidFill>
                  <a:schemeClr val="bg1"/>
                </a:solidFill>
                <a:latin typeface="Century Gothic" panose="020B0502020202020204" pitchFamily="34" charset="0"/>
              </a:rPr>
            </a:br>
            <a:endParaRPr lang="en-ZA" b="1" dirty="0">
              <a:solidFill>
                <a:schemeClr val="bg1"/>
              </a:solidFill>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843736"/>
            <a:ext cx="12192000" cy="5065064"/>
          </a:xfrm>
        </p:spPr>
        <p:txBody>
          <a:bodyPr>
            <a:normAutofit/>
          </a:bodyPr>
          <a:lstStyle/>
          <a:p>
            <a:pPr marR="0" lvl="0" algn="just" defTabSz="914400" rtl="0" eaLnBrk="1" fontAlgn="base" latinLnBrk="0" hangingPunct="1">
              <a:lnSpc>
                <a:spcPct val="150000"/>
              </a:lnSpc>
              <a:spcBef>
                <a:spcPct val="20000"/>
              </a:spcBef>
              <a:spcAft>
                <a:spcPct val="0"/>
              </a:spcAft>
              <a:buClrTx/>
              <a:buSzTx/>
              <a:buFont typeface="Wingdings" panose="05000000000000000000" pitchFamily="2" charset="2"/>
              <a:buChar char="Ø"/>
              <a:tabLst/>
              <a:defRPr/>
            </a:pPr>
            <a:endParaRPr kumimoji="0" lang="en-US" altLang="en-US" sz="1800" b="1" i="0" u="none" strike="noStrike" kern="0" cap="none" spc="0" normalizeH="0" baseline="0" noProof="0" dirty="0">
              <a:ln>
                <a:noFill/>
              </a:ln>
              <a:solidFill>
                <a:srgbClr val="000000"/>
              </a:solidFill>
              <a:effectLst/>
              <a:uLnTx/>
              <a:uFillTx/>
              <a:latin typeface="Century Gothic" panose="020B0502020202020204" pitchFamily="34" charset="0"/>
              <a:ea typeface="+mn-ea"/>
              <a:cs typeface="Arial"/>
            </a:endParaRPr>
          </a:p>
          <a:p>
            <a:pPr marL="0" marR="0" lvl="0" indent="0" algn="just" defTabSz="914400" rtl="0" eaLnBrk="1" fontAlgn="base" latinLnBrk="0" hangingPunct="1">
              <a:lnSpc>
                <a:spcPct val="150000"/>
              </a:lnSpc>
              <a:spcBef>
                <a:spcPts val="0"/>
              </a:spcBef>
              <a:spcAft>
                <a:spcPts val="0"/>
              </a:spcAft>
              <a:buClr>
                <a:srgbClr val="FFFFFF"/>
              </a:buClr>
              <a:buSzTx/>
              <a:buFont typeface="Wingdings" pitchFamily="2" charset="2"/>
              <a:buNone/>
              <a:tabLst/>
              <a:defRPr/>
            </a:pPr>
            <a:r>
              <a:rPr kumimoji="0" lang="en-US" sz="18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The Commission for Gender Equality (CGE) is an independent statutory body established in terms of Chapter 9 of the Constitution of the Republic of South Africa,1996 (‘Constitution’). The CGE has a mandate to promote and protect gender equality in government, civil society, and private sector. To this end, the Commission for Gender Equality Act No. 39 of 1996 as amended (‘the CGE Act’) gives the CGE the power to monitor and evaluate policies and practices of organs of state at any level, statutory bodies and functionaries, public bodies and authorities and private businesses, enterprises, and institutions in order to promote gender equality and make any recommendations that the CGE deems necessary. </a:t>
            </a:r>
          </a:p>
          <a:p>
            <a:pPr marL="0" indent="0" algn="just">
              <a:lnSpc>
                <a:spcPct val="150000"/>
              </a:lnSpc>
              <a:buNone/>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a:p>
            <a:pPr algn="r">
              <a:lnSpc>
                <a:spcPct val="150000"/>
              </a:lnSpc>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222577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When the WCDSD appeared before the Commission it had not considered the access to shelters for persons with disabilities (“PWD”) as a standard practice. Therefore, based on the outcome of report by the Commission on the State of Shelters, it initiated a process of funding allocations. This is crucial when the protection of the constitutional rights of persons with disabilities is considered, in eliminating discrimination in social security services, especially as it relates to access to shelters.</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Women and girls with disabilities often face additional marginalization in their experiences of abuse. They also face specific barriers to accessing services due to various factors such as the economic and/or physical dependence on the abuser, which challenges efforts to escape. Furthermore, once they have left and are looking for refuge, accessing shelters is often difficult due to the lack of or limitations in the physical accessibility of shelters for women with disabilities. Similar to perceptions by service providers that they cannot provide</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services for women with disabilities given their resource or capacity limitations</a:t>
            </a:r>
          </a:p>
          <a:p>
            <a:pPr algn="just">
              <a:lnSpc>
                <a:spcPct val="150000"/>
              </a:lnSpc>
              <a:buFont typeface="Wingdings" panose="05000000000000000000" pitchFamily="2" charset="2"/>
              <a:buChar char="Ø"/>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20</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863658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It was important that the WCDSD </a:t>
            </a:r>
            <a:r>
              <a:rPr lang="en-US" sz="1800" b="1" dirty="0" err="1">
                <a:solidFill>
                  <a:schemeClr val="bg1"/>
                </a:solidFill>
                <a:latin typeface="Century Gothic" panose="020B0502020202020204" pitchFamily="34" charset="0"/>
              </a:rPr>
              <a:t>recognise</a:t>
            </a:r>
            <a:r>
              <a:rPr lang="en-US" sz="1800" b="1" dirty="0">
                <a:solidFill>
                  <a:schemeClr val="bg1"/>
                </a:solidFill>
                <a:latin typeface="Century Gothic" panose="020B0502020202020204" pitchFamily="34" charset="0"/>
              </a:rPr>
              <a:t> that it had excluded an entire segment of vulnerable persons and the importance of their action reported back to the Commission meant that the policy in terms of process in respect of the funding allocation of shelters. WCDSD would be able to ensure that there is a reduction in barriers to access and improve service delivery for women with disabilities. Secondly, the development policies, procedures, and budgets specifically designed to provide services to women with disabilities who have experienced domestic violence, sexual assault, or other forms of abuse. These mechanisms enable women with disabilities to access quality services that are integrated into the agency’s operations</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21</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679778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solidFill>
                  <a:schemeClr val="bg1"/>
                </a:solidFill>
                <a:latin typeface="Century Gothic" panose="020B0502020202020204" pitchFamily="34" charset="0"/>
              </a:rPr>
            </a:br>
            <a:r>
              <a:rPr lang="en-ZA" b="1" dirty="0">
                <a:solidFill>
                  <a:schemeClr val="bg1"/>
                </a:solidFill>
                <a:latin typeface="Century Gothic" panose="020B0502020202020204" pitchFamily="34" charset="0"/>
              </a:rPr>
              <a:t>EASTERN CAPE DEPARTMENT OF SOCIAL DEVELOPMENT (ECDSD)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The Eastern Cape Department of Social Development (ECDSD) appeared before the Commission on 3 December 2019. Based on the appearance before the Commission and the presentation made by the ECDSD, the following findings and recommendations were established.</a:t>
            </a:r>
          </a:p>
          <a:p>
            <a:pPr marL="0" indent="0" algn="just">
              <a:lnSpc>
                <a:spcPct val="150000"/>
              </a:lnSpc>
              <a:buNone/>
            </a:pPr>
            <a:r>
              <a:rPr lang="en-US" sz="1800" b="1" dirty="0">
                <a:solidFill>
                  <a:schemeClr val="bg1"/>
                </a:solidFill>
                <a:latin typeface="Century Gothic" panose="020B0502020202020204" pitchFamily="34" charset="0"/>
              </a:rPr>
              <a:t>1. The ECDSD had to develop a funding criteria for shelters, which aligned with the decision of the</a:t>
            </a:r>
          </a:p>
          <a:p>
            <a:pPr marL="0" indent="0" algn="just">
              <a:lnSpc>
                <a:spcPct val="150000"/>
              </a:lnSpc>
              <a:buNone/>
            </a:pPr>
            <a:r>
              <a:rPr lang="en-US" sz="1800" b="1" dirty="0">
                <a:solidFill>
                  <a:schemeClr val="bg1"/>
                </a:solidFill>
                <a:latin typeface="Century Gothic" panose="020B0502020202020204" pitchFamily="34" charset="0"/>
              </a:rPr>
              <a:t> NAWONGO judgment. To this end, the criteria had to determine whether a shelter was properly funded</a:t>
            </a:r>
          </a:p>
          <a:p>
            <a:pPr marL="0" indent="0" algn="just">
              <a:lnSpc>
                <a:spcPct val="150000"/>
              </a:lnSpc>
              <a:buNone/>
            </a:pPr>
            <a:r>
              <a:rPr lang="en-US" sz="1800" b="1" dirty="0">
                <a:solidFill>
                  <a:schemeClr val="bg1"/>
                </a:solidFill>
                <a:latin typeface="Century Gothic" panose="020B0502020202020204" pitchFamily="34" charset="0"/>
              </a:rPr>
              <a:t>without relying on the shelter’s business plan.</a:t>
            </a:r>
          </a:p>
          <a:p>
            <a:pPr marL="0" indent="0" algn="just">
              <a:lnSpc>
                <a:spcPct val="150000"/>
              </a:lnSpc>
              <a:buNone/>
            </a:pPr>
            <a:r>
              <a:rPr lang="en-US" sz="1800" b="1" dirty="0">
                <a:solidFill>
                  <a:schemeClr val="bg1"/>
                </a:solidFill>
                <a:latin typeface="Century Gothic" panose="020B0502020202020204" pitchFamily="34" charset="0"/>
              </a:rPr>
              <a:t>2.  The ECDSD had to share its GBV action plan with the Commission once finalized. The ECDSD had to</a:t>
            </a:r>
          </a:p>
          <a:p>
            <a:pPr marL="0" indent="0" algn="just">
              <a:lnSpc>
                <a:spcPct val="150000"/>
              </a:lnSpc>
              <a:buNone/>
            </a:pPr>
            <a:r>
              <a:rPr lang="en-US" sz="1800" b="1" dirty="0">
                <a:solidFill>
                  <a:schemeClr val="bg1"/>
                </a:solidFill>
                <a:latin typeface="Century Gothic" panose="020B0502020202020204" pitchFamily="34" charset="0"/>
              </a:rPr>
              <a:t>  provide the Commission with feedback by June 20.</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22</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454541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a:bodyPr>
          <a:lstStyle/>
          <a:p>
            <a:pPr algn="ctr"/>
            <a:r>
              <a:rPr lang="en-ZA" sz="3600" b="1" dirty="0">
                <a:solidFill>
                  <a:schemeClr val="bg1"/>
                </a:solidFill>
                <a:latin typeface="Century Gothic" panose="020B0502020202020204" pitchFamily="34" charset="0"/>
              </a:rPr>
              <a:t>RECOMMENDATIONS</a:t>
            </a:r>
            <a:r>
              <a:rPr lang="en-ZA" b="1" dirty="0">
                <a:solidFill>
                  <a:schemeClr val="bg1"/>
                </a:solidFill>
                <a:latin typeface="Century Gothic" panose="020B0502020202020204" pitchFamily="34" charset="0"/>
              </a:rPr>
              <a:t>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endParaRPr lang="en-US" sz="1800" b="1" dirty="0">
              <a:solidFill>
                <a:schemeClr val="bg1"/>
              </a:solidFill>
              <a:latin typeface="Century Gothic" panose="020B0502020202020204" pitchFamily="34" charset="0"/>
            </a:endParaRPr>
          </a:p>
          <a:p>
            <a:pPr marL="0" indent="0" algn="just">
              <a:lnSpc>
                <a:spcPct val="150000"/>
              </a:lnSpc>
              <a:buNone/>
            </a:pPr>
            <a:r>
              <a:rPr lang="en-US" sz="1800" b="1" dirty="0">
                <a:solidFill>
                  <a:schemeClr val="bg1"/>
                </a:solidFill>
                <a:latin typeface="Century Gothic" panose="020B0502020202020204" pitchFamily="34" charset="0"/>
              </a:rPr>
              <a:t>3. ECDSD had to develop a funding criterion, which criteria was developed, in line with the funding criteria provided for in the </a:t>
            </a:r>
            <a:r>
              <a:rPr lang="en-US" sz="1800" b="1" dirty="0" err="1">
                <a:solidFill>
                  <a:schemeClr val="bg1"/>
                </a:solidFill>
                <a:latin typeface="Century Gothic" panose="020B0502020202020204" pitchFamily="34" charset="0"/>
              </a:rPr>
              <a:t>Nawongo</a:t>
            </a:r>
            <a:r>
              <a:rPr lang="en-US" sz="1800" b="1" dirty="0">
                <a:solidFill>
                  <a:schemeClr val="bg1"/>
                </a:solidFill>
                <a:latin typeface="Century Gothic" panose="020B0502020202020204" pitchFamily="34" charset="0"/>
              </a:rPr>
              <a:t> judgment. As said in the judgment, a criteria of this nature would ensure that shelters are adequately funded. The established criteria further focused on programs which are efficient, economic and effective, as well as Those that would adhere to the best practices of financial management.</a:t>
            </a:r>
          </a:p>
          <a:p>
            <a:pPr marL="0" indent="0" algn="just">
              <a:lnSpc>
                <a:spcPct val="150000"/>
              </a:lnSpc>
              <a:buNone/>
            </a:pPr>
            <a:r>
              <a:rPr lang="en-US" sz="1800" b="1" dirty="0">
                <a:solidFill>
                  <a:schemeClr val="bg1"/>
                </a:solidFill>
                <a:latin typeface="Century Gothic" panose="020B0502020202020204" pitchFamily="34" charset="0"/>
              </a:rPr>
              <a:t>The criteria, was the ECDSD’s support and commitment in sharing and transferring resources to emerging organizations as well as providing services in accordance with the service package norms and standards.</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23</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722441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31164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algn="just">
              <a:lnSpc>
                <a:spcPct val="150000"/>
              </a:lnSpc>
            </a:pPr>
            <a:endParaRPr lang="en-US" sz="1800" b="1" dirty="0">
              <a:solidFill>
                <a:schemeClr val="bg1"/>
              </a:solidFill>
              <a:latin typeface="Century Gothic" panose="020B0502020202020204" pitchFamily="34" charset="0"/>
            </a:endParaRPr>
          </a:p>
          <a:p>
            <a:pPr algn="just">
              <a:lnSpc>
                <a:spcPct val="150000"/>
              </a:lnSpc>
            </a:pPr>
            <a:r>
              <a:rPr lang="en-US" sz="1800" b="1" dirty="0">
                <a:solidFill>
                  <a:schemeClr val="bg1"/>
                </a:solidFill>
                <a:latin typeface="Century Gothic" panose="020B0502020202020204" pitchFamily="34" charset="0"/>
              </a:rPr>
              <a:t>Secondly the ECDSD had to draft and share a GBV action plan, which would speak to the implementation of the NSP on GBVF and how the ECDSD would implement the six pillars set out in the NSP on GBVF. The ECDSD advised that it was not in the position to adopt its own action plan, as the National Strategic Plan</a:t>
            </a:r>
          </a:p>
          <a:p>
            <a:pPr marL="0" indent="0" algn="just">
              <a:lnSpc>
                <a:spcPct val="150000"/>
              </a:lnSpc>
              <a:buNone/>
            </a:pPr>
            <a:r>
              <a:rPr lang="en-US" sz="1800" b="1" dirty="0">
                <a:solidFill>
                  <a:schemeClr val="bg1"/>
                </a:solidFill>
                <a:latin typeface="Century Gothic" panose="020B0502020202020204" pitchFamily="34" charset="0"/>
              </a:rPr>
              <a:t>  on Gender Based Violence and Femicide (“NSP on GBVF”) was already in existence. The ECDSD further         advised</a:t>
            </a:r>
          </a:p>
          <a:p>
            <a:pPr marL="0" indent="0" algn="just">
              <a:lnSpc>
                <a:spcPct val="150000"/>
              </a:lnSpc>
              <a:buNone/>
            </a:pPr>
            <a:r>
              <a:rPr lang="en-US" sz="1800" b="1" dirty="0">
                <a:solidFill>
                  <a:schemeClr val="bg1"/>
                </a:solidFill>
                <a:latin typeface="Century Gothic" panose="020B0502020202020204" pitchFamily="34" charset="0"/>
              </a:rPr>
              <a:t>The ECDSD had to develop/ draft the </a:t>
            </a:r>
            <a:r>
              <a:rPr lang="en-US" sz="1800" b="1" dirty="0" err="1">
                <a:solidFill>
                  <a:schemeClr val="bg1"/>
                </a:solidFill>
                <a:latin typeface="Century Gothic" panose="020B0502020202020204" pitchFamily="34" charset="0"/>
              </a:rPr>
              <a:t>Intergrated</a:t>
            </a:r>
            <a:r>
              <a:rPr lang="en-US" sz="1800" b="1" dirty="0">
                <a:solidFill>
                  <a:schemeClr val="bg1"/>
                </a:solidFill>
                <a:latin typeface="Century Gothic" panose="020B0502020202020204" pitchFamily="34" charset="0"/>
              </a:rPr>
              <a:t> Provincial Plan along with other stakeholders, but the plan would be approved by the Office of the Premier (the office said to have the necessary competence to approve the</a:t>
            </a:r>
          </a:p>
          <a:p>
            <a:pPr marL="0" indent="0" algn="just">
              <a:lnSpc>
                <a:spcPct val="150000"/>
              </a:lnSpc>
              <a:buNone/>
            </a:pPr>
            <a:r>
              <a:rPr lang="en-US" sz="1800" b="1" dirty="0">
                <a:solidFill>
                  <a:schemeClr val="bg1"/>
                </a:solidFill>
                <a:latin typeface="Century Gothic" panose="020B0502020202020204" pitchFamily="34" charset="0"/>
              </a:rPr>
              <a:t>Integrated Provincial Plan). The establishment of the Integrated Provincial Plan resulted in developing the</a:t>
            </a:r>
          </a:p>
          <a:p>
            <a:pPr marL="0" indent="0" algn="just">
              <a:lnSpc>
                <a:spcPct val="150000"/>
              </a:lnSpc>
              <a:buNone/>
            </a:pPr>
            <a:r>
              <a:rPr lang="en-US" sz="1800" b="1" dirty="0">
                <a:solidFill>
                  <a:schemeClr val="bg1"/>
                </a:solidFill>
                <a:latin typeface="Century Gothic" panose="020B0502020202020204" pitchFamily="34" charset="0"/>
              </a:rPr>
              <a:t>Provincial Gender-Based Violence Action Plan taken from the ECDSD to the Premier’s office.</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24</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609178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PROGRESS AND DEVELOPMENTS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The ECDSD further advised that the plan was drafted/ developed and handed to the Office of the Premier for</a:t>
            </a:r>
          </a:p>
          <a:p>
            <a:pPr marL="0" indent="0" algn="just">
              <a:lnSpc>
                <a:spcPct val="150000"/>
              </a:lnSpc>
              <a:buNone/>
            </a:pPr>
            <a:r>
              <a:rPr lang="en-US" sz="1800" b="1" dirty="0">
                <a:solidFill>
                  <a:schemeClr val="bg1"/>
                </a:solidFill>
                <a:latin typeface="Century Gothic" panose="020B0502020202020204" pitchFamily="34" charset="0"/>
              </a:rPr>
              <a:t>approval and that they were advised that the said plan was “in principle” approved. Although the plan is said to be approved in “principle”, the plan could not be recovered from the Office of the Premier, despite numerous requests made by the ECDSD to the Office of the Premier requesting the approved plan. Therefore, the Commission notes that, as it stands, no approved plan has been provided to the Commission. </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25</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988269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721918"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MPUMALANGA DEPARTMENT OF SOCIAL DEVELOPMENT (</a:t>
            </a:r>
            <a:r>
              <a:rPr lang="en-ZA" b="1" dirty="0" err="1">
                <a:solidFill>
                  <a:schemeClr val="bg1"/>
                </a:solidFill>
                <a:latin typeface="Century Gothic" panose="020B0502020202020204" pitchFamily="34" charset="0"/>
              </a:rPr>
              <a:t>mpdsd</a:t>
            </a:r>
            <a:r>
              <a:rPr lang="en-ZA" b="1" dirty="0">
                <a:solidFill>
                  <a:schemeClr val="bg1"/>
                </a:solidFill>
                <a:latin typeface="Century Gothic" panose="020B0502020202020204" pitchFamily="34" charset="0"/>
              </a:rPr>
              <a:t>)</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marL="0" indent="0" algn="just">
              <a:lnSpc>
                <a:spcPct val="150000"/>
              </a:lnSpc>
              <a:buNone/>
            </a:pPr>
            <a:r>
              <a:rPr lang="en-US" sz="1800" b="1" dirty="0">
                <a:solidFill>
                  <a:schemeClr val="bg1"/>
                </a:solidFill>
                <a:latin typeface="Century Gothic" panose="020B0502020202020204" pitchFamily="34" charset="0"/>
              </a:rPr>
              <a:t>The Mpumalanga Department of Social Development (MPDSD) appeared before the Commission on 2 December</a:t>
            </a:r>
          </a:p>
          <a:p>
            <a:pPr marL="0" indent="0" algn="just">
              <a:lnSpc>
                <a:spcPct val="150000"/>
              </a:lnSpc>
              <a:buNone/>
            </a:pPr>
            <a:r>
              <a:rPr lang="en-US" sz="1800" b="1" dirty="0">
                <a:solidFill>
                  <a:schemeClr val="bg1"/>
                </a:solidFill>
                <a:latin typeface="Century Gothic" panose="020B0502020202020204" pitchFamily="34" charset="0"/>
              </a:rPr>
              <a:t>2020. Subsequent to the appearance and hearing, the Commission made the following findings, recommendations</a:t>
            </a:r>
          </a:p>
          <a:p>
            <a:pPr marL="0" indent="0" algn="just">
              <a:lnSpc>
                <a:spcPct val="150000"/>
              </a:lnSpc>
              <a:buNone/>
            </a:pPr>
            <a:r>
              <a:rPr lang="en-US" sz="1800" b="1" dirty="0">
                <a:solidFill>
                  <a:schemeClr val="bg1"/>
                </a:solidFill>
                <a:latin typeface="Century Gothic" panose="020B0502020202020204" pitchFamily="34" charset="0"/>
              </a:rPr>
              <a:t>and/or requests:</a:t>
            </a:r>
          </a:p>
          <a:p>
            <a:pPr marL="0" indent="0" algn="just">
              <a:lnSpc>
                <a:spcPct val="150000"/>
              </a:lnSpc>
              <a:buNone/>
            </a:pPr>
            <a:r>
              <a:rPr lang="en-US" sz="1800" b="1" dirty="0">
                <a:solidFill>
                  <a:schemeClr val="bg1"/>
                </a:solidFill>
                <a:latin typeface="Century Gothic" panose="020B0502020202020204" pitchFamily="34" charset="0"/>
              </a:rPr>
              <a:t>1. SOPs and policies for admissions in Mpumalanga shelters</a:t>
            </a:r>
          </a:p>
          <a:p>
            <a:pPr marL="0" indent="0" algn="just">
              <a:lnSpc>
                <a:spcPct val="150000"/>
              </a:lnSpc>
              <a:buNone/>
            </a:pPr>
            <a:r>
              <a:rPr lang="en-US" sz="1800" b="1" dirty="0">
                <a:solidFill>
                  <a:schemeClr val="bg1"/>
                </a:solidFill>
                <a:latin typeface="Century Gothic" panose="020B0502020202020204" pitchFamily="34" charset="0"/>
              </a:rPr>
              <a:t>2. Information per shelter for the past three financial years in terms of bed capacity per month, number of</a:t>
            </a:r>
          </a:p>
          <a:p>
            <a:pPr marL="0" indent="0" algn="just">
              <a:lnSpc>
                <a:spcPct val="150000"/>
              </a:lnSpc>
              <a:buNone/>
            </a:pPr>
            <a:r>
              <a:rPr lang="en-US" sz="1800" b="1" dirty="0">
                <a:solidFill>
                  <a:schemeClr val="bg1"/>
                </a:solidFill>
                <a:latin typeface="Century Gothic" panose="020B0502020202020204" pitchFamily="34" charset="0"/>
              </a:rPr>
              <a:t>family rooms per SAPS station, accessibility for PWD, and number of female and male children admitted</a:t>
            </a:r>
          </a:p>
          <a:p>
            <a:pPr marL="0" indent="0" algn="just">
              <a:lnSpc>
                <a:spcPct val="150000"/>
              </a:lnSpc>
              <a:buNone/>
            </a:pPr>
            <a:r>
              <a:rPr lang="en-US" sz="1800" b="1" dirty="0">
                <a:solidFill>
                  <a:schemeClr val="bg1"/>
                </a:solidFill>
                <a:latin typeface="Century Gothic" panose="020B0502020202020204" pitchFamily="34" charset="0"/>
              </a:rPr>
              <a:t>in shelters</a:t>
            </a:r>
          </a:p>
          <a:p>
            <a:pPr marL="0" indent="0" algn="just">
              <a:lnSpc>
                <a:spcPct val="150000"/>
              </a:lnSpc>
              <a:buNone/>
            </a:pPr>
            <a:r>
              <a:rPr lang="en-US" sz="1800" b="1" dirty="0">
                <a:solidFill>
                  <a:schemeClr val="bg1"/>
                </a:solidFill>
                <a:latin typeface="Century Gothic" panose="020B0502020202020204" pitchFamily="34" charset="0"/>
              </a:rPr>
              <a:t>3. Code of conduct in shelters</a:t>
            </a:r>
          </a:p>
          <a:p>
            <a:pPr marL="0" indent="0" algn="just">
              <a:lnSpc>
                <a:spcPct val="150000"/>
              </a:lnSpc>
              <a:buNone/>
            </a:pPr>
            <a:r>
              <a:rPr lang="en-US" sz="1800" b="1" dirty="0">
                <a:solidFill>
                  <a:schemeClr val="bg1"/>
                </a:solidFill>
                <a:latin typeface="Century Gothic" panose="020B0502020202020204" pitchFamily="34" charset="0"/>
              </a:rPr>
              <a:t>4. Sexual harassment policy</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26</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652489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a:bodyPr>
          <a:lstStyle/>
          <a:p>
            <a:pPr algn="ctr"/>
            <a:r>
              <a:rPr lang="en-US" b="1" dirty="0">
                <a:solidFill>
                  <a:schemeClr val="bg1"/>
                </a:solidFill>
                <a:latin typeface="Century Gothic" panose="020B0502020202020204" pitchFamily="34" charset="0"/>
              </a:rPr>
              <a:t>recommendations</a:t>
            </a:r>
            <a:endParaRPr lang="en-ZA" b="1" dirty="0">
              <a:solidFill>
                <a:schemeClr val="bg1"/>
              </a:solidFill>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5.Skills </a:t>
            </a:r>
            <a:r>
              <a:rPr lang="en-US" sz="1800" b="1" dirty="0" err="1">
                <a:solidFill>
                  <a:schemeClr val="bg1"/>
                </a:solidFill>
                <a:latin typeface="Century Gothic" panose="020B0502020202020204" pitchFamily="34" charset="0"/>
              </a:rPr>
              <a:t>programmes</a:t>
            </a:r>
            <a:r>
              <a:rPr lang="en-US" sz="1800" b="1" dirty="0">
                <a:solidFill>
                  <a:schemeClr val="bg1"/>
                </a:solidFill>
                <a:latin typeface="Century Gothic" panose="020B0502020202020204" pitchFamily="34" charset="0"/>
              </a:rPr>
              <a:t> offered in the shelters and proof of their accreditation</a:t>
            </a:r>
          </a:p>
          <a:p>
            <a:pPr marL="0" indent="0" algn="just">
              <a:lnSpc>
                <a:spcPct val="150000"/>
              </a:lnSpc>
              <a:buNone/>
            </a:pPr>
            <a:r>
              <a:rPr lang="en-US" sz="1800" b="1" dirty="0">
                <a:solidFill>
                  <a:schemeClr val="bg1"/>
                </a:solidFill>
                <a:latin typeface="Century Gothic" panose="020B0502020202020204" pitchFamily="34" charset="0"/>
              </a:rPr>
              <a:t>6. Processes followed in allocating funds to the unregistered GRIP </a:t>
            </a:r>
            <a:r>
              <a:rPr lang="en-US" sz="1800" b="1" dirty="0" err="1">
                <a:solidFill>
                  <a:schemeClr val="bg1"/>
                </a:solidFill>
                <a:latin typeface="Century Gothic" panose="020B0502020202020204" pitchFamily="34" charset="0"/>
              </a:rPr>
              <a:t>Mkhonto</a:t>
            </a:r>
            <a:r>
              <a:rPr lang="en-US" sz="1800" b="1" dirty="0">
                <a:solidFill>
                  <a:schemeClr val="bg1"/>
                </a:solidFill>
                <a:latin typeface="Century Gothic" panose="020B0502020202020204" pitchFamily="34" charset="0"/>
              </a:rPr>
              <a:t> shelter</a:t>
            </a:r>
          </a:p>
          <a:p>
            <a:pPr marL="0" indent="0" algn="just">
              <a:lnSpc>
                <a:spcPct val="150000"/>
              </a:lnSpc>
              <a:buNone/>
            </a:pPr>
            <a:r>
              <a:rPr lang="en-US" sz="1800" b="1" dirty="0">
                <a:solidFill>
                  <a:schemeClr val="bg1"/>
                </a:solidFill>
                <a:latin typeface="Century Gothic" panose="020B0502020202020204" pitchFamily="34" charset="0"/>
              </a:rPr>
              <a:t>7. Information on how the MPDSD measures or tools the MPDSD uses to assess the impact of services in</a:t>
            </a:r>
          </a:p>
          <a:p>
            <a:pPr marL="0" indent="0" algn="just">
              <a:lnSpc>
                <a:spcPct val="150000"/>
              </a:lnSpc>
              <a:buNone/>
            </a:pPr>
            <a:r>
              <a:rPr lang="en-US" sz="1800" b="1" dirty="0">
                <a:solidFill>
                  <a:schemeClr val="bg1"/>
                </a:solidFill>
                <a:latin typeface="Century Gothic" panose="020B0502020202020204" pitchFamily="34" charset="0"/>
              </a:rPr>
              <a:t>shelters to ensure that it offers objective criteria</a:t>
            </a:r>
          </a:p>
          <a:p>
            <a:pPr marL="0" indent="0" algn="just">
              <a:lnSpc>
                <a:spcPct val="150000"/>
              </a:lnSpc>
              <a:buNone/>
            </a:pPr>
            <a:r>
              <a:rPr lang="en-US" sz="1800" b="1" dirty="0">
                <a:solidFill>
                  <a:schemeClr val="bg1"/>
                </a:solidFill>
                <a:latin typeface="Century Gothic" panose="020B0502020202020204" pitchFamily="34" charset="0"/>
              </a:rPr>
              <a:t>8. A detailed report on why the National Shelter Movement received the second-largest funding in its first</a:t>
            </a:r>
          </a:p>
          <a:p>
            <a:pPr marL="0" indent="0" algn="just">
              <a:lnSpc>
                <a:spcPct val="150000"/>
              </a:lnSpc>
              <a:buNone/>
            </a:pPr>
            <a:r>
              <a:rPr lang="en-US" sz="1800" b="1" dirty="0">
                <a:solidFill>
                  <a:schemeClr val="bg1"/>
                </a:solidFill>
                <a:latin typeface="Century Gothic" panose="020B0502020202020204" pitchFamily="34" charset="0"/>
              </a:rPr>
              <a:t>financial year</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27</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746610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lnSpcReduction="20000"/>
          </a:bodyPr>
          <a:lstStyle/>
          <a:p>
            <a:pPr algn="just">
              <a:lnSpc>
                <a:spcPct val="150000"/>
              </a:lnSpc>
            </a:pPr>
            <a:r>
              <a:rPr lang="en-US" sz="1800" b="1" dirty="0">
                <a:solidFill>
                  <a:schemeClr val="bg1"/>
                </a:solidFill>
                <a:latin typeface="Century Gothic" panose="020B0502020202020204" pitchFamily="34" charset="0"/>
              </a:rPr>
              <a:t>The MPDSD was asked for reasons why there was no consumer price index (CPI) related increase from 2018/2019 to 2019/2020 for the following shelters:</a:t>
            </a:r>
          </a:p>
          <a:p>
            <a:pPr marL="0" indent="0" algn="just">
              <a:lnSpc>
                <a:spcPct val="150000"/>
              </a:lnSpc>
              <a:buNone/>
            </a:pPr>
            <a:r>
              <a:rPr lang="en-US" sz="1800" b="1" dirty="0">
                <a:solidFill>
                  <a:schemeClr val="bg1"/>
                </a:solidFill>
                <a:latin typeface="Century Gothic" panose="020B0502020202020204" pitchFamily="34" charset="0"/>
              </a:rPr>
              <a:t>• GRIP</a:t>
            </a:r>
          </a:p>
          <a:p>
            <a:pPr marL="0" indent="0" algn="just">
              <a:lnSpc>
                <a:spcPct val="150000"/>
              </a:lnSpc>
              <a:buNone/>
            </a:pPr>
            <a:r>
              <a:rPr lang="en-US" sz="1800" b="1" dirty="0">
                <a:solidFill>
                  <a:schemeClr val="bg1"/>
                </a:solidFill>
                <a:latin typeface="Century Gothic" panose="020B0502020202020204" pitchFamily="34" charset="0"/>
              </a:rPr>
              <a:t>• Grace Shelter</a:t>
            </a:r>
          </a:p>
          <a:p>
            <a:pPr marL="0" indent="0" algn="just">
              <a:lnSpc>
                <a:spcPct val="150000"/>
              </a:lnSpc>
              <a:buNone/>
            </a:pPr>
            <a:r>
              <a:rPr lang="en-US" sz="1800" b="1" dirty="0">
                <a:solidFill>
                  <a:schemeClr val="bg1"/>
                </a:solidFill>
                <a:latin typeface="Century Gothic" panose="020B0502020202020204" pitchFamily="34" charset="0"/>
              </a:rPr>
              <a:t>• Calcutta Shelter</a:t>
            </a:r>
          </a:p>
          <a:p>
            <a:pPr marL="0" indent="0" algn="just">
              <a:lnSpc>
                <a:spcPct val="150000"/>
              </a:lnSpc>
              <a:buNone/>
            </a:pPr>
            <a:r>
              <a:rPr lang="en-US" sz="1800" b="1" dirty="0">
                <a:solidFill>
                  <a:schemeClr val="bg1"/>
                </a:solidFill>
                <a:latin typeface="Century Gothic" panose="020B0502020202020204" pitchFamily="34" charset="0"/>
              </a:rPr>
              <a:t>• </a:t>
            </a:r>
            <a:r>
              <a:rPr lang="en-US" sz="1800" b="1" dirty="0" err="1">
                <a:solidFill>
                  <a:schemeClr val="bg1"/>
                </a:solidFill>
                <a:latin typeface="Century Gothic" panose="020B0502020202020204" pitchFamily="34" charset="0"/>
              </a:rPr>
              <a:t>Mhala</a:t>
            </a:r>
            <a:r>
              <a:rPr lang="en-US" sz="1800" b="1" dirty="0">
                <a:solidFill>
                  <a:schemeClr val="bg1"/>
                </a:solidFill>
                <a:latin typeface="Century Gothic" panose="020B0502020202020204" pitchFamily="34" charset="0"/>
              </a:rPr>
              <a:t> VEP Centre</a:t>
            </a:r>
          </a:p>
          <a:p>
            <a:pPr marL="0" indent="0" algn="just">
              <a:lnSpc>
                <a:spcPct val="150000"/>
              </a:lnSpc>
              <a:buNone/>
            </a:pPr>
            <a:r>
              <a:rPr lang="en-US" sz="1800" b="1" dirty="0">
                <a:solidFill>
                  <a:schemeClr val="bg1"/>
                </a:solidFill>
                <a:latin typeface="Century Gothic" panose="020B0502020202020204" pitchFamily="34" charset="0"/>
              </a:rPr>
              <a:t>• </a:t>
            </a:r>
            <a:r>
              <a:rPr lang="en-US" sz="1800" b="1" dirty="0" err="1">
                <a:solidFill>
                  <a:schemeClr val="bg1"/>
                </a:solidFill>
                <a:latin typeface="Century Gothic" panose="020B0502020202020204" pitchFamily="34" charset="0"/>
              </a:rPr>
              <a:t>Vuwiselo</a:t>
            </a:r>
            <a:r>
              <a:rPr lang="en-US" sz="1800" b="1" dirty="0">
                <a:solidFill>
                  <a:schemeClr val="bg1"/>
                </a:solidFill>
                <a:latin typeface="Century Gothic" panose="020B0502020202020204" pitchFamily="34" charset="0"/>
              </a:rPr>
              <a:t> VEP</a:t>
            </a:r>
          </a:p>
          <a:p>
            <a:pPr marL="0" indent="0" algn="just">
              <a:lnSpc>
                <a:spcPct val="150000"/>
              </a:lnSpc>
              <a:buNone/>
            </a:pPr>
            <a:r>
              <a:rPr lang="en-US" sz="1800" b="1" dirty="0">
                <a:solidFill>
                  <a:schemeClr val="bg1"/>
                </a:solidFill>
                <a:latin typeface="Century Gothic" panose="020B0502020202020204" pitchFamily="34" charset="0"/>
              </a:rPr>
              <a:t>• </a:t>
            </a:r>
            <a:r>
              <a:rPr lang="en-US" sz="1800" b="1" dirty="0" err="1">
                <a:solidFill>
                  <a:schemeClr val="bg1"/>
                </a:solidFill>
                <a:latin typeface="Century Gothic" panose="020B0502020202020204" pitchFamily="34" charset="0"/>
              </a:rPr>
              <a:t>Khayalokuthula</a:t>
            </a:r>
            <a:endParaRPr lang="en-US" sz="1800" b="1" dirty="0">
              <a:solidFill>
                <a:schemeClr val="bg1"/>
              </a:solidFill>
              <a:latin typeface="Century Gothic" panose="020B0502020202020204" pitchFamily="34" charset="0"/>
            </a:endParaRPr>
          </a:p>
          <a:p>
            <a:pPr marL="0" indent="0" algn="just">
              <a:lnSpc>
                <a:spcPct val="150000"/>
              </a:lnSpc>
              <a:buNone/>
            </a:pPr>
            <a:r>
              <a:rPr lang="en-US" sz="1800" b="1" dirty="0">
                <a:solidFill>
                  <a:schemeClr val="bg1"/>
                </a:solidFill>
                <a:latin typeface="Century Gothic" panose="020B0502020202020204" pitchFamily="34" charset="0"/>
              </a:rPr>
              <a:t>• </a:t>
            </a:r>
            <a:r>
              <a:rPr lang="en-US" sz="1800" b="1" dirty="0" err="1">
                <a:solidFill>
                  <a:schemeClr val="bg1"/>
                </a:solidFill>
                <a:latin typeface="Century Gothic" panose="020B0502020202020204" pitchFamily="34" charset="0"/>
              </a:rPr>
              <a:t>Tirhisano</a:t>
            </a:r>
            <a:endParaRPr lang="en-US" sz="1800" b="1" dirty="0">
              <a:solidFill>
                <a:schemeClr val="bg1"/>
              </a:solidFill>
              <a:latin typeface="Century Gothic" panose="020B0502020202020204" pitchFamily="34" charset="0"/>
            </a:endParaRPr>
          </a:p>
          <a:p>
            <a:pPr marL="0" indent="0" algn="just">
              <a:lnSpc>
                <a:spcPct val="150000"/>
              </a:lnSpc>
              <a:buNone/>
            </a:pPr>
            <a:r>
              <a:rPr lang="en-US" sz="1800" b="1" dirty="0">
                <a:solidFill>
                  <a:schemeClr val="bg1"/>
                </a:solidFill>
                <a:latin typeface="Century Gothic" panose="020B0502020202020204" pitchFamily="34" charset="0"/>
              </a:rPr>
              <a:t>• Middelburg VSC.</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28</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973950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algn="just">
              <a:lnSpc>
                <a:spcPct val="150000"/>
              </a:lnSpc>
            </a:pPr>
            <a:r>
              <a:rPr lang="en-US" sz="1800" b="1" dirty="0">
                <a:solidFill>
                  <a:schemeClr val="bg1"/>
                </a:solidFill>
                <a:latin typeface="Century Gothic" panose="020B0502020202020204" pitchFamily="34" charset="0"/>
              </a:rPr>
              <a:t> The Commission initially noted that funding was inconsistent, and there was nothing to support the notion that assessments were done before the allocation of funds. In this regard, the MPDSD reported that the funding of each shelter is informed by the business proposals, the shelter’s needs, the shelter’s bed capacity, and the </a:t>
            </a:r>
            <a:r>
              <a:rPr lang="en-US" sz="1800" b="1" dirty="0" err="1">
                <a:solidFill>
                  <a:schemeClr val="bg1"/>
                </a:solidFill>
                <a:latin typeface="Century Gothic" panose="020B0502020202020204" pitchFamily="34" charset="0"/>
              </a:rPr>
              <a:t>programmes</a:t>
            </a:r>
            <a:r>
              <a:rPr lang="en-US" sz="1800" b="1" dirty="0">
                <a:solidFill>
                  <a:schemeClr val="bg1"/>
                </a:solidFill>
                <a:latin typeface="Century Gothic" panose="020B0502020202020204" pitchFamily="34" charset="0"/>
              </a:rPr>
              <a:t> offered by that shelter.</a:t>
            </a:r>
          </a:p>
          <a:p>
            <a:pPr algn="just">
              <a:lnSpc>
                <a:spcPct val="150000"/>
              </a:lnSpc>
            </a:pPr>
            <a:r>
              <a:rPr lang="en-US" sz="1800" b="1" dirty="0">
                <a:solidFill>
                  <a:schemeClr val="bg1"/>
                </a:solidFill>
                <a:latin typeface="Century Gothic" panose="020B0502020202020204" pitchFamily="34" charset="0"/>
              </a:rPr>
              <a:t>During the monitoring period, the Commission enquired about security at shelters in Mpumalanga. The enquiry</a:t>
            </a:r>
          </a:p>
          <a:p>
            <a:pPr marL="0" indent="0" algn="just">
              <a:lnSpc>
                <a:spcPct val="150000"/>
              </a:lnSpc>
              <a:buNone/>
            </a:pPr>
            <a:r>
              <a:rPr lang="en-US" sz="1800" b="1" dirty="0">
                <a:solidFill>
                  <a:schemeClr val="bg1"/>
                </a:solidFill>
                <a:latin typeface="Century Gothic" panose="020B0502020202020204" pitchFamily="34" charset="0"/>
              </a:rPr>
              <a:t>  prompted the MPDSD to assess each shelter’s security needs and devise a plan to improve security at the</a:t>
            </a:r>
          </a:p>
          <a:p>
            <a:pPr marL="0" indent="0" algn="just">
              <a:lnSpc>
                <a:spcPct val="150000"/>
              </a:lnSpc>
              <a:buNone/>
            </a:pPr>
            <a:r>
              <a:rPr lang="en-US" sz="1800" b="1" dirty="0">
                <a:solidFill>
                  <a:schemeClr val="bg1"/>
                </a:solidFill>
                <a:latin typeface="Century Gothic" panose="020B0502020202020204" pitchFamily="34" charset="0"/>
              </a:rPr>
              <a:t>  shelters to create a safe environment for GBV victims and survivors. Upon follow-up, the MPDSD submitted to the</a:t>
            </a:r>
          </a:p>
          <a:p>
            <a:pPr marL="0" indent="0" algn="just">
              <a:lnSpc>
                <a:spcPct val="150000"/>
              </a:lnSpc>
              <a:buNone/>
            </a:pPr>
            <a:r>
              <a:rPr lang="en-US" sz="1800" b="1" dirty="0">
                <a:solidFill>
                  <a:schemeClr val="bg1"/>
                </a:solidFill>
                <a:latin typeface="Century Gothic" panose="020B0502020202020204" pitchFamily="34" charset="0"/>
              </a:rPr>
              <a:t>  Commission that it took the relevant steps in line with its plan of action to ensure that the security was improved</a:t>
            </a:r>
          </a:p>
          <a:p>
            <a:pPr marL="0" indent="0" algn="just">
              <a:lnSpc>
                <a:spcPct val="150000"/>
              </a:lnSpc>
              <a:buNone/>
            </a:pPr>
            <a:r>
              <a:rPr lang="en-US" sz="1800" b="1" dirty="0">
                <a:solidFill>
                  <a:schemeClr val="bg1"/>
                </a:solidFill>
                <a:latin typeface="Century Gothic" panose="020B0502020202020204" pitchFamily="34" charset="0"/>
              </a:rPr>
              <a:t>  at the shelters in line with its reports.</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29</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18054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006301"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BACKGROUND</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2040835"/>
            <a:ext cx="12192000" cy="4867965"/>
          </a:xfrm>
        </p:spPr>
        <p:txBody>
          <a:bodyPr>
            <a:normAutofit/>
          </a:bodyPr>
          <a:lstStyle/>
          <a:p>
            <a:pPr marL="0" indent="0">
              <a:lnSpc>
                <a:spcPct val="150000"/>
              </a:lnSpc>
              <a:buNone/>
            </a:pPr>
            <a:endParaRPr lang="en-US" sz="1800" b="1" dirty="0">
              <a:solidFill>
                <a:schemeClr val="bg1"/>
              </a:solidFill>
              <a:latin typeface="Century Gothic" panose="020B0502020202020204" pitchFamily="34" charset="0"/>
            </a:endParaRPr>
          </a:p>
          <a:p>
            <a:pPr>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In line with the mandate of the Commission and the Annual Performance Plan, the Commission instituted a systemic investigation into the state of shelters in South Africa in the 2018/2019 financial </a:t>
            </a:r>
            <a:r>
              <a:rPr lang="en-US" sz="1800" b="1" dirty="0" err="1">
                <a:solidFill>
                  <a:schemeClr val="bg1"/>
                </a:solidFill>
                <a:latin typeface="Century Gothic" panose="020B0502020202020204" pitchFamily="34" charset="0"/>
              </a:rPr>
              <a:t>year,following</a:t>
            </a:r>
            <a:r>
              <a:rPr lang="en-US" sz="1800" b="1" dirty="0">
                <a:solidFill>
                  <a:schemeClr val="bg1"/>
                </a:solidFill>
                <a:latin typeface="Century Gothic" panose="020B0502020202020204" pitchFamily="34" charset="0"/>
              </a:rPr>
              <a:t> the receipt of several complaints from victims of gender-based violence (GBV). The victims had utilized the services offered by various shelters and experienced secondary victimization during their stay at the shelters.</a:t>
            </a:r>
          </a:p>
          <a:p>
            <a:pPr>
              <a:lnSpc>
                <a:spcPct val="150000"/>
              </a:lnSpc>
              <a:buFont typeface="Wingdings" panose="05000000000000000000" pitchFamily="2" charset="2"/>
              <a:buChar char="Ø"/>
            </a:pPr>
            <a:r>
              <a:rPr kumimoji="0" lang="en-US" sz="1800" b="1" i="0" u="none" strike="noStrike" kern="1200" cap="none" spc="0" normalizeH="0" baseline="0" noProof="0" dirty="0">
                <a:ln>
                  <a:noFill/>
                </a:ln>
                <a:solidFill>
                  <a:srgbClr val="2C2C2C"/>
                </a:solidFill>
                <a:effectLst/>
                <a:uLnTx/>
                <a:uFillTx/>
                <a:latin typeface="Century Gothic" panose="020B0502020202020204" pitchFamily="34" charset="0"/>
                <a:ea typeface="+mn-ea"/>
                <a:cs typeface="+mn-cs"/>
              </a:rPr>
              <a:t>From the issues that were unearthed during the investigation, the Commission made various findings and recommendations aimed at creating a healthy, enabling environment free from harassment, indignity, secondary victimization and inequality.</a:t>
            </a:r>
          </a:p>
          <a:p>
            <a:pPr marL="0" marR="0" lvl="0" indent="0" algn="just" defTabSz="914400" rtl="0" eaLnBrk="1" fontAlgn="base" latinLnBrk="0" hangingPunct="1">
              <a:lnSpc>
                <a:spcPct val="150000"/>
              </a:lnSpc>
              <a:spcBef>
                <a:spcPts val="0"/>
              </a:spcBef>
              <a:spcAft>
                <a:spcPts val="0"/>
              </a:spcAft>
              <a:buClr>
                <a:srgbClr val="FFFFFF"/>
              </a:buClr>
              <a:buSzTx/>
              <a:buFont typeface="Wingdings" pitchFamily="2" charset="2"/>
              <a:buChar char=""/>
              <a:tabLst/>
              <a:defRPr/>
            </a:pPr>
            <a:endParaRPr kumimoji="0" lang="en-US" sz="2000" b="1" i="0" u="none" strike="noStrike" kern="1200" cap="none" spc="0" normalizeH="0" baseline="0" noProof="0" dirty="0">
              <a:ln>
                <a:noFill/>
              </a:ln>
              <a:solidFill>
                <a:srgbClr val="2C2C2C"/>
              </a:solidFill>
              <a:effectLst/>
              <a:uLnTx/>
              <a:uFillTx/>
              <a:latin typeface="Century Gothic" panose="020B0502020202020204" pitchFamily="34" charset="0"/>
              <a:ea typeface="+mn-ea"/>
              <a:cs typeface="+mn-cs"/>
            </a:endParaRPr>
          </a:p>
          <a:p>
            <a:pPr marL="0" indent="0" algn="just">
              <a:lnSpc>
                <a:spcPct val="150000"/>
              </a:lnSpc>
              <a:buNone/>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512699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In the MPDSD’s preceding report, the MPDSD reported that it has nine shelters accredited for human trafficking victims. In its recent progress regarding the accreditations, the MPDSD advised that it has successfully assisted two shelters obtain accreditations for human trafficking victims and is assisting one other shelter with its compliance. </a:t>
            </a:r>
          </a:p>
          <a:p>
            <a:pPr algn="just">
              <a:lnSpc>
                <a:spcPct val="150000"/>
              </a:lnSpc>
            </a:pPr>
            <a:r>
              <a:rPr lang="en-US" sz="1800" b="1" dirty="0">
                <a:solidFill>
                  <a:schemeClr val="bg1"/>
                </a:solidFill>
                <a:latin typeface="Century Gothic" panose="020B0502020202020204" pitchFamily="34" charset="0"/>
              </a:rPr>
              <a:t>The MPDSD submitted to the Commission that human trafficking cases were much lower in the province between the 2018 and 2021/2022 financial years. In this financial year, the MPDSD has received a higher    number of cases in comparison to previous years. The two currently active shelters are adequate for accommodating human trafficking victims.</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30</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4035785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MPDSD submitted the </a:t>
            </a:r>
            <a:r>
              <a:rPr lang="en-US" sz="1800" b="1" dirty="0" err="1">
                <a:solidFill>
                  <a:schemeClr val="bg1"/>
                </a:solidFill>
                <a:latin typeface="Century Gothic" panose="020B0502020202020204" pitchFamily="34" charset="0"/>
              </a:rPr>
              <a:t>standardised</a:t>
            </a:r>
            <a:r>
              <a:rPr lang="en-US" sz="1800" b="1" dirty="0">
                <a:solidFill>
                  <a:schemeClr val="bg1"/>
                </a:solidFill>
                <a:latin typeface="Century Gothic" panose="020B0502020202020204" pitchFamily="34" charset="0"/>
              </a:rPr>
              <a:t> policy on the remuneration of social workers and social auxiliary</a:t>
            </a:r>
          </a:p>
          <a:p>
            <a:pPr algn="just">
              <a:lnSpc>
                <a:spcPct val="150000"/>
              </a:lnSpc>
            </a:pPr>
            <a:r>
              <a:rPr lang="en-US" sz="1800" b="1" dirty="0">
                <a:solidFill>
                  <a:schemeClr val="bg1"/>
                </a:solidFill>
                <a:latin typeface="Century Gothic" panose="020B0502020202020204" pitchFamily="34" charset="0"/>
              </a:rPr>
              <a:t>workers in shelters in accordance with the Commission’s recommendations. The NDSD developed the policy.</a:t>
            </a:r>
          </a:p>
          <a:p>
            <a:pPr algn="just">
              <a:lnSpc>
                <a:spcPct val="150000"/>
              </a:lnSpc>
            </a:pPr>
            <a:r>
              <a:rPr lang="en-US" sz="1800" b="1" dirty="0">
                <a:solidFill>
                  <a:schemeClr val="bg1"/>
                </a:solidFill>
                <a:latin typeface="Century Gothic" panose="020B0502020202020204" pitchFamily="34" charset="0"/>
              </a:rPr>
              <a:t>Compliance with the recommendations by the NDSD ensures fairness and guarantees equal pay for equal work for social workers and social auxiliary workers across shelters in South Africa.</a:t>
            </a:r>
          </a:p>
          <a:p>
            <a:pPr algn="just">
              <a:lnSpc>
                <a:spcPct val="150000"/>
              </a:lnSpc>
            </a:pPr>
            <a:r>
              <a:rPr lang="en-US" sz="1800" b="1" dirty="0">
                <a:solidFill>
                  <a:schemeClr val="bg1"/>
                </a:solidFill>
                <a:latin typeface="Century Gothic" panose="020B0502020202020204" pitchFamily="34" charset="0"/>
              </a:rPr>
              <a:t>The service level agreements shared with the Commission reflect a consistent increase in the funding advanced to shelters, demonstrating that the Department considers increases in terms of cost of living.</a:t>
            </a:r>
          </a:p>
          <a:p>
            <a:pPr algn="just">
              <a:lnSpc>
                <a:spcPct val="150000"/>
              </a:lnSpc>
            </a:pPr>
            <a:r>
              <a:rPr lang="en-US" sz="1800" b="1" dirty="0">
                <a:solidFill>
                  <a:schemeClr val="bg1"/>
                </a:solidFill>
                <a:latin typeface="Century Gothic" panose="020B0502020202020204" pitchFamily="34" charset="0"/>
              </a:rPr>
              <a:t>The Commission noted the name change of the Amazing Grace Shelter to </a:t>
            </a:r>
            <a:r>
              <a:rPr lang="en-US" sz="1800" b="1" dirty="0" err="1">
                <a:solidFill>
                  <a:schemeClr val="bg1"/>
                </a:solidFill>
                <a:latin typeface="Century Gothic" panose="020B0502020202020204" pitchFamily="34" charset="0"/>
              </a:rPr>
              <a:t>Uthandiwe</a:t>
            </a:r>
            <a:r>
              <a:rPr lang="en-US" sz="1800" b="1" dirty="0">
                <a:solidFill>
                  <a:schemeClr val="bg1"/>
                </a:solidFill>
                <a:latin typeface="Century Gothic" panose="020B0502020202020204" pitchFamily="34" charset="0"/>
              </a:rPr>
              <a:t> Children’s Home and is satisfied that the MPDSD gave sound reasons for the name change.</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31</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010110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36244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algn="just">
              <a:lnSpc>
                <a:spcPct val="150000"/>
              </a:lnSpc>
            </a:pPr>
            <a:r>
              <a:rPr lang="en-US" sz="1800" b="1" dirty="0">
                <a:solidFill>
                  <a:schemeClr val="bg1"/>
                </a:solidFill>
                <a:latin typeface="Century Gothic" panose="020B0502020202020204" pitchFamily="34" charset="0"/>
              </a:rPr>
              <a:t>The Commission commends the MPDSD on closely monitoring the </a:t>
            </a:r>
            <a:r>
              <a:rPr lang="en-US" sz="1800" b="1" dirty="0" err="1">
                <a:solidFill>
                  <a:schemeClr val="bg1"/>
                </a:solidFill>
                <a:latin typeface="Century Gothic" panose="020B0502020202020204" pitchFamily="34" charset="0"/>
              </a:rPr>
              <a:t>Umjindi</a:t>
            </a:r>
            <a:r>
              <a:rPr lang="en-US" sz="1800" b="1" dirty="0">
                <a:solidFill>
                  <a:schemeClr val="bg1"/>
                </a:solidFill>
                <a:latin typeface="Century Gothic" panose="020B0502020202020204" pitchFamily="34" charset="0"/>
              </a:rPr>
              <a:t> Victim and Empowerment Centre</a:t>
            </a:r>
          </a:p>
          <a:p>
            <a:pPr marL="0" indent="0" algn="just">
              <a:lnSpc>
                <a:spcPct val="150000"/>
              </a:lnSpc>
              <a:buNone/>
            </a:pPr>
            <a:r>
              <a:rPr lang="en-US" sz="1800" b="1" dirty="0">
                <a:solidFill>
                  <a:schemeClr val="bg1"/>
                </a:solidFill>
                <a:latin typeface="Century Gothic" panose="020B0502020202020204" pitchFamily="34" charset="0"/>
              </a:rPr>
              <a:t>(</a:t>
            </a:r>
            <a:r>
              <a:rPr lang="en-US" sz="1800" b="1" dirty="0" err="1">
                <a:solidFill>
                  <a:schemeClr val="bg1"/>
                </a:solidFill>
                <a:latin typeface="Century Gothic" panose="020B0502020202020204" pitchFamily="34" charset="0"/>
              </a:rPr>
              <a:t>Umjindi</a:t>
            </a:r>
            <a:r>
              <a:rPr lang="en-US" sz="1800" b="1" dirty="0">
                <a:solidFill>
                  <a:schemeClr val="bg1"/>
                </a:solidFill>
                <a:latin typeface="Century Gothic" panose="020B0502020202020204" pitchFamily="34" charset="0"/>
              </a:rPr>
              <a:t> VEP), which is situated close to a police station and caters for, amongst other places, </a:t>
            </a:r>
            <a:r>
              <a:rPr lang="en-US" sz="1800" b="1" dirty="0" err="1">
                <a:solidFill>
                  <a:schemeClr val="bg1"/>
                </a:solidFill>
                <a:latin typeface="Century Gothic" panose="020B0502020202020204" pitchFamily="34" charset="0"/>
              </a:rPr>
              <a:t>KwaMashayana</a:t>
            </a:r>
            <a:endParaRPr lang="en-US" sz="1800" b="1" dirty="0">
              <a:solidFill>
                <a:schemeClr val="bg1"/>
              </a:solidFill>
              <a:latin typeface="Century Gothic" panose="020B0502020202020204" pitchFamily="34" charset="0"/>
            </a:endParaRPr>
          </a:p>
          <a:p>
            <a:pPr marL="0" indent="0" algn="just">
              <a:lnSpc>
                <a:spcPct val="150000"/>
              </a:lnSpc>
              <a:buNone/>
            </a:pPr>
            <a:r>
              <a:rPr lang="en-US" sz="1800" b="1" dirty="0">
                <a:solidFill>
                  <a:schemeClr val="bg1"/>
                </a:solidFill>
                <a:latin typeface="Century Gothic" panose="020B0502020202020204" pitchFamily="34" charset="0"/>
              </a:rPr>
              <a:t>Farm and Barberton, which has a statistically high number of GBV and sexual offences. </a:t>
            </a:r>
            <a:r>
              <a:rPr lang="en-US" sz="1800" b="1" dirty="0" err="1">
                <a:solidFill>
                  <a:schemeClr val="bg1"/>
                </a:solidFill>
                <a:latin typeface="Century Gothic" panose="020B0502020202020204" pitchFamily="34" charset="0"/>
              </a:rPr>
              <a:t>Umjindi</a:t>
            </a:r>
            <a:r>
              <a:rPr lang="en-US" sz="1800" b="1" dirty="0">
                <a:solidFill>
                  <a:schemeClr val="bg1"/>
                </a:solidFill>
                <a:latin typeface="Century Gothic" panose="020B0502020202020204" pitchFamily="34" charset="0"/>
              </a:rPr>
              <a:t> VEP offers </a:t>
            </a:r>
            <a:r>
              <a:rPr lang="en-US" sz="1800" b="1" dirty="0" err="1">
                <a:solidFill>
                  <a:schemeClr val="bg1"/>
                </a:solidFill>
                <a:latin typeface="Century Gothic" panose="020B0502020202020204" pitchFamily="34" charset="0"/>
              </a:rPr>
              <a:t>firstresponse</a:t>
            </a:r>
            <a:r>
              <a:rPr lang="en-US" sz="1800" b="1" dirty="0">
                <a:solidFill>
                  <a:schemeClr val="bg1"/>
                </a:solidFill>
                <a:latin typeface="Century Gothic" panose="020B0502020202020204" pitchFamily="34" charset="0"/>
              </a:rPr>
              <a:t> services to GBV and sexual offences victims, such as trauma counselling, aftercare and overnight</a:t>
            </a:r>
          </a:p>
          <a:p>
            <a:pPr marL="0" indent="0" algn="just">
              <a:lnSpc>
                <a:spcPct val="150000"/>
              </a:lnSpc>
              <a:buNone/>
            </a:pPr>
            <a:r>
              <a:rPr lang="en-US" sz="1800" b="1" dirty="0">
                <a:solidFill>
                  <a:schemeClr val="bg1"/>
                </a:solidFill>
                <a:latin typeface="Century Gothic" panose="020B0502020202020204" pitchFamily="34" charset="0"/>
              </a:rPr>
              <a:t>services (victims in the area who often use the </a:t>
            </a:r>
            <a:r>
              <a:rPr lang="en-US" sz="1800" b="1" dirty="0" err="1">
                <a:solidFill>
                  <a:schemeClr val="bg1"/>
                </a:solidFill>
                <a:latin typeface="Century Gothic" panose="020B0502020202020204" pitchFamily="34" charset="0"/>
              </a:rPr>
              <a:t>centre</a:t>
            </a:r>
            <a:r>
              <a:rPr lang="en-US" sz="1800" b="1" dirty="0">
                <a:solidFill>
                  <a:schemeClr val="bg1"/>
                </a:solidFill>
                <a:latin typeface="Century Gothic" panose="020B0502020202020204" pitchFamily="34" charset="0"/>
              </a:rPr>
              <a:t> in the very early hours and over the weekends). Overnight</a:t>
            </a:r>
          </a:p>
          <a:p>
            <a:pPr marL="0" indent="0" algn="just">
              <a:lnSpc>
                <a:spcPct val="150000"/>
              </a:lnSpc>
              <a:buNone/>
            </a:pPr>
            <a:r>
              <a:rPr lang="en-US" sz="1800" b="1" dirty="0">
                <a:solidFill>
                  <a:schemeClr val="bg1"/>
                </a:solidFill>
                <a:latin typeface="Century Gothic" panose="020B0502020202020204" pitchFamily="34" charset="0"/>
              </a:rPr>
              <a:t>services play a significant role in ensuring that victims of GBV do not feel powerless and have to return to the</a:t>
            </a:r>
          </a:p>
          <a:p>
            <a:pPr marL="0" indent="0" algn="just">
              <a:lnSpc>
                <a:spcPct val="150000"/>
              </a:lnSpc>
              <a:buNone/>
            </a:pPr>
            <a:r>
              <a:rPr lang="en-US" sz="1800" b="1" dirty="0">
                <a:solidFill>
                  <a:schemeClr val="bg1"/>
                </a:solidFill>
                <a:latin typeface="Century Gothic" panose="020B0502020202020204" pitchFamily="34" charset="0"/>
              </a:rPr>
              <a:t>same place as the perpetrator, exposing them to re-</a:t>
            </a:r>
            <a:r>
              <a:rPr lang="en-US" sz="1800" b="1" dirty="0" err="1">
                <a:solidFill>
                  <a:schemeClr val="bg1"/>
                </a:solidFill>
                <a:latin typeface="Century Gothic" panose="020B0502020202020204" pitchFamily="34" charset="0"/>
              </a:rPr>
              <a:t>victimisation</a:t>
            </a:r>
            <a:r>
              <a:rPr lang="en-US" sz="1800" b="1" dirty="0">
                <a:solidFill>
                  <a:schemeClr val="bg1"/>
                </a:solidFill>
                <a:latin typeface="Century Gothic" panose="020B0502020202020204" pitchFamily="34" charset="0"/>
              </a:rPr>
              <a:t>.</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32</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6830866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454967"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algn="just">
              <a:lnSpc>
                <a:spcPct val="150000"/>
              </a:lnSpc>
            </a:pPr>
            <a:r>
              <a:rPr lang="en-US" sz="1800" b="1" dirty="0">
                <a:solidFill>
                  <a:schemeClr val="bg1"/>
                </a:solidFill>
                <a:latin typeface="Century Gothic" panose="020B0502020202020204" pitchFamily="34" charset="0"/>
              </a:rPr>
              <a:t>The MPDSD submitted to the Commission that it is no longer funding </a:t>
            </a:r>
            <a:r>
              <a:rPr lang="en-US" sz="1800" b="1" dirty="0" err="1">
                <a:solidFill>
                  <a:schemeClr val="bg1"/>
                </a:solidFill>
                <a:latin typeface="Century Gothic" panose="020B0502020202020204" pitchFamily="34" charset="0"/>
              </a:rPr>
              <a:t>Hlayisani</a:t>
            </a:r>
            <a:r>
              <a:rPr lang="en-US" sz="1800" b="1" dirty="0">
                <a:solidFill>
                  <a:schemeClr val="bg1"/>
                </a:solidFill>
                <a:latin typeface="Century Gothic" panose="020B0502020202020204" pitchFamily="34" charset="0"/>
              </a:rPr>
              <a:t> Centre of Hope because it</a:t>
            </a:r>
          </a:p>
          <a:p>
            <a:pPr marL="0" indent="0" algn="just">
              <a:lnSpc>
                <a:spcPct val="150000"/>
              </a:lnSpc>
              <a:buNone/>
            </a:pPr>
            <a:r>
              <a:rPr lang="en-US" sz="1800" b="1" dirty="0">
                <a:solidFill>
                  <a:schemeClr val="bg1"/>
                </a:solidFill>
                <a:latin typeface="Century Gothic" panose="020B0502020202020204" pitchFamily="34" charset="0"/>
              </a:rPr>
              <a:t>  relocated to a shopping </a:t>
            </a:r>
            <a:r>
              <a:rPr lang="en-US" sz="1800" b="1" dirty="0" err="1">
                <a:solidFill>
                  <a:schemeClr val="bg1"/>
                </a:solidFill>
                <a:latin typeface="Century Gothic" panose="020B0502020202020204" pitchFamily="34" charset="0"/>
              </a:rPr>
              <a:t>centre</a:t>
            </a:r>
            <a:r>
              <a:rPr lang="en-US" sz="1800" b="1" dirty="0">
                <a:solidFill>
                  <a:schemeClr val="bg1"/>
                </a:solidFill>
                <a:latin typeface="Century Gothic" panose="020B0502020202020204" pitchFamily="34" charset="0"/>
              </a:rPr>
              <a:t> complex, which upon assessment, the MPDSD discovered was not a safe</a:t>
            </a:r>
          </a:p>
          <a:p>
            <a:pPr marL="0" indent="0" algn="just">
              <a:lnSpc>
                <a:spcPct val="150000"/>
              </a:lnSpc>
              <a:buNone/>
            </a:pPr>
            <a:r>
              <a:rPr lang="en-US" sz="1800" b="1" dirty="0">
                <a:solidFill>
                  <a:schemeClr val="bg1"/>
                </a:solidFill>
                <a:latin typeface="Century Gothic" panose="020B0502020202020204" pitchFamily="34" charset="0"/>
              </a:rPr>
              <a:t>  location for a shelter. </a:t>
            </a:r>
            <a:r>
              <a:rPr lang="en-US" sz="1800" b="1" dirty="0" err="1">
                <a:solidFill>
                  <a:schemeClr val="bg1"/>
                </a:solidFill>
                <a:latin typeface="Century Gothic" panose="020B0502020202020204" pitchFamily="34" charset="0"/>
              </a:rPr>
              <a:t>Hlayisani</a:t>
            </a:r>
            <a:r>
              <a:rPr lang="en-US" sz="1800" b="1" dirty="0">
                <a:solidFill>
                  <a:schemeClr val="bg1"/>
                </a:solidFill>
                <a:latin typeface="Century Gothic" panose="020B0502020202020204" pitchFamily="34" charset="0"/>
              </a:rPr>
              <a:t> Centre of Hope is improving poor security and access control measures. The</a:t>
            </a:r>
          </a:p>
          <a:p>
            <a:pPr marL="0" indent="0" algn="just">
              <a:lnSpc>
                <a:spcPct val="150000"/>
              </a:lnSpc>
              <a:buNone/>
            </a:pPr>
            <a:r>
              <a:rPr lang="en-US" sz="1800" b="1" dirty="0">
                <a:solidFill>
                  <a:schemeClr val="bg1"/>
                </a:solidFill>
                <a:latin typeface="Century Gothic" panose="020B0502020202020204" pitchFamily="34" charset="0"/>
              </a:rPr>
              <a:t>Commission is satisfied with the MPDSD’s stance, which will prevent wasteful and fruitless expenditure.</a:t>
            </a:r>
          </a:p>
          <a:p>
            <a:pPr marL="0" indent="0" algn="just">
              <a:lnSpc>
                <a:spcPct val="150000"/>
              </a:lnSpc>
              <a:buNone/>
            </a:pPr>
            <a:r>
              <a:rPr lang="en-US" sz="1800" b="1" dirty="0">
                <a:solidFill>
                  <a:schemeClr val="bg1"/>
                </a:solidFill>
                <a:latin typeface="Century Gothic" panose="020B0502020202020204" pitchFamily="34" charset="0"/>
              </a:rPr>
              <a:t>In relation to the shelter in </a:t>
            </a:r>
            <a:r>
              <a:rPr lang="en-US" sz="1800" b="1" dirty="0" err="1">
                <a:solidFill>
                  <a:schemeClr val="bg1"/>
                </a:solidFill>
                <a:latin typeface="Century Gothic" panose="020B0502020202020204" pitchFamily="34" charset="0"/>
              </a:rPr>
              <a:t>Badplaas</a:t>
            </a:r>
            <a:r>
              <a:rPr lang="en-US" sz="1800" b="1" dirty="0">
                <a:solidFill>
                  <a:schemeClr val="bg1"/>
                </a:solidFill>
                <a:latin typeface="Century Gothic" panose="020B0502020202020204" pitchFamily="34" charset="0"/>
              </a:rPr>
              <a:t>, which will service GBVF victims, the MPDSD submitted a schedule depicting</a:t>
            </a:r>
          </a:p>
          <a:p>
            <a:pPr marL="0" indent="0" algn="just">
              <a:lnSpc>
                <a:spcPct val="150000"/>
              </a:lnSpc>
              <a:buNone/>
            </a:pPr>
            <a:r>
              <a:rPr lang="en-US" sz="1800" b="1" dirty="0">
                <a:solidFill>
                  <a:schemeClr val="bg1"/>
                </a:solidFill>
                <a:latin typeface="Century Gothic" panose="020B0502020202020204" pitchFamily="34" charset="0"/>
              </a:rPr>
              <a:t>that repairs to the building were scheduled to commence in October 2022 and be completed In June 2023. The</a:t>
            </a:r>
          </a:p>
          <a:p>
            <a:pPr marL="0" indent="0" algn="just">
              <a:lnSpc>
                <a:spcPct val="150000"/>
              </a:lnSpc>
              <a:buNone/>
            </a:pPr>
            <a:r>
              <a:rPr lang="en-US" sz="1800" b="1" dirty="0">
                <a:solidFill>
                  <a:schemeClr val="bg1"/>
                </a:solidFill>
                <a:latin typeface="Century Gothic" panose="020B0502020202020204" pitchFamily="34" charset="0"/>
              </a:rPr>
              <a:t>Commission deems it necessary that stakeholders take all the necessary steps to ensure that the shelter is fully</a:t>
            </a:r>
          </a:p>
          <a:p>
            <a:pPr marL="0" indent="0" algn="just">
              <a:lnSpc>
                <a:spcPct val="150000"/>
              </a:lnSpc>
              <a:buNone/>
            </a:pPr>
            <a:r>
              <a:rPr lang="en-US" sz="1800" b="1" dirty="0">
                <a:solidFill>
                  <a:schemeClr val="bg1"/>
                </a:solidFill>
                <a:latin typeface="Century Gothic" panose="020B0502020202020204" pitchFamily="34" charset="0"/>
              </a:rPr>
              <a:t>equipped, functional and on schedule, as the delay is prejudicial to victims who should already benefit from its</a:t>
            </a:r>
          </a:p>
          <a:p>
            <a:pPr marL="0" indent="0" algn="just">
              <a:lnSpc>
                <a:spcPct val="150000"/>
              </a:lnSpc>
              <a:buNone/>
            </a:pPr>
            <a:r>
              <a:rPr lang="en-US" sz="1800" b="1" dirty="0">
                <a:solidFill>
                  <a:schemeClr val="bg1"/>
                </a:solidFill>
                <a:latin typeface="Century Gothic" panose="020B0502020202020204" pitchFamily="34" charset="0"/>
              </a:rPr>
              <a:t>establishment.</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33</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460097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292462"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north west department of social development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lnSpcReduction="20000"/>
          </a:bodyPr>
          <a:lstStyle/>
          <a:p>
            <a:pPr marL="0" indent="0" algn="just">
              <a:lnSpc>
                <a:spcPct val="150000"/>
              </a:lnSpc>
              <a:buNone/>
            </a:pPr>
            <a:r>
              <a:rPr lang="en-US" sz="1800" b="1" dirty="0">
                <a:solidFill>
                  <a:schemeClr val="bg1"/>
                </a:solidFill>
                <a:latin typeface="Century Gothic" panose="020B0502020202020204" pitchFamily="34" charset="0"/>
              </a:rPr>
              <a:t>The North West Department of Social Development (NWDSD) appeared before the Commission on 4 December</a:t>
            </a:r>
          </a:p>
          <a:p>
            <a:pPr marL="0" indent="0" algn="just">
              <a:lnSpc>
                <a:spcPct val="150000"/>
              </a:lnSpc>
              <a:buNone/>
            </a:pPr>
            <a:r>
              <a:rPr lang="en-US" sz="1800" b="1" dirty="0">
                <a:solidFill>
                  <a:schemeClr val="bg1"/>
                </a:solidFill>
                <a:latin typeface="Century Gothic" panose="020B0502020202020204" pitchFamily="34" charset="0"/>
              </a:rPr>
              <a:t>2019.</a:t>
            </a:r>
          </a:p>
          <a:p>
            <a:pPr algn="just">
              <a:lnSpc>
                <a:spcPct val="150000"/>
              </a:lnSpc>
            </a:pPr>
            <a:r>
              <a:rPr lang="en-US" sz="1800" b="1" dirty="0">
                <a:solidFill>
                  <a:schemeClr val="bg1"/>
                </a:solidFill>
                <a:latin typeface="Century Gothic" panose="020B0502020202020204" pitchFamily="34" charset="0"/>
              </a:rPr>
              <a:t>It must be noted that the NWDSD did not submit the required information before and during the investigative</a:t>
            </a:r>
          </a:p>
          <a:p>
            <a:pPr marL="0" indent="0" algn="just">
              <a:lnSpc>
                <a:spcPct val="150000"/>
              </a:lnSpc>
              <a:buNone/>
            </a:pPr>
            <a:r>
              <a:rPr lang="en-US" sz="1800" b="1" dirty="0">
                <a:solidFill>
                  <a:schemeClr val="bg1"/>
                </a:solidFill>
                <a:latin typeface="Century Gothic" panose="020B0502020202020204" pitchFamily="34" charset="0"/>
              </a:rPr>
              <a:t>  hearing. As a consequence, the following findings were made:</a:t>
            </a:r>
          </a:p>
          <a:p>
            <a:pPr marL="0" indent="0" algn="just">
              <a:lnSpc>
                <a:spcPct val="150000"/>
              </a:lnSpc>
              <a:buNone/>
            </a:pPr>
            <a:r>
              <a:rPr lang="en-US" sz="1800" b="1" dirty="0">
                <a:solidFill>
                  <a:schemeClr val="bg1"/>
                </a:solidFill>
                <a:latin typeface="Century Gothic" panose="020B0502020202020204" pitchFamily="34" charset="0"/>
              </a:rPr>
              <a:t>• The NWDSD had not properly advised the Commission on what informs the annual decrease in the</a:t>
            </a:r>
          </a:p>
          <a:p>
            <a:pPr marL="0" indent="0" algn="just">
              <a:lnSpc>
                <a:spcPct val="150000"/>
              </a:lnSpc>
              <a:buNone/>
            </a:pPr>
            <a:r>
              <a:rPr lang="en-US" sz="1800" b="1" dirty="0">
                <a:solidFill>
                  <a:schemeClr val="bg1"/>
                </a:solidFill>
                <a:latin typeface="Century Gothic" panose="020B0502020202020204" pitchFamily="34" charset="0"/>
              </a:rPr>
              <a:t>funding advanced to shelters.</a:t>
            </a:r>
          </a:p>
          <a:p>
            <a:pPr marL="0" indent="0" algn="just">
              <a:lnSpc>
                <a:spcPct val="150000"/>
              </a:lnSpc>
              <a:buNone/>
            </a:pPr>
            <a:r>
              <a:rPr lang="en-US" sz="1800" b="1" dirty="0">
                <a:solidFill>
                  <a:schemeClr val="bg1"/>
                </a:solidFill>
                <a:latin typeface="Century Gothic" panose="020B0502020202020204" pitchFamily="34" charset="0"/>
              </a:rPr>
              <a:t>• The NWDSD availed funding to shelters late which affected the implementation of projects and</a:t>
            </a:r>
          </a:p>
          <a:p>
            <a:pPr marL="0" indent="0" algn="just">
              <a:lnSpc>
                <a:spcPct val="150000"/>
              </a:lnSpc>
              <a:buNone/>
            </a:pPr>
            <a:r>
              <a:rPr lang="en-US" sz="1800" b="1" dirty="0" err="1">
                <a:solidFill>
                  <a:schemeClr val="bg1"/>
                </a:solidFill>
                <a:latin typeface="Century Gothic" panose="020B0502020202020204" pitchFamily="34" charset="0"/>
              </a:rPr>
              <a:t>programmes</a:t>
            </a:r>
            <a:r>
              <a:rPr lang="en-US" sz="1800" b="1" dirty="0">
                <a:solidFill>
                  <a:schemeClr val="bg1"/>
                </a:solidFill>
                <a:latin typeface="Century Gothic" panose="020B0502020202020204" pitchFamily="34" charset="0"/>
              </a:rPr>
              <a:t> in shelters.</a:t>
            </a:r>
          </a:p>
          <a:p>
            <a:pPr marL="0" indent="0" algn="just">
              <a:lnSpc>
                <a:spcPct val="150000"/>
              </a:lnSpc>
              <a:buNone/>
            </a:pPr>
            <a:r>
              <a:rPr lang="en-US" sz="1800" b="1" dirty="0">
                <a:solidFill>
                  <a:schemeClr val="bg1"/>
                </a:solidFill>
                <a:latin typeface="Century Gothic" panose="020B0502020202020204" pitchFamily="34" charset="0"/>
              </a:rPr>
              <a:t>• The NWDSD did not submit the required information before and during the investigative hearing. Relevant</a:t>
            </a:r>
          </a:p>
          <a:p>
            <a:pPr marL="0" indent="0" algn="just">
              <a:lnSpc>
                <a:spcPct val="150000"/>
              </a:lnSpc>
              <a:buNone/>
            </a:pPr>
            <a:r>
              <a:rPr lang="en-US" sz="1800" b="1" dirty="0">
                <a:solidFill>
                  <a:schemeClr val="bg1"/>
                </a:solidFill>
                <a:latin typeface="Century Gothic" panose="020B0502020202020204" pitchFamily="34" charset="0"/>
              </a:rPr>
              <a:t>information was only submitted after the hearing. </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34</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656293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findings captured in the Commission’s 2015 report, ‘A ship without a captain’, remains applicable to</a:t>
            </a:r>
          </a:p>
          <a:p>
            <a:pPr marL="0" indent="0" algn="just">
              <a:lnSpc>
                <a:spcPct val="150000"/>
              </a:lnSpc>
              <a:buNone/>
            </a:pPr>
            <a:r>
              <a:rPr lang="en-US" sz="1800" b="1" dirty="0">
                <a:solidFill>
                  <a:schemeClr val="bg1"/>
                </a:solidFill>
                <a:latin typeface="Century Gothic" panose="020B0502020202020204" pitchFamily="34" charset="0"/>
              </a:rPr>
              <a:t> the NWDSD. An overview of the findings by the Commission in this report again indicated a lack of clarity</a:t>
            </a:r>
          </a:p>
          <a:p>
            <a:pPr marL="0" indent="0" algn="just">
              <a:lnSpc>
                <a:spcPct val="150000"/>
              </a:lnSpc>
              <a:buNone/>
            </a:pPr>
            <a:r>
              <a:rPr lang="en-US" sz="1800" b="1" dirty="0">
                <a:solidFill>
                  <a:schemeClr val="bg1"/>
                </a:solidFill>
                <a:latin typeface="Century Gothic" panose="020B0502020202020204" pitchFamily="34" charset="0"/>
              </a:rPr>
              <a:t>between the Victims Charter and the VEP. The NWDSD has not developed a proper funding model to protect victims of crime, and as a result, some shelters have closed or are not receiving funding.</a:t>
            </a:r>
          </a:p>
          <a:p>
            <a:pPr marL="0" indent="0" algn="just">
              <a:lnSpc>
                <a:spcPct val="150000"/>
              </a:lnSpc>
              <a:buNone/>
            </a:pPr>
            <a:r>
              <a:rPr lang="en-US" sz="1800" b="1" dirty="0">
                <a:solidFill>
                  <a:schemeClr val="bg1"/>
                </a:solidFill>
                <a:latin typeface="Century Gothic" panose="020B0502020202020204" pitchFamily="34" charset="0"/>
              </a:rPr>
              <a:t>The Commission accordingly made the following recommendation:</a:t>
            </a:r>
          </a:p>
          <a:p>
            <a:pPr marL="0" indent="0" algn="just">
              <a:lnSpc>
                <a:spcPct val="150000"/>
              </a:lnSpc>
              <a:buNone/>
            </a:pPr>
            <a:r>
              <a:rPr lang="en-US" sz="1800" b="1" dirty="0">
                <a:solidFill>
                  <a:schemeClr val="bg1"/>
                </a:solidFill>
                <a:latin typeface="Century Gothic" panose="020B0502020202020204" pitchFamily="34" charset="0"/>
              </a:rPr>
              <a:t>1. It is recommended that the cost </a:t>
            </a:r>
            <a:r>
              <a:rPr lang="en-US" sz="1800" b="1" dirty="0" err="1">
                <a:solidFill>
                  <a:schemeClr val="bg1"/>
                </a:solidFill>
                <a:latin typeface="Century Gothic" panose="020B0502020202020204" pitchFamily="34" charset="0"/>
              </a:rPr>
              <a:t>centre</a:t>
            </a:r>
            <a:r>
              <a:rPr lang="en-US" sz="1800" b="1" dirty="0">
                <a:solidFill>
                  <a:schemeClr val="bg1"/>
                </a:solidFill>
                <a:latin typeface="Century Gothic" panose="020B0502020202020204" pitchFamily="34" charset="0"/>
              </a:rPr>
              <a:t> model and the equitable share be studied in detail to ascertain</a:t>
            </a:r>
          </a:p>
          <a:p>
            <a:pPr marL="0" indent="0" algn="just">
              <a:lnSpc>
                <a:spcPct val="150000"/>
              </a:lnSpc>
              <a:buNone/>
            </a:pPr>
            <a:r>
              <a:rPr lang="en-US" sz="1800" b="1" dirty="0">
                <a:solidFill>
                  <a:schemeClr val="bg1"/>
                </a:solidFill>
                <a:latin typeface="Century Gothic" panose="020B0502020202020204" pitchFamily="34" charset="0"/>
              </a:rPr>
              <a:t> whether it works fairly for all shelters.</a:t>
            </a:r>
          </a:p>
          <a:p>
            <a:pPr marL="0" indent="0" algn="just">
              <a:lnSpc>
                <a:spcPct val="150000"/>
              </a:lnSpc>
              <a:buNone/>
            </a:pPr>
            <a:r>
              <a:rPr lang="en-US" sz="1800" b="1" dirty="0">
                <a:solidFill>
                  <a:schemeClr val="bg1"/>
                </a:solidFill>
                <a:latin typeface="Century Gothic" panose="020B0502020202020204" pitchFamily="34" charset="0"/>
              </a:rPr>
              <a:t>2. n addition, the NWDSD must provide a plan with proper timelines on how the late payment of funding</a:t>
            </a:r>
          </a:p>
          <a:p>
            <a:pPr marL="0" indent="0" algn="just">
              <a:lnSpc>
                <a:spcPct val="150000"/>
              </a:lnSpc>
              <a:buNone/>
            </a:pPr>
            <a:r>
              <a:rPr lang="en-US" sz="1800" b="1" dirty="0">
                <a:solidFill>
                  <a:schemeClr val="bg1"/>
                </a:solidFill>
                <a:latin typeface="Century Gothic" panose="020B0502020202020204" pitchFamily="34" charset="0"/>
              </a:rPr>
              <a:t>will be addressed so that shelters and survivors are not adversely affected by the late payment of funds.</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35</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610894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The NWDSD reported the following progress in respect of the recommendations mentioned above:</a:t>
            </a:r>
          </a:p>
          <a:p>
            <a:pPr algn="just">
              <a:lnSpc>
                <a:spcPct val="150000"/>
              </a:lnSpc>
            </a:pPr>
            <a:r>
              <a:rPr lang="en-US" sz="1800" b="1" dirty="0">
                <a:solidFill>
                  <a:schemeClr val="bg1"/>
                </a:solidFill>
                <a:latin typeface="Century Gothic" panose="020B0502020202020204" pitchFamily="34" charset="0"/>
              </a:rPr>
              <a:t>The Department advised that, in consultation with stakeholders, they facilitated the development of a draft that integrated North West’s provincial Gender-Based Violence and Femicide Response Plan. The response plan is derived from the National Strategic Plan on Gender-Based Violence and Femicide (2020–2030). This plan guides stakeholders on the provision of services.</a:t>
            </a:r>
          </a:p>
          <a:p>
            <a:pPr algn="just">
              <a:lnSpc>
                <a:spcPct val="150000"/>
              </a:lnSpc>
            </a:pPr>
            <a:r>
              <a:rPr lang="en-US" sz="1800" b="1" dirty="0">
                <a:solidFill>
                  <a:schemeClr val="bg1"/>
                </a:solidFill>
                <a:latin typeface="Century Gothic" panose="020B0502020202020204" pitchFamily="34" charset="0"/>
              </a:rPr>
              <a:t>The NWDSD also advised that NGOs that provide victim empowerment services apply for funding in line with the Public Finance Management Act 1 of 1999 and other relevant legislation regulating payments to entities and non-profit </a:t>
            </a:r>
            <a:r>
              <a:rPr lang="en-US" sz="1800" b="1" dirty="0" err="1">
                <a:solidFill>
                  <a:schemeClr val="bg1"/>
                </a:solidFill>
                <a:latin typeface="Century Gothic" panose="020B0502020202020204" pitchFamily="34" charset="0"/>
              </a:rPr>
              <a:t>organisations</a:t>
            </a:r>
            <a:r>
              <a:rPr lang="en-US" sz="1800" b="1" dirty="0">
                <a:solidFill>
                  <a:schemeClr val="bg1"/>
                </a:solidFill>
                <a:latin typeface="Century Gothic" panose="020B0502020202020204" pitchFamily="34" charset="0"/>
              </a:rPr>
              <a:t>. As a result, the NWDSD developed a funding plan for NPOs providing services to victims.</a:t>
            </a:r>
          </a:p>
          <a:p>
            <a:pPr algn="just">
              <a:lnSpc>
                <a:spcPct val="150000"/>
              </a:lnSpc>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36</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9339676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endParaRPr lang="en-US" sz="1800" b="1" dirty="0">
              <a:solidFill>
                <a:schemeClr val="bg1"/>
              </a:solidFill>
              <a:latin typeface="Century Gothic" panose="020B0502020202020204" pitchFamily="34" charset="0"/>
            </a:endParaRPr>
          </a:p>
          <a:p>
            <a:pPr marL="0" indent="0" algn="just">
              <a:lnSpc>
                <a:spcPct val="150000"/>
              </a:lnSpc>
              <a:buNone/>
            </a:pPr>
            <a:r>
              <a:rPr lang="en-US" sz="1800" b="1" dirty="0">
                <a:solidFill>
                  <a:schemeClr val="bg1"/>
                </a:solidFill>
                <a:latin typeface="Century Gothic" panose="020B0502020202020204" pitchFamily="34" charset="0"/>
              </a:rPr>
              <a:t>The following are considered when allocating funds to the NPOs:</a:t>
            </a:r>
          </a:p>
          <a:p>
            <a:pPr marL="0" indent="0" algn="just">
              <a:lnSpc>
                <a:spcPct val="150000"/>
              </a:lnSpc>
              <a:buNone/>
            </a:pPr>
            <a:r>
              <a:rPr lang="en-US" sz="1800" b="1" dirty="0">
                <a:solidFill>
                  <a:schemeClr val="bg1"/>
                </a:solidFill>
                <a:latin typeface="Century Gothic" panose="020B0502020202020204" pitchFamily="34" charset="0"/>
              </a:rPr>
              <a:t>• </a:t>
            </a:r>
            <a:r>
              <a:rPr lang="en-US" sz="1800" b="1" dirty="0" err="1">
                <a:solidFill>
                  <a:schemeClr val="bg1"/>
                </a:solidFill>
                <a:latin typeface="Century Gothic" panose="020B0502020202020204" pitchFamily="34" charset="0"/>
              </a:rPr>
              <a:t>Programme</a:t>
            </a:r>
            <a:r>
              <a:rPr lang="en-US" sz="1800" b="1" dirty="0">
                <a:solidFill>
                  <a:schemeClr val="bg1"/>
                </a:solidFill>
                <a:latin typeface="Century Gothic" panose="020B0502020202020204" pitchFamily="34" charset="0"/>
              </a:rPr>
              <a:t> mandate</a:t>
            </a:r>
          </a:p>
          <a:p>
            <a:pPr marL="0" indent="0" algn="just">
              <a:lnSpc>
                <a:spcPct val="150000"/>
              </a:lnSpc>
              <a:buNone/>
            </a:pPr>
            <a:r>
              <a:rPr lang="en-US" sz="1800" b="1" dirty="0">
                <a:solidFill>
                  <a:schemeClr val="bg1"/>
                </a:solidFill>
                <a:latin typeface="Century Gothic" panose="020B0502020202020204" pitchFamily="34" charset="0"/>
              </a:rPr>
              <a:t>• Availability of budget</a:t>
            </a:r>
          </a:p>
          <a:p>
            <a:pPr marL="0" indent="0" algn="just">
              <a:lnSpc>
                <a:spcPct val="150000"/>
              </a:lnSpc>
              <a:buNone/>
            </a:pPr>
            <a:r>
              <a:rPr lang="en-US" sz="1800" b="1" dirty="0">
                <a:solidFill>
                  <a:schemeClr val="bg1"/>
                </a:solidFill>
                <a:latin typeface="Century Gothic" panose="020B0502020202020204" pitchFamily="34" charset="0"/>
              </a:rPr>
              <a:t>.Compliance with </a:t>
            </a:r>
            <a:r>
              <a:rPr lang="en-US" sz="1800" b="1" dirty="0" err="1">
                <a:solidFill>
                  <a:schemeClr val="bg1"/>
                </a:solidFill>
                <a:latin typeface="Century Gothic" panose="020B0502020202020204" pitchFamily="34" charset="0"/>
              </a:rPr>
              <a:t>programme</a:t>
            </a:r>
            <a:r>
              <a:rPr lang="en-US" sz="1800" b="1" dirty="0">
                <a:solidFill>
                  <a:schemeClr val="bg1"/>
                </a:solidFill>
                <a:latin typeface="Century Gothic" panose="020B0502020202020204" pitchFamily="34" charset="0"/>
              </a:rPr>
              <a:t> guidelines</a:t>
            </a:r>
          </a:p>
          <a:p>
            <a:pPr marL="0" indent="0" algn="just">
              <a:lnSpc>
                <a:spcPct val="150000"/>
              </a:lnSpc>
              <a:buNone/>
            </a:pPr>
            <a:r>
              <a:rPr lang="en-US" sz="1800" b="1" dirty="0">
                <a:solidFill>
                  <a:schemeClr val="bg1"/>
                </a:solidFill>
                <a:latin typeface="Century Gothic" panose="020B0502020202020204" pitchFamily="34" charset="0"/>
              </a:rPr>
              <a:t>• Compliance checklist.</a:t>
            </a:r>
          </a:p>
          <a:p>
            <a:pPr marL="0" indent="0" algn="just">
              <a:lnSpc>
                <a:spcPct val="150000"/>
              </a:lnSpc>
              <a:buNone/>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37</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714475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Commission notes that the North West province had two shelters, Dr Ruth </a:t>
            </a:r>
            <a:r>
              <a:rPr lang="en-US" sz="1800" b="1" dirty="0" err="1">
                <a:solidFill>
                  <a:schemeClr val="bg1"/>
                </a:solidFill>
                <a:latin typeface="Century Gothic" panose="020B0502020202020204" pitchFamily="34" charset="0"/>
              </a:rPr>
              <a:t>Segomotsi</a:t>
            </a:r>
            <a:r>
              <a:rPr lang="en-US" sz="1800" b="1" dirty="0">
                <a:solidFill>
                  <a:schemeClr val="bg1"/>
                </a:solidFill>
                <a:latin typeface="Century Gothic" panose="020B0502020202020204" pitchFamily="34" charset="0"/>
              </a:rPr>
              <a:t> </a:t>
            </a:r>
            <a:r>
              <a:rPr lang="en-US" sz="1800" b="1" dirty="0" err="1">
                <a:solidFill>
                  <a:schemeClr val="bg1"/>
                </a:solidFill>
                <a:latin typeface="Century Gothic" panose="020B0502020202020204" pitchFamily="34" charset="0"/>
              </a:rPr>
              <a:t>Mompati</a:t>
            </a:r>
            <a:r>
              <a:rPr lang="en-US" sz="1800" b="1" dirty="0">
                <a:solidFill>
                  <a:schemeClr val="bg1"/>
                </a:solidFill>
                <a:latin typeface="Century Gothic" panose="020B0502020202020204" pitchFamily="34" charset="0"/>
              </a:rPr>
              <a:t> District’s</a:t>
            </a:r>
          </a:p>
          <a:p>
            <a:pPr marL="0" indent="0" algn="just">
              <a:lnSpc>
                <a:spcPct val="150000"/>
              </a:lnSpc>
              <a:buNone/>
            </a:pPr>
            <a:r>
              <a:rPr lang="en-US" sz="1800" b="1" dirty="0">
                <a:solidFill>
                  <a:schemeClr val="bg1"/>
                </a:solidFill>
                <a:latin typeface="Century Gothic" panose="020B0502020202020204" pitchFamily="34" charset="0"/>
              </a:rPr>
              <a:t> </a:t>
            </a:r>
            <a:r>
              <a:rPr lang="en-US" sz="1800" b="1" dirty="0" err="1">
                <a:solidFill>
                  <a:schemeClr val="bg1"/>
                </a:solidFill>
                <a:latin typeface="Century Gothic" panose="020B0502020202020204" pitchFamily="34" charset="0"/>
              </a:rPr>
              <a:t>Khuseleka</a:t>
            </a:r>
            <a:r>
              <a:rPr lang="en-US" sz="1800" b="1" dirty="0">
                <a:solidFill>
                  <a:schemeClr val="bg1"/>
                </a:solidFill>
                <a:latin typeface="Century Gothic" panose="020B0502020202020204" pitchFamily="34" charset="0"/>
              </a:rPr>
              <a:t> One Stop Centre and the Grace Help Centre. No information was provided on the funding of     this shelter for the 2022/2023 financial year, which raises concerns about whether the shelter is still operational. Prior to the publication of this report, the Commission sought clarity from the Head of Department of NWDSD who failed and/or neglected to give clarity as sought by the Commission.</a:t>
            </a:r>
          </a:p>
          <a:p>
            <a:pPr algn="just">
              <a:lnSpc>
                <a:spcPct val="150000"/>
              </a:lnSpc>
            </a:pPr>
            <a:r>
              <a:rPr lang="en-US" sz="1800" b="1" dirty="0">
                <a:solidFill>
                  <a:schemeClr val="bg1"/>
                </a:solidFill>
                <a:latin typeface="Century Gothic" panose="020B0502020202020204" pitchFamily="34" charset="0"/>
              </a:rPr>
              <a:t>According to the progress reported to the Commission by the NWDSD, there is an increase in the annual funding advanced to NPOs, including crisis </a:t>
            </a:r>
            <a:r>
              <a:rPr lang="en-US" sz="1800" b="1" dirty="0" err="1">
                <a:solidFill>
                  <a:schemeClr val="bg1"/>
                </a:solidFill>
                <a:latin typeface="Century Gothic" panose="020B0502020202020204" pitchFamily="34" charset="0"/>
              </a:rPr>
              <a:t>centres</a:t>
            </a:r>
            <a:r>
              <a:rPr lang="en-US" sz="1800" b="1" dirty="0">
                <a:solidFill>
                  <a:schemeClr val="bg1"/>
                </a:solidFill>
                <a:latin typeface="Century Gothic" panose="020B0502020202020204" pitchFamily="34" charset="0"/>
              </a:rPr>
              <a:t> rendering victim empowerment services. The Commission commends the NWDSD on the stance, which lessened the impact of the financial strain that comes with the constant increase in living costs.</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38</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981639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lnSpcReduction="10000"/>
          </a:bodyPr>
          <a:lstStyle/>
          <a:p>
            <a:pPr algn="just">
              <a:lnSpc>
                <a:spcPct val="150000"/>
              </a:lnSpc>
            </a:pPr>
            <a:r>
              <a:rPr lang="en-US" sz="1800" b="1" dirty="0">
                <a:solidFill>
                  <a:schemeClr val="bg1"/>
                </a:solidFill>
                <a:latin typeface="Century Gothic" panose="020B0502020202020204" pitchFamily="34" charset="0"/>
              </a:rPr>
              <a:t>The Commission recommended that the NWDSD advise how the challenge of late payments will be addressed so that victims do not suffer.</a:t>
            </a:r>
          </a:p>
          <a:p>
            <a:pPr algn="just">
              <a:lnSpc>
                <a:spcPct val="150000"/>
              </a:lnSpc>
            </a:pPr>
            <a:r>
              <a:rPr lang="en-US" sz="1800" b="1" dirty="0">
                <a:solidFill>
                  <a:schemeClr val="bg1"/>
                </a:solidFill>
                <a:latin typeface="Century Gothic" panose="020B0502020202020204" pitchFamily="34" charset="0"/>
              </a:rPr>
              <a:t>The NWDSD, in its implementation report, advised that they still experience challenges with late payments due to non-compliance by the </a:t>
            </a:r>
            <a:r>
              <a:rPr lang="en-US" sz="1800" b="1" dirty="0" err="1">
                <a:solidFill>
                  <a:schemeClr val="bg1"/>
                </a:solidFill>
                <a:latin typeface="Century Gothic" panose="020B0502020202020204" pitchFamily="34" charset="0"/>
              </a:rPr>
              <a:t>organisations.The</a:t>
            </a:r>
            <a:r>
              <a:rPr lang="en-US" sz="1800" b="1" dirty="0">
                <a:solidFill>
                  <a:schemeClr val="bg1"/>
                </a:solidFill>
                <a:latin typeface="Century Gothic" panose="020B0502020202020204" pitchFamily="34" charset="0"/>
              </a:rPr>
              <a:t> following challenges were noted:</a:t>
            </a:r>
          </a:p>
          <a:p>
            <a:pPr marL="0" indent="0" algn="just">
              <a:lnSpc>
                <a:spcPct val="150000"/>
              </a:lnSpc>
              <a:buNone/>
            </a:pPr>
            <a:r>
              <a:rPr lang="en-US" sz="1800" b="1" dirty="0">
                <a:solidFill>
                  <a:schemeClr val="bg1"/>
                </a:solidFill>
                <a:latin typeface="Century Gothic" panose="020B0502020202020204" pitchFamily="34" charset="0"/>
              </a:rPr>
              <a:t>• Non-compliance with the Central Supplier Database requirements</a:t>
            </a:r>
          </a:p>
          <a:p>
            <a:pPr marL="0" indent="0" algn="just">
              <a:lnSpc>
                <a:spcPct val="150000"/>
              </a:lnSpc>
              <a:buNone/>
            </a:pPr>
            <a:r>
              <a:rPr lang="en-US" sz="1800" b="1" dirty="0">
                <a:solidFill>
                  <a:schemeClr val="bg1"/>
                </a:solidFill>
                <a:latin typeface="Century Gothic" panose="020B0502020202020204" pitchFamily="34" charset="0"/>
              </a:rPr>
              <a:t>• Inconsistent addresses on business and bank details</a:t>
            </a:r>
          </a:p>
          <a:p>
            <a:pPr algn="just">
              <a:lnSpc>
                <a:spcPct val="150000"/>
              </a:lnSpc>
              <a:buFont typeface="Arial" panose="020B0604020202020204" pitchFamily="34" charset="0"/>
              <a:buChar char="•"/>
            </a:pPr>
            <a:r>
              <a:rPr lang="en-US" sz="1800" b="1" dirty="0">
                <a:solidFill>
                  <a:schemeClr val="bg1"/>
                </a:solidFill>
                <a:latin typeface="Century Gothic" panose="020B0502020202020204" pitchFamily="34" charset="0"/>
              </a:rPr>
              <a:t>Incomplete sign-off of business plans</a:t>
            </a:r>
          </a:p>
          <a:p>
            <a:pPr marL="0" indent="0" algn="just">
              <a:lnSpc>
                <a:spcPct val="150000"/>
              </a:lnSpc>
              <a:buNone/>
            </a:pPr>
            <a:r>
              <a:rPr lang="en-US" sz="1800" b="1" dirty="0">
                <a:solidFill>
                  <a:schemeClr val="bg1"/>
                </a:solidFill>
                <a:latin typeface="Century Gothic" panose="020B0502020202020204" pitchFamily="34" charset="0"/>
              </a:rPr>
              <a:t>• Negative audit outcomes</a:t>
            </a:r>
          </a:p>
          <a:p>
            <a:pPr marL="0" indent="0" algn="just">
              <a:lnSpc>
                <a:spcPct val="150000"/>
              </a:lnSpc>
              <a:buNone/>
            </a:pPr>
            <a:r>
              <a:rPr lang="en-US" sz="1800" b="1" dirty="0">
                <a:solidFill>
                  <a:schemeClr val="bg1"/>
                </a:solidFill>
                <a:latin typeface="Century Gothic" panose="020B0502020202020204" pitchFamily="34" charset="0"/>
              </a:rPr>
              <a:t>• Financial mismanagement</a:t>
            </a:r>
          </a:p>
          <a:p>
            <a:pPr marL="0" indent="0" algn="just">
              <a:lnSpc>
                <a:spcPct val="150000"/>
              </a:lnSpc>
              <a:buNone/>
            </a:pPr>
            <a:r>
              <a:rPr lang="en-US" sz="1800" b="1" dirty="0">
                <a:solidFill>
                  <a:schemeClr val="bg1"/>
                </a:solidFill>
                <a:latin typeface="Century Gothic" panose="020B0502020202020204" pitchFamily="34" charset="0"/>
              </a:rPr>
              <a:t>• Outstanding narrative reports in terms of the NPO Act 71 of 1997</a:t>
            </a:r>
          </a:p>
          <a:p>
            <a:pPr marL="0" indent="0" algn="just">
              <a:lnSpc>
                <a:spcPct val="150000"/>
              </a:lnSpc>
              <a:buNone/>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39</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415506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524932"/>
            <a:ext cx="8761675" cy="1188243"/>
          </a:xfrm>
        </p:spPr>
        <p:txBody>
          <a:bodyPr>
            <a:normAutofit/>
          </a:bodyPr>
          <a:lstStyle/>
          <a:p>
            <a:pPr algn="ctr"/>
            <a:r>
              <a:rPr lang="en-ZA" sz="3600" b="1" dirty="0">
                <a:solidFill>
                  <a:schemeClr val="bg1"/>
                </a:solidFill>
                <a:latin typeface="Century Gothic" panose="020B0502020202020204" pitchFamily="34" charset="0"/>
              </a:rPr>
              <a:t>background</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603513"/>
            <a:ext cx="12192000" cy="5305287"/>
          </a:xfrm>
        </p:spPr>
        <p:txBody>
          <a:bodyPr>
            <a:normAutofit/>
          </a:bodyPr>
          <a:lstStyle/>
          <a:p>
            <a:pPr>
              <a:lnSpc>
                <a:spcPct val="150000"/>
              </a:lnSpc>
            </a:pPr>
            <a:endParaRPr lang="en-US" sz="1800" b="1" dirty="0">
              <a:solidFill>
                <a:schemeClr val="bg1"/>
              </a:solidFill>
              <a:latin typeface="Century Gothic" panose="020B0502020202020204" pitchFamily="34" charset="0"/>
            </a:endParaRP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The report published in 2022/2023 summarizes the Commission’s investigation into the state of shelters in South Africa and provides successes and challenges in the implementation of the recommendations of the Commission’s 2018/2019 report.</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In it’s investigation the Commission analyzed information submitted by the provincial departments of the department of social development, the national department of social development, the department of public works, the national department of health, the department of human settlements, the Gauteng department of community safety and  the South African Police Services. For purposes of this presentation we will summarize only DSD (National and provincial) reports.</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177912"/>
            <a:ext cx="2472225" cy="1588520"/>
          </a:xfrm>
          <a:prstGeom prst="rect">
            <a:avLst/>
          </a:prstGeom>
        </p:spPr>
      </p:pic>
    </p:spTree>
    <p:extLst>
      <p:ext uri="{BB962C8B-B14F-4D97-AF65-F5344CB8AC3E}">
        <p14:creationId xmlns:p14="http://schemas.microsoft.com/office/powerpoint/2010/main" val="8129059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nSpc>
                <a:spcPct val="150000"/>
              </a:lnSpc>
              <a:buFont typeface="Arial" panose="020B0604020202020204" pitchFamily="34" charset="0"/>
              <a:buChar char="•"/>
            </a:pPr>
            <a:r>
              <a:rPr lang="en-US" sz="1800" b="1" dirty="0">
                <a:solidFill>
                  <a:schemeClr val="bg1"/>
                </a:solidFill>
                <a:latin typeface="Century Gothic" panose="020B0502020202020204" pitchFamily="34" charset="0"/>
              </a:rPr>
              <a:t>In relation to the recommendation on the costing model, the NWDSD reported that it is developing a costing model for funding victim empowerment </a:t>
            </a:r>
            <a:r>
              <a:rPr lang="en-US" sz="1800" b="1" dirty="0" err="1">
                <a:solidFill>
                  <a:schemeClr val="bg1"/>
                </a:solidFill>
                <a:latin typeface="Century Gothic" panose="020B0502020202020204" pitchFamily="34" charset="0"/>
              </a:rPr>
              <a:t>organisations</a:t>
            </a:r>
            <a:r>
              <a:rPr lang="en-US" sz="1800" b="1" dirty="0">
                <a:solidFill>
                  <a:schemeClr val="bg1"/>
                </a:solidFill>
                <a:latin typeface="Century Gothic" panose="020B0502020202020204" pitchFamily="34" charset="0"/>
              </a:rPr>
              <a:t>. The model is anticipated to be </a:t>
            </a:r>
            <a:r>
              <a:rPr lang="en-US" sz="1800" b="1" dirty="0" err="1">
                <a:solidFill>
                  <a:schemeClr val="bg1"/>
                </a:solidFill>
                <a:latin typeface="Century Gothic" panose="020B0502020202020204" pitchFamily="34" charset="0"/>
              </a:rPr>
              <a:t>finalised</a:t>
            </a:r>
            <a:r>
              <a:rPr lang="en-US" sz="1800" b="1" dirty="0">
                <a:solidFill>
                  <a:schemeClr val="bg1"/>
                </a:solidFill>
                <a:latin typeface="Century Gothic" panose="020B0502020202020204" pitchFamily="34" charset="0"/>
              </a:rPr>
              <a:t> during the 2022/23 financial year. The NWDSD </a:t>
            </a:r>
            <a:r>
              <a:rPr lang="en-US" sz="1800" b="1" dirty="0" err="1">
                <a:solidFill>
                  <a:schemeClr val="bg1"/>
                </a:solidFill>
                <a:latin typeface="Century Gothic" panose="020B0502020202020204" pitchFamily="34" charset="0"/>
              </a:rPr>
              <a:t>standardised</a:t>
            </a:r>
            <a:r>
              <a:rPr lang="en-US" sz="1800" b="1" dirty="0">
                <a:solidFill>
                  <a:schemeClr val="bg1"/>
                </a:solidFill>
                <a:latin typeface="Century Gothic" panose="020B0502020202020204" pitchFamily="34" charset="0"/>
              </a:rPr>
              <a:t> stipends for NPO volunteers and managers in the 2022/2023 financial year. The NWDSD conducted visits to monitor compliance. The NWDSD advised that it created a cost </a:t>
            </a:r>
            <a:r>
              <a:rPr lang="en-US" sz="1800" b="1" dirty="0" err="1">
                <a:solidFill>
                  <a:schemeClr val="bg1"/>
                </a:solidFill>
                <a:latin typeface="Century Gothic" panose="020B0502020202020204" pitchFamily="34" charset="0"/>
              </a:rPr>
              <a:t>centre</a:t>
            </a:r>
            <a:r>
              <a:rPr lang="en-US" sz="1800" b="1" dirty="0">
                <a:solidFill>
                  <a:schemeClr val="bg1"/>
                </a:solidFill>
                <a:latin typeface="Century Gothic" panose="020B0502020202020204" pitchFamily="34" charset="0"/>
              </a:rPr>
              <a:t> model and allocated the budget through the equitable share formula. However, the NWDSD did not fully comply with the Commission’s recommendation on whether shelters operate with a standard operating procedure. The NWDSD did not indicate whether they have examined the equitable share formula and the cost model to establish to what extent it can be improved. The NWDSD did not fully comply with the Commission’s recommendation on the reasons for the reduction in funding of the NPOs.</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40</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7535496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The NWDSD advised that it created a cost </a:t>
            </a:r>
            <a:r>
              <a:rPr lang="en-US" sz="1800" b="1" dirty="0" err="1">
                <a:solidFill>
                  <a:schemeClr val="bg1"/>
                </a:solidFill>
                <a:latin typeface="Century Gothic" panose="020B0502020202020204" pitchFamily="34" charset="0"/>
              </a:rPr>
              <a:t>centre</a:t>
            </a:r>
            <a:r>
              <a:rPr lang="en-US" sz="1800" b="1" dirty="0">
                <a:solidFill>
                  <a:schemeClr val="bg1"/>
                </a:solidFill>
                <a:latin typeface="Century Gothic" panose="020B0502020202020204" pitchFamily="34" charset="0"/>
              </a:rPr>
              <a:t> model and that the budget was allocated using the equitable share formula. The reason for conducting an investigation by the Commission was to ascertain in no uncertain terms whether shelters in the country had procedures or operated on uniform, standard operating procedures. Shelters operate differently, particularly regarding funding, as mentioned in the report. Therefore, the cost </a:t>
            </a:r>
            <a:r>
              <a:rPr lang="en-US" sz="1800" b="1" dirty="0" err="1">
                <a:solidFill>
                  <a:schemeClr val="bg1"/>
                </a:solidFill>
                <a:latin typeface="Century Gothic" panose="020B0502020202020204" pitchFamily="34" charset="0"/>
              </a:rPr>
              <a:t>centre</a:t>
            </a:r>
            <a:r>
              <a:rPr lang="en-US" sz="1800" b="1" dirty="0">
                <a:solidFill>
                  <a:schemeClr val="bg1"/>
                </a:solidFill>
                <a:latin typeface="Century Gothic" panose="020B0502020202020204" pitchFamily="34" charset="0"/>
              </a:rPr>
              <a:t> model must be explained in detail in relation to the funding processes.</a:t>
            </a:r>
          </a:p>
          <a:p>
            <a:pPr marL="0" indent="0" algn="just">
              <a:lnSpc>
                <a:spcPct val="150000"/>
              </a:lnSpc>
              <a:buNone/>
            </a:pPr>
            <a:r>
              <a:rPr lang="en-US" sz="1800" b="1" dirty="0">
                <a:solidFill>
                  <a:schemeClr val="bg1"/>
                </a:solidFill>
                <a:latin typeface="Century Gothic" panose="020B0502020202020204" pitchFamily="34" charset="0"/>
              </a:rPr>
              <a:t>Considering the definition of equitable share, the shelter funding model did not provide adequate funding if the formula did not have a component for social services to vulnerable groups.</a:t>
            </a:r>
          </a:p>
          <a:p>
            <a:pPr marL="0" indent="0" algn="just">
              <a:lnSpc>
                <a:spcPct val="150000"/>
              </a:lnSpc>
              <a:buNone/>
            </a:pPr>
            <a:r>
              <a:rPr lang="en-US" sz="1800" b="1" dirty="0">
                <a:solidFill>
                  <a:schemeClr val="bg1"/>
                </a:solidFill>
                <a:latin typeface="Century Gothic" panose="020B0502020202020204" pitchFamily="34" charset="0"/>
              </a:rPr>
              <a:t>The NWDSD has not adequately responded on whether they examined the cost model and the equitable share formula and to what extent they have done so. It was further not stated if the cost model could be improved and to what extent. The NWDSD was directed to address this aspect comprehensively</a:t>
            </a:r>
          </a:p>
          <a:p>
            <a:pPr marL="0" indent="0" algn="just">
              <a:lnSpc>
                <a:spcPct val="150000"/>
              </a:lnSpc>
              <a:buNone/>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41</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4910334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589398"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Gauteng department of social development </a:t>
            </a:r>
            <a:r>
              <a:rPr lang="en-ZA" sz="4400" b="1" dirty="0">
                <a:solidFill>
                  <a:schemeClr val="bg1"/>
                </a:solidFill>
                <a:latin typeface="Century Gothic" panose="020B0502020202020204" pitchFamily="34" charset="0"/>
              </a:rPr>
              <a:t> (GDSD)</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lnSpcReduction="10000"/>
          </a:bodyPr>
          <a:lstStyle/>
          <a:p>
            <a:pPr marL="0" indent="0" algn="just">
              <a:lnSpc>
                <a:spcPct val="150000"/>
              </a:lnSpc>
              <a:buNone/>
            </a:pPr>
            <a:r>
              <a:rPr lang="en-US" sz="1800" b="1" dirty="0">
                <a:solidFill>
                  <a:schemeClr val="bg1"/>
                </a:solidFill>
                <a:latin typeface="Century Gothic" panose="020B0502020202020204" pitchFamily="34" charset="0"/>
              </a:rPr>
              <a:t>The Gauteng Department of Social Development (GDSD) appeared before the Commission for Gender Equality</a:t>
            </a:r>
          </a:p>
          <a:p>
            <a:pPr marL="0" indent="0" algn="just">
              <a:lnSpc>
                <a:spcPct val="150000"/>
              </a:lnSpc>
              <a:buNone/>
            </a:pPr>
            <a:r>
              <a:rPr lang="en-US" sz="1800" b="1" dirty="0">
                <a:solidFill>
                  <a:schemeClr val="bg1"/>
                </a:solidFill>
                <a:latin typeface="Century Gothic" panose="020B0502020202020204" pitchFamily="34" charset="0"/>
              </a:rPr>
              <a:t>on 2 December 2019. The hearing constituted a fact-finding mission regarding how the GDSD is providing shelter</a:t>
            </a:r>
          </a:p>
          <a:p>
            <a:pPr marL="0" indent="0" algn="just">
              <a:lnSpc>
                <a:spcPct val="150000"/>
              </a:lnSpc>
              <a:buNone/>
            </a:pPr>
            <a:r>
              <a:rPr lang="en-US" sz="1800" b="1" dirty="0">
                <a:solidFill>
                  <a:schemeClr val="bg1"/>
                </a:solidFill>
                <a:latin typeface="Century Gothic" panose="020B0502020202020204" pitchFamily="34" charset="0"/>
              </a:rPr>
              <a:t>services to victims of GBV. At this hearing, the Commission found:</a:t>
            </a:r>
          </a:p>
          <a:p>
            <a:pPr marL="0" indent="0" algn="just">
              <a:lnSpc>
                <a:spcPct val="150000"/>
              </a:lnSpc>
              <a:buNone/>
            </a:pPr>
            <a:r>
              <a:rPr lang="en-US" sz="1800" b="1" dirty="0">
                <a:solidFill>
                  <a:schemeClr val="bg1"/>
                </a:solidFill>
                <a:latin typeface="Century Gothic" panose="020B0502020202020204" pitchFamily="34" charset="0"/>
              </a:rPr>
              <a:t>• Inconsistency regarding the existing funding model and/or costing model, used by the GDSD which affected the consistency of budget allocation.</a:t>
            </a:r>
          </a:p>
          <a:p>
            <a:pPr marL="0" indent="0" algn="just">
              <a:lnSpc>
                <a:spcPct val="150000"/>
              </a:lnSpc>
              <a:buNone/>
            </a:pPr>
            <a:r>
              <a:rPr lang="en-US" sz="1800" b="1" dirty="0">
                <a:solidFill>
                  <a:schemeClr val="bg1"/>
                </a:solidFill>
                <a:latin typeface="Century Gothic" panose="020B0502020202020204" pitchFamily="34" charset="0"/>
              </a:rPr>
              <a:t>• A lack of criteria and gender-sensitive guidelines in respect of the admission of non-standard children.</a:t>
            </a:r>
          </a:p>
          <a:p>
            <a:pPr marL="0" indent="0" algn="just">
              <a:lnSpc>
                <a:spcPct val="150000"/>
              </a:lnSpc>
              <a:buNone/>
            </a:pPr>
            <a:r>
              <a:rPr lang="en-US" sz="1800" b="1" dirty="0">
                <a:solidFill>
                  <a:schemeClr val="bg1"/>
                </a:solidFill>
                <a:latin typeface="Century Gothic" panose="020B0502020202020204" pitchFamily="34" charset="0"/>
              </a:rPr>
              <a:t>• GDSD staff were not offered </a:t>
            </a:r>
            <a:r>
              <a:rPr lang="en-US" sz="1800" b="1" dirty="0" err="1">
                <a:solidFill>
                  <a:schemeClr val="bg1"/>
                </a:solidFill>
                <a:latin typeface="Century Gothic" panose="020B0502020202020204" pitchFamily="34" charset="0"/>
              </a:rPr>
              <a:t>sensitisation</a:t>
            </a:r>
            <a:r>
              <a:rPr lang="en-US" sz="1800" b="1" dirty="0">
                <a:solidFill>
                  <a:schemeClr val="bg1"/>
                </a:solidFill>
                <a:latin typeface="Century Gothic" panose="020B0502020202020204" pitchFamily="34" charset="0"/>
              </a:rPr>
              <a:t> training.</a:t>
            </a:r>
          </a:p>
          <a:p>
            <a:pPr marL="0" indent="0" algn="just">
              <a:lnSpc>
                <a:spcPct val="150000"/>
              </a:lnSpc>
              <a:buNone/>
            </a:pPr>
            <a:r>
              <a:rPr lang="en-US" sz="1800" b="1" dirty="0">
                <a:solidFill>
                  <a:schemeClr val="bg1"/>
                </a:solidFill>
                <a:latin typeface="Century Gothic" panose="020B0502020202020204" pitchFamily="34" charset="0"/>
              </a:rPr>
              <a:t>• GDSD should pay special attention to the subsidy budget as it pertains to women and children in shelters.</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42</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3278150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The following recommendations were made regarding the GDSD:</a:t>
            </a:r>
          </a:p>
          <a:p>
            <a:pPr marL="0" indent="0" algn="just">
              <a:lnSpc>
                <a:spcPct val="150000"/>
              </a:lnSpc>
              <a:buNone/>
            </a:pPr>
            <a:r>
              <a:rPr lang="en-US" sz="1800" b="1" dirty="0">
                <a:solidFill>
                  <a:schemeClr val="bg1"/>
                </a:solidFill>
                <a:latin typeface="Century Gothic" panose="020B0502020202020204" pitchFamily="34" charset="0"/>
              </a:rPr>
              <a:t>1. The GDSD was to ensure consistency with the funding model and/or costing model, the GDSD’s funding</a:t>
            </a:r>
          </a:p>
          <a:p>
            <a:pPr marL="0" indent="0" algn="just">
              <a:lnSpc>
                <a:spcPct val="150000"/>
              </a:lnSpc>
              <a:buNone/>
            </a:pPr>
            <a:r>
              <a:rPr lang="en-US" sz="1800" b="1" dirty="0">
                <a:solidFill>
                  <a:schemeClr val="bg1"/>
                </a:solidFill>
                <a:latin typeface="Century Gothic" panose="020B0502020202020204" pitchFamily="34" charset="0"/>
              </a:rPr>
              <a:t>model and budget allocation were to be reviewed.</a:t>
            </a:r>
          </a:p>
          <a:p>
            <a:pPr marL="0" indent="0" algn="just">
              <a:lnSpc>
                <a:spcPct val="150000"/>
              </a:lnSpc>
              <a:buNone/>
            </a:pPr>
            <a:r>
              <a:rPr lang="en-US" sz="1800" b="1" dirty="0">
                <a:solidFill>
                  <a:schemeClr val="bg1"/>
                </a:solidFill>
                <a:latin typeface="Century Gothic" panose="020B0502020202020204" pitchFamily="34" charset="0"/>
              </a:rPr>
              <a:t>2. The GDSD was to properly define the criteria for admission of children who did not meet standard</a:t>
            </a:r>
          </a:p>
          <a:p>
            <a:pPr marL="0" indent="0" algn="just">
              <a:lnSpc>
                <a:spcPct val="150000"/>
              </a:lnSpc>
              <a:buNone/>
            </a:pPr>
            <a:r>
              <a:rPr lang="en-US" sz="1800" b="1" dirty="0">
                <a:solidFill>
                  <a:schemeClr val="bg1"/>
                </a:solidFill>
                <a:latin typeface="Century Gothic" panose="020B0502020202020204" pitchFamily="34" charset="0"/>
              </a:rPr>
              <a:t>criterion. The GDSD was to ensure that its guidelines are gender sensitive.</a:t>
            </a:r>
          </a:p>
          <a:p>
            <a:pPr marL="0" indent="0" algn="just">
              <a:lnSpc>
                <a:spcPct val="150000"/>
              </a:lnSpc>
              <a:buNone/>
            </a:pPr>
            <a:r>
              <a:rPr lang="en-US" sz="1800" b="1" dirty="0">
                <a:solidFill>
                  <a:schemeClr val="bg1"/>
                </a:solidFill>
                <a:latin typeface="Century Gothic" panose="020B0502020202020204" pitchFamily="34" charset="0"/>
              </a:rPr>
              <a:t>3. The GDSD was to provide </a:t>
            </a:r>
            <a:r>
              <a:rPr lang="en-US" sz="1800" b="1" dirty="0" err="1">
                <a:solidFill>
                  <a:schemeClr val="bg1"/>
                </a:solidFill>
                <a:latin typeface="Century Gothic" panose="020B0502020202020204" pitchFamily="34" charset="0"/>
              </a:rPr>
              <a:t>sensitisation</a:t>
            </a:r>
            <a:r>
              <a:rPr lang="en-US" sz="1800" b="1" dirty="0">
                <a:solidFill>
                  <a:schemeClr val="bg1"/>
                </a:solidFill>
                <a:latin typeface="Century Gothic" panose="020B0502020202020204" pitchFamily="34" charset="0"/>
              </a:rPr>
              <a:t> training to the GDSD staff </a:t>
            </a:r>
            <a:r>
              <a:rPr lang="en-US" sz="1800" b="1" dirty="0" err="1">
                <a:solidFill>
                  <a:schemeClr val="bg1"/>
                </a:solidFill>
                <a:latin typeface="Century Gothic" panose="020B0502020202020204" pitchFamily="34" charset="0"/>
              </a:rPr>
              <a:t>i</a:t>
            </a:r>
            <a:r>
              <a:rPr lang="en-US" sz="1800" b="1" dirty="0">
                <a:solidFill>
                  <a:schemeClr val="bg1"/>
                </a:solidFill>
                <a:latin typeface="Century Gothic" panose="020B0502020202020204" pitchFamily="34" charset="0"/>
              </a:rPr>
              <a:t> to ensure their awareness.</a:t>
            </a:r>
          </a:p>
          <a:p>
            <a:pPr marL="0" indent="0" algn="just">
              <a:lnSpc>
                <a:spcPct val="150000"/>
              </a:lnSpc>
              <a:buNone/>
            </a:pPr>
            <a:r>
              <a:rPr lang="en-US" sz="1800" b="1" dirty="0">
                <a:solidFill>
                  <a:schemeClr val="bg1"/>
                </a:solidFill>
                <a:latin typeface="Century Gothic" panose="020B0502020202020204" pitchFamily="34" charset="0"/>
              </a:rPr>
              <a:t>4. The GDSD was to review its subsidy budget for women and children in shelters as soon as the report was</a:t>
            </a:r>
          </a:p>
          <a:p>
            <a:pPr marL="0" indent="0" algn="just">
              <a:lnSpc>
                <a:spcPct val="150000"/>
              </a:lnSpc>
              <a:buNone/>
            </a:pPr>
            <a:r>
              <a:rPr lang="en-US" sz="1800" b="1" dirty="0">
                <a:solidFill>
                  <a:schemeClr val="bg1"/>
                </a:solidFill>
                <a:latin typeface="Century Gothic" panose="020B0502020202020204" pitchFamily="34" charset="0"/>
              </a:rPr>
              <a:t>released.</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43</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7550760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a:t>
            </a:r>
            <a:r>
              <a:rPr lang="en-ZA" sz="4400" b="1" dirty="0">
                <a:solidFill>
                  <a:schemeClr val="bg1"/>
                </a:solidFill>
                <a:latin typeface="Century Gothic" panose="020B0502020202020204" pitchFamily="34" charset="0"/>
              </a:rPr>
              <a:t> RECOMMENDATIONS</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marL="0" indent="0" algn="just">
              <a:lnSpc>
                <a:spcPct val="150000"/>
              </a:lnSpc>
              <a:buNone/>
            </a:pPr>
            <a:r>
              <a:rPr lang="en-US" sz="1800" b="1" dirty="0">
                <a:solidFill>
                  <a:schemeClr val="bg1"/>
                </a:solidFill>
                <a:latin typeface="Century Gothic" panose="020B0502020202020204" pitchFamily="34" charset="0"/>
              </a:rPr>
              <a:t>For the 2020/2021 financial year, the GDSD reviewed the funding model and budget allocation to ensure</a:t>
            </a:r>
          </a:p>
          <a:p>
            <a:pPr marL="0" indent="0" algn="just">
              <a:lnSpc>
                <a:spcPct val="150000"/>
              </a:lnSpc>
              <a:buNone/>
            </a:pPr>
            <a:r>
              <a:rPr lang="en-US" sz="1800" b="1" dirty="0">
                <a:solidFill>
                  <a:schemeClr val="bg1"/>
                </a:solidFill>
                <a:latin typeface="Century Gothic" panose="020B0502020202020204" pitchFamily="34" charset="0"/>
              </a:rPr>
              <a:t>consistency. As a result, the GDSD provided a funding model, but the budget allocation was inconsistent, and</a:t>
            </a:r>
          </a:p>
          <a:p>
            <a:pPr marL="0" indent="0" algn="just">
              <a:lnSpc>
                <a:spcPct val="150000"/>
              </a:lnSpc>
              <a:buNone/>
            </a:pPr>
            <a:r>
              <a:rPr lang="en-US" sz="1800" b="1" dirty="0">
                <a:solidFill>
                  <a:schemeClr val="bg1"/>
                </a:solidFill>
                <a:latin typeface="Century Gothic" panose="020B0502020202020204" pitchFamily="34" charset="0"/>
              </a:rPr>
              <a:t>shelters were not equally funded. The GDSD developed a budget allocation model in April 2021. The GDSD</a:t>
            </a:r>
          </a:p>
          <a:p>
            <a:pPr marL="0" indent="0" algn="just">
              <a:lnSpc>
                <a:spcPct val="150000"/>
              </a:lnSpc>
              <a:buNone/>
            </a:pPr>
            <a:r>
              <a:rPr lang="en-US" sz="1800" b="1" dirty="0">
                <a:solidFill>
                  <a:schemeClr val="bg1"/>
                </a:solidFill>
                <a:latin typeface="Century Gothic" panose="020B0502020202020204" pitchFamily="34" charset="0"/>
              </a:rPr>
              <a:t>revised admission requirements for children who did not meet standard criteria. The GDSD’s guidelines should</a:t>
            </a:r>
          </a:p>
          <a:p>
            <a:pPr marL="0" indent="0" algn="just">
              <a:lnSpc>
                <a:spcPct val="150000"/>
              </a:lnSpc>
              <a:buNone/>
            </a:pPr>
            <a:r>
              <a:rPr lang="en-US" sz="1800" b="1" dirty="0">
                <a:solidFill>
                  <a:schemeClr val="bg1"/>
                </a:solidFill>
                <a:latin typeface="Century Gothic" panose="020B0502020202020204" pitchFamily="34" charset="0"/>
              </a:rPr>
              <a:t>be further reviewed to ensure they were gender sensitive. Gauteng has 22 shelters, but only two (2) have family</a:t>
            </a:r>
          </a:p>
          <a:p>
            <a:pPr marL="0" indent="0" algn="just">
              <a:lnSpc>
                <a:spcPct val="150000"/>
              </a:lnSpc>
              <a:buNone/>
            </a:pPr>
            <a:r>
              <a:rPr lang="en-US" sz="1800" b="1" dirty="0">
                <a:solidFill>
                  <a:schemeClr val="bg1"/>
                </a:solidFill>
                <a:latin typeface="Century Gothic" panose="020B0502020202020204" pitchFamily="34" charset="0"/>
              </a:rPr>
              <a:t>units that can accommodate children. The shelters have their own criteria for accommodating children and</a:t>
            </a:r>
          </a:p>
          <a:p>
            <a:pPr marL="0" indent="0" algn="just">
              <a:lnSpc>
                <a:spcPct val="150000"/>
              </a:lnSpc>
              <a:buNone/>
            </a:pPr>
            <a:r>
              <a:rPr lang="en-US" sz="1800" b="1" dirty="0">
                <a:solidFill>
                  <a:schemeClr val="bg1"/>
                </a:solidFill>
                <a:latin typeface="Century Gothic" panose="020B0502020202020204" pitchFamily="34" charset="0"/>
              </a:rPr>
              <a:t>boys over 12 years. Regarding this finding, the GDSD reported that it did not have shelters that were under its</a:t>
            </a:r>
          </a:p>
          <a:p>
            <a:pPr marL="0" indent="0" algn="just">
              <a:lnSpc>
                <a:spcPct val="150000"/>
              </a:lnSpc>
              <a:buNone/>
            </a:pPr>
            <a:r>
              <a:rPr lang="en-US" sz="1800" b="1" dirty="0">
                <a:solidFill>
                  <a:schemeClr val="bg1"/>
                </a:solidFill>
                <a:latin typeface="Century Gothic" panose="020B0502020202020204" pitchFamily="34" charset="0"/>
              </a:rPr>
              <a:t>management.</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44</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146312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algn="just">
              <a:lnSpc>
                <a:spcPct val="150000"/>
              </a:lnSpc>
            </a:pPr>
            <a:r>
              <a:rPr lang="en-US" sz="1800" b="1" dirty="0">
                <a:solidFill>
                  <a:schemeClr val="bg1"/>
                </a:solidFill>
                <a:latin typeface="Century Gothic" panose="020B0502020202020204" pitchFamily="34" charset="0"/>
              </a:rPr>
              <a:t>Furthermore, that there are currently 21 shelters in Gauteng, and 20 of the 21 are managed by an NPO and one are by the Department of Community Safety. Furthermore, GDSD in discussion with shelters identified with sufficient t space in their properties to admit boys under the age of 18. The structure of most shelters is such that beneficiaries share bedrooms as well as bathroom facilities. Five shelters (1x West Rand, 1x Johannesburg, 2x Ekurhuleni and 1x Tshwane) were identified and funded to modify the space/add additional structures to accommodate families with boys under the age of 18 years.</a:t>
            </a:r>
          </a:p>
          <a:p>
            <a:pPr algn="just">
              <a:lnSpc>
                <a:spcPct val="150000"/>
              </a:lnSpc>
            </a:pPr>
            <a:r>
              <a:rPr lang="en-US" sz="1800" b="1" dirty="0">
                <a:solidFill>
                  <a:schemeClr val="bg1"/>
                </a:solidFill>
                <a:latin typeface="Century Gothic" panose="020B0502020202020204" pitchFamily="34" charset="0"/>
              </a:rPr>
              <a:t>In light of the second recommendation, the GDSD was urged to develop its staff, and those of NPOs. Training</a:t>
            </a:r>
          </a:p>
          <a:p>
            <a:pPr marL="0" indent="0" algn="just">
              <a:lnSpc>
                <a:spcPct val="150000"/>
              </a:lnSpc>
              <a:buNone/>
            </a:pPr>
            <a:r>
              <a:rPr lang="en-US" sz="1800" b="1" dirty="0">
                <a:solidFill>
                  <a:schemeClr val="bg1"/>
                </a:solidFill>
                <a:latin typeface="Century Gothic" panose="020B0502020202020204" pitchFamily="34" charset="0"/>
              </a:rPr>
              <a:t>and awareness of LGBTQIA+ issues were the foundations of capacity-building. The acceptance of LGBTQIA+</a:t>
            </a:r>
          </a:p>
          <a:p>
            <a:pPr marL="0" indent="0" algn="just">
              <a:lnSpc>
                <a:spcPct val="150000"/>
              </a:lnSpc>
              <a:buNone/>
            </a:pPr>
            <a:r>
              <a:rPr lang="en-US" sz="1800" b="1" dirty="0">
                <a:solidFill>
                  <a:schemeClr val="bg1"/>
                </a:solidFill>
                <a:latin typeface="Century Gothic" panose="020B0502020202020204" pitchFamily="34" charset="0"/>
              </a:rPr>
              <a:t>persons in the GDSD was based on perceptions, and not on face value. There are few to no LGBTQIA+ persons</a:t>
            </a:r>
          </a:p>
          <a:p>
            <a:pPr marL="0" indent="0" algn="just">
              <a:lnSpc>
                <a:spcPct val="150000"/>
              </a:lnSpc>
              <a:buNone/>
            </a:pPr>
            <a:r>
              <a:rPr lang="en-US" sz="1800" b="1" dirty="0">
                <a:solidFill>
                  <a:schemeClr val="bg1"/>
                </a:solidFill>
                <a:latin typeface="Century Gothic" panose="020B0502020202020204" pitchFamily="34" charset="0"/>
              </a:rPr>
              <a:t>in shelter services in many provinces. </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45</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4888858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In its report to the Commission, the GDSD advised that shelters in Gauteng are admitting PWD. Upon admission of a visually impaired victim the shelter will work with the Association of the Blind for guidance and orientation to the staff and victim to ensure smooth integration into the shelter. The shelters face challenges regarding sign language, but DEAFSA and the internal Disability Unit are actively engaged..</a:t>
            </a:r>
          </a:p>
          <a:p>
            <a:pPr algn="just">
              <a:lnSpc>
                <a:spcPct val="150000"/>
              </a:lnSpc>
            </a:pPr>
            <a:r>
              <a:rPr lang="en-US" sz="1800" b="1" dirty="0">
                <a:solidFill>
                  <a:schemeClr val="bg1"/>
                </a:solidFill>
                <a:latin typeface="Century Gothic" panose="020B0502020202020204" pitchFamily="34" charset="0"/>
              </a:rPr>
              <a:t>Due to the lack of medical personnel in Gauteng shelters, nor psychiatrists or psychologists in Gauteng Shelters, victims with profound mental disabilities are not admitted. However, the GDSD funds NPOs that offer services to persons with multiple physical and profound mental disabilities. Gauteng shelters have admitted persons from the LGBTQIA+ persons. The placement of trans-women remains a challenge, shelters with additional family.</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46</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3740770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endParaRPr lang="en-US" sz="1800" b="1" dirty="0">
              <a:solidFill>
                <a:schemeClr val="bg1"/>
              </a:solidFill>
              <a:latin typeface="Century Gothic" panose="020B0502020202020204" pitchFamily="34" charset="0"/>
            </a:endParaRPr>
          </a:p>
          <a:p>
            <a:pPr algn="just">
              <a:lnSpc>
                <a:spcPct val="150000"/>
              </a:lnSpc>
            </a:pPr>
            <a:r>
              <a:rPr lang="en-US" sz="1800" b="1" dirty="0">
                <a:solidFill>
                  <a:schemeClr val="bg1"/>
                </a:solidFill>
                <a:latin typeface="Century Gothic" panose="020B0502020202020204" pitchFamily="34" charset="0"/>
              </a:rPr>
              <a:t>Implementation of recommendations regarding LGBTQIA+ persons is especially crucial. Training would assist shelter care workers in understanding that domestic violence and IPV affect many people and not just heterosexual couples. Additionally, it is common for gay men to be excluded from shelters, regardless of their victim status. Implementation assists in the eradication of the of discrimination LGBTQIA+ persons would face when trying to access shelters. </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47</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7549102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In respect of the costing model, emphasis should be placed on the importance of a comprehensive and</a:t>
            </a:r>
          </a:p>
          <a:p>
            <a:pPr marL="0" indent="0" algn="just">
              <a:lnSpc>
                <a:spcPct val="150000"/>
              </a:lnSpc>
              <a:buNone/>
            </a:pPr>
            <a:r>
              <a:rPr lang="en-US" sz="1800" b="1" dirty="0">
                <a:solidFill>
                  <a:schemeClr val="bg1"/>
                </a:solidFill>
                <a:latin typeface="Century Gothic" panose="020B0502020202020204" pitchFamily="34" charset="0"/>
              </a:rPr>
              <a:t>consistent costing model. Despite the NAWONGO judgment being based on a proper costing model regarding NPO’s it is not irrelevant applied to DSD offices in different provinces. There must be a consistent funding mode as well and a proper costing model. The necessity for these models is to adequately address contextual realities faced by shelters and the needs of domestic violence victims. Moreover, these models must also be adequate when providing services for children.</a:t>
            </a:r>
          </a:p>
          <a:p>
            <a:pPr algn="just">
              <a:lnSpc>
                <a:spcPct val="150000"/>
              </a:lnSpc>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48</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7626944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509883"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a:t>
            </a:r>
            <a:r>
              <a:rPr lang="en-ZA" b="1" dirty="0" err="1">
                <a:solidFill>
                  <a:schemeClr val="bg1"/>
                </a:solidFill>
                <a:latin typeface="Century Gothic" panose="020B0502020202020204" pitchFamily="34" charset="0"/>
              </a:rPr>
              <a:t>limpompo</a:t>
            </a:r>
            <a:r>
              <a:rPr lang="en-ZA" b="1" dirty="0">
                <a:solidFill>
                  <a:schemeClr val="bg1"/>
                </a:solidFill>
                <a:latin typeface="Century Gothic" panose="020B0502020202020204" pitchFamily="34" charset="0"/>
              </a:rPr>
              <a:t> department of social development (LPDSD)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The Limpopo Department of Social Development (“LPDSD”) appeared before the Commission on 3 December 2019 to account to the Commission regarding the challenges and the funding model at the LPDSD. Based on the appearance before the Commission, the Commission made findings in respect of the following:</a:t>
            </a:r>
          </a:p>
          <a:p>
            <a:pPr algn="just">
              <a:lnSpc>
                <a:spcPct val="150000"/>
              </a:lnSpc>
            </a:pPr>
            <a:r>
              <a:rPr lang="en-US" sz="1800" b="1" dirty="0">
                <a:solidFill>
                  <a:schemeClr val="bg1"/>
                </a:solidFill>
                <a:latin typeface="Century Gothic" panose="020B0502020202020204" pitchFamily="34" charset="0"/>
              </a:rPr>
              <a:t>“LPDSD did not have enough shelters to deliver services to survivors as the Commission noted that there</a:t>
            </a:r>
          </a:p>
          <a:p>
            <a:pPr marL="0" indent="0" algn="just">
              <a:lnSpc>
                <a:spcPct val="150000"/>
              </a:lnSpc>
              <a:buNone/>
            </a:pPr>
            <a:r>
              <a:rPr lang="en-US" sz="1800" b="1" dirty="0">
                <a:solidFill>
                  <a:schemeClr val="bg1"/>
                </a:solidFill>
                <a:latin typeface="Century Gothic" panose="020B0502020202020204" pitchFamily="34" charset="0"/>
              </a:rPr>
              <a:t>were only two (2) shelters in Limpopo to service about five (5) million people. Furthermore, as to why its</a:t>
            </a:r>
          </a:p>
          <a:p>
            <a:pPr marL="0" indent="0" algn="just">
              <a:lnSpc>
                <a:spcPct val="150000"/>
              </a:lnSpc>
              <a:buNone/>
            </a:pPr>
            <a:r>
              <a:rPr lang="en-US" sz="1800" b="1" dirty="0">
                <a:solidFill>
                  <a:schemeClr val="bg1"/>
                </a:solidFill>
                <a:latin typeface="Century Gothic" panose="020B0502020202020204" pitchFamily="34" charset="0"/>
              </a:rPr>
              <a:t>sexual harassment policy was in a draft format.”</a:t>
            </a:r>
          </a:p>
          <a:p>
            <a:pPr algn="just">
              <a:lnSpc>
                <a:spcPct val="150000"/>
              </a:lnSpc>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49</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84529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456875"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Free-state Department of SOCIAL Development (FSDSD)</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843736"/>
            <a:ext cx="12192000" cy="5065064"/>
          </a:xfrm>
        </p:spPr>
        <p:txBody>
          <a:bodyPr>
            <a:normAutofit/>
          </a:bodyPr>
          <a:lstStyle/>
          <a:p>
            <a:pPr marL="0" indent="0" algn="just">
              <a:lnSpc>
                <a:spcPct val="150000"/>
              </a:lnSpc>
              <a:buNone/>
            </a:pPr>
            <a:endParaRPr lang="en-US" sz="2000" b="1" dirty="0">
              <a:solidFill>
                <a:schemeClr val="bg1"/>
              </a:solidFill>
              <a:latin typeface="Century Gothic" panose="020B0502020202020204" pitchFamily="34" charset="0"/>
            </a:endParaRPr>
          </a:p>
          <a:p>
            <a:pPr algn="just">
              <a:lnSpc>
                <a:spcPct val="150000"/>
              </a:lnSpc>
            </a:pPr>
            <a:r>
              <a:rPr lang="en-US" sz="1800" b="1" dirty="0">
                <a:solidFill>
                  <a:schemeClr val="bg1"/>
                </a:solidFill>
                <a:latin typeface="Century Gothic" panose="020B0502020202020204" pitchFamily="34" charset="0"/>
              </a:rPr>
              <a:t>The Free State Department of Social Development (FSDSD) appeared before the Commission on 2 December 2019.</a:t>
            </a:r>
          </a:p>
          <a:p>
            <a:pPr algn="just">
              <a:lnSpc>
                <a:spcPct val="150000"/>
              </a:lnSpc>
            </a:pPr>
            <a:r>
              <a:rPr lang="en-US" sz="1800" b="1" dirty="0">
                <a:solidFill>
                  <a:schemeClr val="bg1"/>
                </a:solidFill>
                <a:latin typeface="Century Gothic" panose="020B0502020202020204" pitchFamily="34" charset="0"/>
              </a:rPr>
              <a:t>The Commission found that the number of shelters in the province was insufficient to serve the population of  Free State.</a:t>
            </a:r>
          </a:p>
          <a:p>
            <a:pPr algn="just">
              <a:lnSpc>
                <a:spcPct val="150000"/>
              </a:lnSpc>
            </a:pPr>
            <a:r>
              <a:rPr lang="en-US" sz="1800" b="1" dirty="0">
                <a:solidFill>
                  <a:schemeClr val="bg1"/>
                </a:solidFill>
                <a:latin typeface="Century Gothic" panose="020B0502020202020204" pitchFamily="34" charset="0"/>
              </a:rPr>
              <a:t>Pursuant to its initial appearance, the FSDSD agreed with the Commission’s observation regarding the number of shelters in the province and pledged to establish a shelter in the Xhariep District. </a:t>
            </a:r>
          </a:p>
          <a:p>
            <a:pPr algn="just">
              <a:lnSpc>
                <a:spcPct val="150000"/>
              </a:lnSpc>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2713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a:t>
            </a: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85000" lnSpcReduction="10000"/>
          </a:bodyPr>
          <a:lstStyle/>
          <a:p>
            <a:pPr marL="0" indent="0" algn="just">
              <a:lnSpc>
                <a:spcPct val="150000"/>
              </a:lnSpc>
              <a:buNone/>
            </a:pPr>
            <a:r>
              <a:rPr lang="en-US" sz="1800" b="1" dirty="0">
                <a:solidFill>
                  <a:schemeClr val="bg1"/>
                </a:solidFill>
                <a:latin typeface="Century Gothic" panose="020B0502020202020204" pitchFamily="34" charset="0"/>
              </a:rPr>
              <a:t>The following recommendations were made:</a:t>
            </a:r>
          </a:p>
          <a:p>
            <a:pPr marL="0" indent="0" algn="just">
              <a:lnSpc>
                <a:spcPct val="150000"/>
              </a:lnSpc>
              <a:buNone/>
            </a:pPr>
            <a:r>
              <a:rPr lang="en-US" sz="1800" b="1" dirty="0">
                <a:solidFill>
                  <a:schemeClr val="bg1"/>
                </a:solidFill>
                <a:latin typeface="Century Gothic" panose="020B0502020202020204" pitchFamily="34" charset="0"/>
              </a:rPr>
              <a:t>• The LPDSD was to speed up the process of accreditation of its skills development </a:t>
            </a:r>
            <a:r>
              <a:rPr lang="en-US" sz="1800" b="1" dirty="0" err="1">
                <a:solidFill>
                  <a:schemeClr val="bg1"/>
                </a:solidFill>
                <a:latin typeface="Century Gothic" panose="020B0502020202020204" pitchFamily="34" charset="0"/>
              </a:rPr>
              <a:t>programmes</a:t>
            </a:r>
            <a:endParaRPr lang="en-US" sz="1800" b="1" dirty="0">
              <a:solidFill>
                <a:schemeClr val="bg1"/>
              </a:solidFill>
              <a:latin typeface="Century Gothic" panose="020B0502020202020204" pitchFamily="34" charset="0"/>
            </a:endParaRPr>
          </a:p>
          <a:p>
            <a:pPr marL="0" indent="0" algn="just">
              <a:lnSpc>
                <a:spcPct val="150000"/>
              </a:lnSpc>
              <a:buNone/>
            </a:pPr>
            <a:r>
              <a:rPr lang="en-US" sz="1800" b="1" dirty="0">
                <a:solidFill>
                  <a:schemeClr val="bg1"/>
                </a:solidFill>
                <a:latin typeface="Century Gothic" panose="020B0502020202020204" pitchFamily="34" charset="0"/>
              </a:rPr>
              <a:t>• The LPDSD was to </a:t>
            </a:r>
            <a:r>
              <a:rPr lang="en-US" sz="1800" b="1" dirty="0" err="1">
                <a:solidFill>
                  <a:schemeClr val="bg1"/>
                </a:solidFill>
                <a:latin typeface="Century Gothic" panose="020B0502020202020204" pitchFamily="34" charset="0"/>
              </a:rPr>
              <a:t>finalise</a:t>
            </a:r>
            <a:r>
              <a:rPr lang="en-US" sz="1800" b="1" dirty="0">
                <a:solidFill>
                  <a:schemeClr val="bg1"/>
                </a:solidFill>
                <a:latin typeface="Century Gothic" panose="020B0502020202020204" pitchFamily="34" charset="0"/>
              </a:rPr>
              <a:t> its sexual harassment policy.</a:t>
            </a:r>
          </a:p>
          <a:p>
            <a:pPr marL="0" indent="0" algn="just">
              <a:lnSpc>
                <a:spcPct val="150000"/>
              </a:lnSpc>
              <a:buNone/>
            </a:pPr>
            <a:r>
              <a:rPr lang="en-US" sz="1800" b="1" dirty="0">
                <a:solidFill>
                  <a:schemeClr val="bg1"/>
                </a:solidFill>
                <a:latin typeface="Century Gothic" panose="020B0502020202020204" pitchFamily="34" charset="0"/>
              </a:rPr>
              <a:t>• The LPDSD was to submit clear plans to establish more shelters in the province. </a:t>
            </a:r>
          </a:p>
          <a:p>
            <a:pPr marL="0" indent="0" algn="just">
              <a:lnSpc>
                <a:spcPct val="150000"/>
              </a:lnSpc>
              <a:buNone/>
            </a:pPr>
            <a:r>
              <a:rPr lang="en-US" sz="1800" b="1" dirty="0">
                <a:solidFill>
                  <a:schemeClr val="bg1"/>
                </a:solidFill>
                <a:latin typeface="Century Gothic" panose="020B0502020202020204" pitchFamily="34" charset="0"/>
              </a:rPr>
              <a:t>The LPDSD raised accreditation issues and indicated that the NDSD was responsible for accelerating skills</a:t>
            </a:r>
          </a:p>
          <a:p>
            <a:pPr marL="0" indent="0" algn="just">
              <a:lnSpc>
                <a:spcPct val="150000"/>
              </a:lnSpc>
              <a:buNone/>
            </a:pPr>
            <a:r>
              <a:rPr lang="en-US" sz="1800" b="1" dirty="0">
                <a:solidFill>
                  <a:schemeClr val="bg1"/>
                </a:solidFill>
                <a:latin typeface="Century Gothic" panose="020B0502020202020204" pitchFamily="34" charset="0"/>
              </a:rPr>
              <a:t>development in shelters, and the two departments were working on a </a:t>
            </a:r>
            <a:r>
              <a:rPr lang="en-US" sz="1800" b="1" dirty="0" err="1">
                <a:solidFill>
                  <a:schemeClr val="bg1"/>
                </a:solidFill>
                <a:latin typeface="Century Gothic" panose="020B0502020202020204" pitchFamily="34" charset="0"/>
              </a:rPr>
              <a:t>centralisation</a:t>
            </a:r>
            <a:r>
              <a:rPr lang="en-US" sz="1800" b="1" dirty="0">
                <a:solidFill>
                  <a:schemeClr val="bg1"/>
                </a:solidFill>
                <a:latin typeface="Century Gothic" panose="020B0502020202020204" pitchFamily="34" charset="0"/>
              </a:rPr>
              <a:t> </a:t>
            </a:r>
            <a:r>
              <a:rPr lang="en-US" sz="1800" b="1" dirty="0" err="1">
                <a:solidFill>
                  <a:schemeClr val="bg1"/>
                </a:solidFill>
                <a:latin typeface="Century Gothic" panose="020B0502020202020204" pitchFamily="34" charset="0"/>
              </a:rPr>
              <a:t>programme</a:t>
            </a:r>
            <a:r>
              <a:rPr lang="en-US" sz="1800" b="1" dirty="0">
                <a:solidFill>
                  <a:schemeClr val="bg1"/>
                </a:solidFill>
                <a:latin typeface="Century Gothic" panose="020B0502020202020204" pitchFamily="34" charset="0"/>
              </a:rPr>
              <a:t> for purposes</a:t>
            </a:r>
          </a:p>
          <a:p>
            <a:pPr marL="0" indent="0" algn="just">
              <a:lnSpc>
                <a:spcPct val="150000"/>
              </a:lnSpc>
              <a:buNone/>
            </a:pPr>
            <a:r>
              <a:rPr lang="en-US" sz="1800" b="1" dirty="0">
                <a:solidFill>
                  <a:schemeClr val="bg1"/>
                </a:solidFill>
                <a:latin typeface="Century Gothic" panose="020B0502020202020204" pitchFamily="34" charset="0"/>
              </a:rPr>
              <a:t>of uniformity.</a:t>
            </a:r>
          </a:p>
          <a:p>
            <a:pPr marL="0" indent="0" algn="just">
              <a:lnSpc>
                <a:spcPct val="150000"/>
              </a:lnSpc>
              <a:buNone/>
            </a:pPr>
            <a:r>
              <a:rPr lang="en-US" sz="1800" b="1" dirty="0">
                <a:solidFill>
                  <a:schemeClr val="bg1"/>
                </a:solidFill>
                <a:latin typeface="Century Gothic" panose="020B0502020202020204" pitchFamily="34" charset="0"/>
              </a:rPr>
              <a:t>The Commission then recommended that the LPDSD expedite the accreditation process and suggested that the DSD signs a memorandum of understanding with stakeholders for their skills development </a:t>
            </a:r>
            <a:r>
              <a:rPr lang="en-US" sz="1800" b="1" dirty="0" err="1">
                <a:solidFill>
                  <a:schemeClr val="bg1"/>
                </a:solidFill>
                <a:latin typeface="Century Gothic" panose="020B0502020202020204" pitchFamily="34" charset="0"/>
              </a:rPr>
              <a:t>programmes</a:t>
            </a:r>
            <a:r>
              <a:rPr lang="en-US" sz="1800" b="1" dirty="0">
                <a:solidFill>
                  <a:schemeClr val="bg1"/>
                </a:solidFill>
                <a:latin typeface="Century Gothic" panose="020B0502020202020204" pitchFamily="34" charset="0"/>
              </a:rPr>
              <a:t>. The LPDSD confirmed that the NDSD made a decision. A concept paper was developed by the national task </a:t>
            </a:r>
            <a:r>
              <a:rPr lang="en-US" sz="1800" b="1" dirty="0" err="1">
                <a:solidFill>
                  <a:schemeClr val="bg1"/>
                </a:solidFill>
                <a:latin typeface="Century Gothic" panose="020B0502020202020204" pitchFamily="34" charset="0"/>
              </a:rPr>
              <a:t>team,which</a:t>
            </a:r>
            <a:r>
              <a:rPr lang="en-US" sz="1800" b="1" dirty="0">
                <a:solidFill>
                  <a:schemeClr val="bg1"/>
                </a:solidFill>
                <a:latin typeface="Century Gothic" panose="020B0502020202020204" pitchFamily="34" charset="0"/>
              </a:rPr>
              <a:t> focuses on shelters and secure care </a:t>
            </a:r>
            <a:r>
              <a:rPr lang="en-US" sz="1800" b="1" dirty="0" err="1">
                <a:solidFill>
                  <a:schemeClr val="bg1"/>
                </a:solidFill>
                <a:latin typeface="Century Gothic" panose="020B0502020202020204" pitchFamily="34" charset="0"/>
              </a:rPr>
              <a:t>centres</a:t>
            </a:r>
            <a:r>
              <a:rPr lang="en-US" sz="1800" b="1" dirty="0">
                <a:solidFill>
                  <a:schemeClr val="bg1"/>
                </a:solidFill>
                <a:latin typeface="Century Gothic" panose="020B0502020202020204" pitchFamily="34" charset="0"/>
              </a:rPr>
              <a:t>. </a:t>
            </a:r>
          </a:p>
          <a:p>
            <a:pPr algn="just">
              <a:lnSpc>
                <a:spcPct val="150000"/>
              </a:lnSpc>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50</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7299038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The LPDSD also confirmed a national focus on establishing partnerships with the SETAs to improve skills</a:t>
            </a:r>
          </a:p>
          <a:p>
            <a:pPr marL="0" indent="0" algn="just">
              <a:lnSpc>
                <a:spcPct val="150000"/>
              </a:lnSpc>
              <a:buNone/>
            </a:pPr>
            <a:r>
              <a:rPr lang="en-US" sz="1800" b="1" dirty="0">
                <a:solidFill>
                  <a:schemeClr val="bg1"/>
                </a:solidFill>
                <a:latin typeface="Century Gothic" panose="020B0502020202020204" pitchFamily="34" charset="0"/>
              </a:rPr>
              <a:t>development. Further, Victim Empowerment </a:t>
            </a:r>
            <a:r>
              <a:rPr lang="en-US" sz="1800" b="1" dirty="0" err="1">
                <a:solidFill>
                  <a:schemeClr val="bg1"/>
                </a:solidFill>
                <a:latin typeface="Century Gothic" panose="020B0502020202020204" pitchFamily="34" charset="0"/>
              </a:rPr>
              <a:t>Programmes</a:t>
            </a:r>
            <a:r>
              <a:rPr lang="en-US" sz="1800" b="1" dirty="0">
                <a:solidFill>
                  <a:schemeClr val="bg1"/>
                </a:solidFill>
                <a:latin typeface="Century Gothic" panose="020B0502020202020204" pitchFamily="34" charset="0"/>
              </a:rPr>
              <a:t> and Social Crime Prevention </a:t>
            </a:r>
            <a:r>
              <a:rPr lang="en-US" sz="1800" b="1" dirty="0" err="1">
                <a:solidFill>
                  <a:schemeClr val="bg1"/>
                </a:solidFill>
                <a:latin typeface="Century Gothic" panose="020B0502020202020204" pitchFamily="34" charset="0"/>
              </a:rPr>
              <a:t>Programmes</a:t>
            </a:r>
            <a:r>
              <a:rPr lang="en-US" sz="1800" b="1" dirty="0">
                <a:solidFill>
                  <a:schemeClr val="bg1"/>
                </a:solidFill>
                <a:latin typeface="Century Gothic" panose="020B0502020202020204" pitchFamily="34" charset="0"/>
              </a:rPr>
              <a:t> were</a:t>
            </a:r>
          </a:p>
          <a:p>
            <a:pPr marL="0" indent="0" algn="just">
              <a:lnSpc>
                <a:spcPct val="150000"/>
              </a:lnSpc>
              <a:buNone/>
            </a:pPr>
            <a:r>
              <a:rPr lang="en-US" sz="1800" b="1" dirty="0">
                <a:solidFill>
                  <a:schemeClr val="bg1"/>
                </a:solidFill>
                <a:latin typeface="Century Gothic" panose="020B0502020202020204" pitchFamily="34" charset="0"/>
              </a:rPr>
              <a:t>confirmed for rollout in three provinces, including Limpopo province. The Department identified seven SETAs. At the time of the progress report submission, the LPDSD was waiting on the potential signing of memorandums of understanding with the identified SETAs.</a:t>
            </a:r>
          </a:p>
          <a:p>
            <a:pPr marL="0" indent="0" algn="just">
              <a:lnSpc>
                <a:spcPct val="150000"/>
              </a:lnSpc>
              <a:buNone/>
            </a:pPr>
            <a:r>
              <a:rPr lang="en-US" sz="1800" b="1" dirty="0">
                <a:solidFill>
                  <a:schemeClr val="bg1"/>
                </a:solidFill>
                <a:latin typeface="Century Gothic" panose="020B0502020202020204" pitchFamily="34" charset="0"/>
              </a:rPr>
              <a:t>During the investigation, the Commission recommended that the LPDSD work on its skills development</a:t>
            </a:r>
          </a:p>
          <a:p>
            <a:pPr marL="0" indent="0" algn="just">
              <a:lnSpc>
                <a:spcPct val="150000"/>
              </a:lnSpc>
              <a:buNone/>
            </a:pPr>
            <a:r>
              <a:rPr lang="en-US" sz="1800" b="1" dirty="0" err="1">
                <a:solidFill>
                  <a:schemeClr val="bg1"/>
                </a:solidFill>
                <a:latin typeface="Century Gothic" panose="020B0502020202020204" pitchFamily="34" charset="0"/>
              </a:rPr>
              <a:t>programme</a:t>
            </a:r>
            <a:r>
              <a:rPr lang="en-US" sz="1800" b="1" dirty="0">
                <a:solidFill>
                  <a:schemeClr val="bg1"/>
                </a:solidFill>
                <a:latin typeface="Century Gothic" panose="020B0502020202020204" pitchFamily="34" charset="0"/>
              </a:rPr>
              <a:t>. This </a:t>
            </a:r>
            <a:r>
              <a:rPr lang="en-US" sz="1800" b="1" dirty="0" err="1">
                <a:solidFill>
                  <a:schemeClr val="bg1"/>
                </a:solidFill>
                <a:latin typeface="Century Gothic" panose="020B0502020202020204" pitchFamily="34" charset="0"/>
              </a:rPr>
              <a:t>programme</a:t>
            </a:r>
            <a:r>
              <a:rPr lang="en-US" sz="1800" b="1" dirty="0">
                <a:solidFill>
                  <a:schemeClr val="bg1"/>
                </a:solidFill>
                <a:latin typeface="Century Gothic" panose="020B0502020202020204" pitchFamily="34" charset="0"/>
              </a:rPr>
              <a:t> will assist victims in obtaining skills to empower them and enable them to be</a:t>
            </a:r>
          </a:p>
          <a:p>
            <a:pPr marL="0" indent="0" algn="just">
              <a:lnSpc>
                <a:spcPct val="150000"/>
              </a:lnSpc>
              <a:buNone/>
            </a:pPr>
            <a:r>
              <a:rPr lang="en-US" sz="1800" b="1" dirty="0">
                <a:solidFill>
                  <a:schemeClr val="bg1"/>
                </a:solidFill>
                <a:latin typeface="Century Gothic" panose="020B0502020202020204" pitchFamily="34" charset="0"/>
              </a:rPr>
              <a:t>financially and economically independent. The goal was to prevent victims in abusive relationships from being dependent on the perpetrators.</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51</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5975121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LPDSD has two shelters that service over five million people. On this premise, the Commission recommended that the LPDSD submit clear plans to establish new shelters.</a:t>
            </a:r>
          </a:p>
          <a:p>
            <a:pPr algn="just">
              <a:lnSpc>
                <a:spcPct val="150000"/>
              </a:lnSpc>
            </a:pPr>
            <a:r>
              <a:rPr lang="en-US" sz="1800" b="1" dirty="0">
                <a:solidFill>
                  <a:schemeClr val="bg1"/>
                </a:solidFill>
                <a:latin typeface="Century Gothic" panose="020B0502020202020204" pitchFamily="34" charset="0"/>
              </a:rPr>
              <a:t>The LPDSD states that they could not comply with this recommendation due to an inadequate budget. However, they have partnered with the Limpopo Department of Public Works Roads and Infrastructure to identify unused State property. In progress reported, five buildings were identified, and construction was   expected to start between 1 March 2022 and 1 March 2023. Currently, there is no indication from the LPDSD that the intended construction has started or will start timeously. Therefore, the LPDSD still does not have enough shelters to cater for its population. </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52</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760497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615901" cy="1508760"/>
          </a:xfrm>
        </p:spPr>
        <p:txBody>
          <a:bodyPr>
            <a:normAutofit fontScale="90000"/>
          </a:bodyPr>
          <a:lstStyle/>
          <a:p>
            <a:pPr algn="ctr"/>
            <a:br>
              <a:rPr lang="en-ZA" b="1" dirty="0">
                <a:latin typeface="Century Gothic" panose="020B0502020202020204" pitchFamily="34" charset="0"/>
              </a:rPr>
            </a:br>
            <a:r>
              <a:rPr lang="en-ZA" b="1" u="sng" dirty="0">
                <a:solidFill>
                  <a:schemeClr val="bg1"/>
                </a:solidFill>
                <a:latin typeface="Century Gothic" panose="020B0502020202020204" pitchFamily="34" charset="0"/>
              </a:rPr>
              <a:t>KWA-ZULU NATAL DEPARTMENT OF SOCIAL DEVELOPMENT </a:t>
            </a:r>
            <a:r>
              <a:rPr lang="en-ZA" b="1" dirty="0">
                <a:solidFill>
                  <a:schemeClr val="bg1"/>
                </a:solidFill>
                <a:latin typeface="Century Gothic" panose="020B0502020202020204" pitchFamily="34" charset="0"/>
              </a:rPr>
              <a:t>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The Commission engaged the KwaZulu-Natal Department of Social Development (KZNDSD) on the state of</a:t>
            </a:r>
          </a:p>
          <a:p>
            <a:pPr marL="0" indent="0" algn="just">
              <a:lnSpc>
                <a:spcPct val="150000"/>
              </a:lnSpc>
              <a:buNone/>
            </a:pPr>
            <a:r>
              <a:rPr lang="en-US" sz="1800" b="1" dirty="0">
                <a:solidFill>
                  <a:schemeClr val="bg1"/>
                </a:solidFill>
                <a:latin typeface="Century Gothic" panose="020B0502020202020204" pitchFamily="34" charset="0"/>
              </a:rPr>
              <a:t>shelters in KwaZulu-Natal pursuant to findings and observations made by the Commission during the information gathering process.</a:t>
            </a:r>
          </a:p>
          <a:p>
            <a:pPr marL="0" indent="0" algn="just">
              <a:lnSpc>
                <a:spcPct val="150000"/>
              </a:lnSpc>
              <a:buNone/>
            </a:pPr>
            <a:r>
              <a:rPr lang="en-US" sz="1800" b="1" dirty="0">
                <a:solidFill>
                  <a:schemeClr val="bg1"/>
                </a:solidFill>
                <a:latin typeface="Century Gothic" panose="020B0502020202020204" pitchFamily="34" charset="0"/>
              </a:rPr>
              <a:t>The Commission made the following recommendations:</a:t>
            </a:r>
          </a:p>
          <a:p>
            <a:pPr marL="0" indent="0" algn="just">
              <a:lnSpc>
                <a:spcPct val="150000"/>
              </a:lnSpc>
              <a:buNone/>
            </a:pPr>
            <a:r>
              <a:rPr lang="en-US" sz="1800" b="1" dirty="0">
                <a:solidFill>
                  <a:schemeClr val="bg1"/>
                </a:solidFill>
                <a:latin typeface="Century Gothic" panose="020B0502020202020204" pitchFamily="34" charset="0"/>
              </a:rPr>
              <a:t>1. The Dundee Crisis Centre must move the recycling business together with the feeding scheme to another site as both businesses cause a huge threat to the shelter.</a:t>
            </a:r>
          </a:p>
          <a:p>
            <a:pPr marL="0" indent="0" algn="just">
              <a:lnSpc>
                <a:spcPct val="150000"/>
              </a:lnSpc>
              <a:buNone/>
            </a:pPr>
            <a:r>
              <a:rPr lang="en-US" sz="1800" b="1" dirty="0">
                <a:solidFill>
                  <a:schemeClr val="bg1"/>
                </a:solidFill>
                <a:latin typeface="Century Gothic" panose="020B0502020202020204" pitchFamily="34" charset="0"/>
              </a:rPr>
              <a:t>2. The House of Hope shelter should prioritize erecting a proper fence before it is allowed to continue with</a:t>
            </a:r>
          </a:p>
          <a:p>
            <a:pPr marL="0" indent="0" algn="just">
              <a:lnSpc>
                <a:spcPct val="150000"/>
              </a:lnSpc>
              <a:buNone/>
            </a:pPr>
            <a:r>
              <a:rPr lang="en-US" sz="1800" b="1" dirty="0">
                <a:solidFill>
                  <a:schemeClr val="bg1"/>
                </a:solidFill>
                <a:latin typeface="Century Gothic" panose="020B0502020202020204" pitchFamily="34" charset="0"/>
              </a:rPr>
              <a:t>its services.</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53</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7807131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In relation to Dundee Crisis Centre, the KZNDSD provided the Commission with information that there has been full compliance. The Commission commends the KZNDSD on ensuring that there is compliance with the Commission’s recommendation in this regard as it has the effect of protecting victims and/or survivors of GBV from risk of revictimization. Regarding the Commission’s recommendation that the House of Hope shelter should prioritize erecting a proper fence before it is allowed to continue with its services, the information received from KZNDSD was that a fence was erected and the overall security at the shelter was improved. Additionally, renovations were effected to improve the standard of the shelter.</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The Commission observed during stakeholder engagements that the KZNDSD has established a partnership with</a:t>
            </a:r>
          </a:p>
          <a:p>
            <a:pPr marL="0" indent="0" algn="just">
              <a:lnSpc>
                <a:spcPct val="150000"/>
              </a:lnSpc>
              <a:buNone/>
            </a:pPr>
            <a:r>
              <a:rPr lang="en-US" sz="1800" b="1" dirty="0">
                <a:solidFill>
                  <a:schemeClr val="bg1"/>
                </a:solidFill>
                <a:latin typeface="Century Gothic" panose="020B0502020202020204" pitchFamily="34" charset="0"/>
              </a:rPr>
              <a:t>South African Breweries (SAB) in terms of which SAB funds the refurbishments and furnishing of new shelters once</a:t>
            </a:r>
          </a:p>
          <a:p>
            <a:pPr marL="0" indent="0" algn="just">
              <a:lnSpc>
                <a:spcPct val="150000"/>
              </a:lnSpc>
              <a:buNone/>
            </a:pPr>
            <a:r>
              <a:rPr lang="en-US" sz="1800" b="1" dirty="0">
                <a:solidFill>
                  <a:schemeClr val="bg1"/>
                </a:solidFill>
                <a:latin typeface="Century Gothic" panose="020B0502020202020204" pitchFamily="34" charset="0"/>
              </a:rPr>
              <a:t>DPWI has facilitated the process of availing properties to be utilized as shelters.</a:t>
            </a:r>
          </a:p>
          <a:p>
            <a:pPr algn="just">
              <a:lnSpc>
                <a:spcPct val="150000"/>
              </a:lnSpc>
              <a:buFont typeface="Wingdings" panose="05000000000000000000" pitchFamily="2" charset="2"/>
              <a:buChar char="Ø"/>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54</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882701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456875"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NATIONAL DEPARTMENT OF SOCIAL DEVELOPMENT (NDSD)</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The NDSD was requested to appear before the Commission on 2 December 2019 to account to the Commission as it is viewed as the Department responsible for policymaking and monitoring, whilst the provincial DSD’s are responsible for the funding of the existence of the service.21</a:t>
            </a:r>
          </a:p>
          <a:p>
            <a:pPr marL="0" indent="0" algn="just">
              <a:lnSpc>
                <a:spcPct val="150000"/>
              </a:lnSpc>
              <a:buNone/>
            </a:pPr>
            <a:r>
              <a:rPr lang="en-US" sz="1800" b="1" dirty="0">
                <a:solidFill>
                  <a:schemeClr val="bg1"/>
                </a:solidFill>
                <a:latin typeface="Century Gothic" panose="020B0502020202020204" pitchFamily="34" charset="0"/>
              </a:rPr>
              <a:t>The Commission made the following findings and recommendations after receiving additional information</a:t>
            </a:r>
          </a:p>
          <a:p>
            <a:pPr marL="0" indent="0" algn="just">
              <a:lnSpc>
                <a:spcPct val="150000"/>
              </a:lnSpc>
              <a:buNone/>
            </a:pPr>
            <a:r>
              <a:rPr lang="en-US" sz="1800" b="1" dirty="0">
                <a:solidFill>
                  <a:schemeClr val="bg1"/>
                </a:solidFill>
                <a:latin typeface="Century Gothic" panose="020B0502020202020204" pitchFamily="34" charset="0"/>
              </a:rPr>
              <a:t>requested by the Commission at the time of the NDSD’s appearance:</a:t>
            </a:r>
          </a:p>
          <a:p>
            <a:pPr algn="just">
              <a:lnSpc>
                <a:spcPct val="150000"/>
              </a:lnSpc>
              <a:buFont typeface="Wingdings" panose="05000000000000000000" pitchFamily="2" charset="2"/>
              <a:buChar char="§"/>
            </a:pPr>
            <a:r>
              <a:rPr lang="en-US" sz="1800" b="1" dirty="0">
                <a:solidFill>
                  <a:schemeClr val="bg1"/>
                </a:solidFill>
                <a:latin typeface="Century Gothic" panose="020B0502020202020204" pitchFamily="34" charset="0"/>
              </a:rPr>
              <a:t> The NDSD was to provide a draft sector funding policy.</a:t>
            </a:r>
          </a:p>
          <a:p>
            <a:pPr algn="just">
              <a:lnSpc>
                <a:spcPct val="150000"/>
              </a:lnSpc>
              <a:buFont typeface="Wingdings" panose="05000000000000000000" pitchFamily="2" charset="2"/>
              <a:buChar char="§"/>
            </a:pPr>
            <a:r>
              <a:rPr lang="en-US" sz="1800" b="1" dirty="0">
                <a:solidFill>
                  <a:schemeClr val="bg1"/>
                </a:solidFill>
                <a:latin typeface="Century Gothic" panose="020B0502020202020204" pitchFamily="34" charset="0"/>
              </a:rPr>
              <a:t> The NDSD was to furnish the Commission with a </a:t>
            </a:r>
            <a:r>
              <a:rPr lang="en-US" sz="1800" b="1" dirty="0" err="1">
                <a:solidFill>
                  <a:schemeClr val="bg1"/>
                </a:solidFill>
                <a:latin typeface="Century Gothic" panose="020B0502020202020204" pitchFamily="34" charset="0"/>
              </a:rPr>
              <a:t>finalised</a:t>
            </a:r>
            <a:r>
              <a:rPr lang="en-US" sz="1800" b="1" dirty="0">
                <a:solidFill>
                  <a:schemeClr val="bg1"/>
                </a:solidFill>
                <a:latin typeface="Century Gothic" panose="020B0502020202020204" pitchFamily="34" charset="0"/>
              </a:rPr>
              <a:t> and approved policy on or before 31 March</a:t>
            </a:r>
          </a:p>
          <a:p>
            <a:pPr marL="0" indent="0" algn="just">
              <a:lnSpc>
                <a:spcPct val="150000"/>
              </a:lnSpc>
              <a:buNone/>
            </a:pPr>
            <a:r>
              <a:rPr lang="en-US" sz="1800" b="1" dirty="0">
                <a:solidFill>
                  <a:schemeClr val="bg1"/>
                </a:solidFill>
                <a:latin typeface="Century Gothic" panose="020B0502020202020204" pitchFamily="34" charset="0"/>
              </a:rPr>
              <a:t>2020.</a:t>
            </a:r>
          </a:p>
          <a:p>
            <a:pPr marL="0" indent="0" algn="just">
              <a:lnSpc>
                <a:spcPct val="150000"/>
              </a:lnSpc>
              <a:buNone/>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55</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803240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lnSpcReduction="20000"/>
          </a:bodyPr>
          <a:lstStyle/>
          <a:p>
            <a:pPr algn="just">
              <a:lnSpc>
                <a:spcPct val="150000"/>
              </a:lnSpc>
              <a:buFont typeface="Wingdings" panose="05000000000000000000" pitchFamily="2" charset="2"/>
              <a:buChar char="§"/>
            </a:pPr>
            <a:r>
              <a:rPr lang="en-US" sz="1800" b="1" dirty="0">
                <a:solidFill>
                  <a:schemeClr val="bg1"/>
                </a:solidFill>
                <a:latin typeface="Century Gothic" panose="020B0502020202020204" pitchFamily="34" charset="0"/>
              </a:rPr>
              <a:t>The NDSD was to identify three existing shelters to pilot the inclusion of LGBTQIA+ persons. The wording</a:t>
            </a:r>
          </a:p>
          <a:p>
            <a:pPr marL="0" indent="0" algn="just">
              <a:lnSpc>
                <a:spcPct val="150000"/>
              </a:lnSpc>
              <a:buNone/>
            </a:pPr>
            <a:r>
              <a:rPr lang="en-US" sz="1800" b="1" dirty="0">
                <a:solidFill>
                  <a:schemeClr val="bg1"/>
                </a:solidFill>
                <a:latin typeface="Century Gothic" panose="020B0502020202020204" pitchFamily="34" charset="0"/>
              </a:rPr>
              <a:t>was to be refined in order to be inclusive and non-discriminatory. Once the policy was </a:t>
            </a:r>
            <a:r>
              <a:rPr lang="en-US" sz="1800" b="1" dirty="0" err="1">
                <a:solidFill>
                  <a:schemeClr val="bg1"/>
                </a:solidFill>
                <a:latin typeface="Century Gothic" panose="020B0502020202020204" pitchFamily="34" charset="0"/>
              </a:rPr>
              <a:t>finalised</a:t>
            </a:r>
            <a:r>
              <a:rPr lang="en-US" sz="1800" b="1" dirty="0">
                <a:solidFill>
                  <a:schemeClr val="bg1"/>
                </a:solidFill>
                <a:latin typeface="Century Gothic" panose="020B0502020202020204" pitchFamily="34" charset="0"/>
              </a:rPr>
              <a:t>, the NDSD was to provide the Commission with the Intersectoral Shelter Policy for Victims of Crime and Violence. </a:t>
            </a:r>
          </a:p>
          <a:p>
            <a:pPr algn="just">
              <a:lnSpc>
                <a:spcPct val="150000"/>
              </a:lnSpc>
              <a:buFont typeface="Wingdings" panose="05000000000000000000" pitchFamily="2" charset="2"/>
              <a:buChar char="§"/>
            </a:pPr>
            <a:r>
              <a:rPr lang="en-US" sz="1800" b="1" dirty="0">
                <a:solidFill>
                  <a:schemeClr val="bg1"/>
                </a:solidFill>
                <a:latin typeface="Century Gothic" panose="020B0502020202020204" pitchFamily="34" charset="0"/>
              </a:rPr>
              <a:t>The NDSD was to provide a draft sector funding policy.</a:t>
            </a:r>
          </a:p>
          <a:p>
            <a:pPr algn="just">
              <a:lnSpc>
                <a:spcPct val="150000"/>
              </a:lnSpc>
              <a:buFont typeface="Wingdings" panose="05000000000000000000" pitchFamily="2" charset="2"/>
              <a:buChar char="§"/>
            </a:pPr>
            <a:r>
              <a:rPr lang="en-US" sz="1800" b="1" dirty="0">
                <a:solidFill>
                  <a:schemeClr val="bg1"/>
                </a:solidFill>
                <a:latin typeface="Century Gothic" panose="020B0502020202020204" pitchFamily="34" charset="0"/>
              </a:rPr>
              <a:t>The NDSD was to furnish the Commission with a </a:t>
            </a:r>
            <a:r>
              <a:rPr lang="en-US" sz="1800" b="1" dirty="0" err="1">
                <a:solidFill>
                  <a:schemeClr val="bg1"/>
                </a:solidFill>
                <a:latin typeface="Century Gothic" panose="020B0502020202020204" pitchFamily="34" charset="0"/>
              </a:rPr>
              <a:t>finalised</a:t>
            </a:r>
            <a:r>
              <a:rPr lang="en-US" sz="1800" b="1" dirty="0">
                <a:solidFill>
                  <a:schemeClr val="bg1"/>
                </a:solidFill>
                <a:latin typeface="Century Gothic" panose="020B0502020202020204" pitchFamily="34" charset="0"/>
              </a:rPr>
              <a:t> and approved policy on or before 31 March</a:t>
            </a:r>
          </a:p>
          <a:p>
            <a:pPr marL="0" indent="0" algn="just">
              <a:lnSpc>
                <a:spcPct val="150000"/>
              </a:lnSpc>
              <a:buNone/>
            </a:pPr>
            <a:r>
              <a:rPr lang="en-US" sz="1800" b="1" dirty="0">
                <a:solidFill>
                  <a:schemeClr val="bg1"/>
                </a:solidFill>
                <a:latin typeface="Century Gothic" panose="020B0502020202020204" pitchFamily="34" charset="0"/>
              </a:rPr>
              <a:t>2020.</a:t>
            </a:r>
          </a:p>
          <a:p>
            <a:pPr algn="just">
              <a:lnSpc>
                <a:spcPct val="150000"/>
              </a:lnSpc>
              <a:buFont typeface="Wingdings" panose="05000000000000000000" pitchFamily="2" charset="2"/>
              <a:buChar char="§"/>
            </a:pPr>
            <a:r>
              <a:rPr lang="en-US" sz="1800" b="1" dirty="0">
                <a:solidFill>
                  <a:schemeClr val="bg1"/>
                </a:solidFill>
                <a:latin typeface="Century Gothic" panose="020B0502020202020204" pitchFamily="34" charset="0"/>
              </a:rPr>
              <a:t>The NDSD was to identify three existing shelters to pilot the inclusion of LGBTQIA+ persons. The wording</a:t>
            </a:r>
          </a:p>
          <a:p>
            <a:pPr marL="0" indent="0" algn="just">
              <a:lnSpc>
                <a:spcPct val="150000"/>
              </a:lnSpc>
              <a:buNone/>
            </a:pPr>
            <a:r>
              <a:rPr lang="en-US" sz="1800" b="1" dirty="0">
                <a:solidFill>
                  <a:schemeClr val="bg1"/>
                </a:solidFill>
                <a:latin typeface="Century Gothic" panose="020B0502020202020204" pitchFamily="34" charset="0"/>
              </a:rPr>
              <a:t>was to be refined in order to be inclusive and non-discriminatory.</a:t>
            </a:r>
          </a:p>
          <a:p>
            <a:pPr algn="just">
              <a:lnSpc>
                <a:spcPct val="150000"/>
              </a:lnSpc>
              <a:buFont typeface="Wingdings" panose="05000000000000000000" pitchFamily="2" charset="2"/>
              <a:buChar char="§"/>
            </a:pPr>
            <a:r>
              <a:rPr lang="en-US" sz="1800" b="1" dirty="0">
                <a:solidFill>
                  <a:schemeClr val="bg1"/>
                </a:solidFill>
                <a:latin typeface="Century Gothic" panose="020B0502020202020204" pitchFamily="34" charset="0"/>
              </a:rPr>
              <a:t>Once the policy was </a:t>
            </a:r>
            <a:r>
              <a:rPr lang="en-US" sz="1800" b="1" dirty="0" err="1">
                <a:solidFill>
                  <a:schemeClr val="bg1"/>
                </a:solidFill>
                <a:latin typeface="Century Gothic" panose="020B0502020202020204" pitchFamily="34" charset="0"/>
              </a:rPr>
              <a:t>finalised</a:t>
            </a:r>
            <a:r>
              <a:rPr lang="en-US" sz="1800" b="1" dirty="0">
                <a:solidFill>
                  <a:schemeClr val="bg1"/>
                </a:solidFill>
                <a:latin typeface="Century Gothic" panose="020B0502020202020204" pitchFamily="34" charset="0"/>
              </a:rPr>
              <a:t>, the NDSD was to provide the Commission with the Intersectoral Shelter</a:t>
            </a:r>
          </a:p>
          <a:p>
            <a:pPr marL="0" indent="0" algn="just">
              <a:lnSpc>
                <a:spcPct val="150000"/>
              </a:lnSpc>
              <a:buNone/>
            </a:pPr>
            <a:r>
              <a:rPr lang="en-US" sz="1800" b="1" dirty="0">
                <a:solidFill>
                  <a:schemeClr val="bg1"/>
                </a:solidFill>
                <a:latin typeface="Century Gothic" panose="020B0502020202020204" pitchFamily="34" charset="0"/>
              </a:rPr>
              <a:t>Policy for Victims of Crime and </a:t>
            </a:r>
            <a:r>
              <a:rPr lang="en-US" sz="1800" b="1" dirty="0" err="1">
                <a:solidFill>
                  <a:schemeClr val="bg1"/>
                </a:solidFill>
                <a:latin typeface="Century Gothic" panose="020B0502020202020204" pitchFamily="34" charset="0"/>
              </a:rPr>
              <a:t>Viloence</a:t>
            </a:r>
            <a:r>
              <a:rPr lang="en-US" sz="1800" b="1" dirty="0">
                <a:solidFill>
                  <a:schemeClr val="bg1"/>
                </a:solidFill>
                <a:latin typeface="Century Gothic" panose="020B0502020202020204" pitchFamily="34" charset="0"/>
              </a:rPr>
              <a:t>.</a:t>
            </a:r>
          </a:p>
          <a:p>
            <a:pPr marL="0" indent="0" algn="just">
              <a:lnSpc>
                <a:spcPct val="150000"/>
              </a:lnSpc>
              <a:buNone/>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56</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5699509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The NDSD was to provide information on the </a:t>
            </a:r>
            <a:r>
              <a:rPr lang="en-US" sz="1800" b="1" dirty="0" err="1">
                <a:solidFill>
                  <a:schemeClr val="bg1"/>
                </a:solidFill>
                <a:latin typeface="Century Gothic" panose="020B0502020202020204" pitchFamily="34" charset="0"/>
              </a:rPr>
              <a:t>Reaphela</a:t>
            </a:r>
            <a:r>
              <a:rPr lang="en-US" sz="1800" b="1" dirty="0">
                <a:solidFill>
                  <a:schemeClr val="bg1"/>
                </a:solidFill>
                <a:latin typeface="Century Gothic" panose="020B0502020202020204" pitchFamily="34" charset="0"/>
              </a:rPr>
              <a:t> Safe House in the Free State province and the particulars of the applicant </a:t>
            </a:r>
            <a:r>
              <a:rPr lang="en-US" sz="1800" b="1" dirty="0" err="1">
                <a:solidFill>
                  <a:schemeClr val="bg1"/>
                </a:solidFill>
                <a:latin typeface="Century Gothic" panose="020B0502020202020204" pitchFamily="34" charset="0"/>
              </a:rPr>
              <a:t>organisation</a:t>
            </a:r>
            <a:r>
              <a:rPr lang="en-US" sz="1800" b="1" dirty="0">
                <a:solidFill>
                  <a:schemeClr val="bg1"/>
                </a:solidFill>
                <a:latin typeface="Century Gothic" panose="020B0502020202020204" pitchFamily="34" charset="0"/>
              </a:rPr>
              <a:t>. Furthermore, the Department was to provide information relating to funding allocation, whether funded by the NDSD or special funding.</a:t>
            </a:r>
          </a:p>
          <a:p>
            <a:pPr marL="0" indent="0" algn="just">
              <a:lnSpc>
                <a:spcPct val="150000"/>
              </a:lnSpc>
              <a:buNone/>
            </a:pPr>
            <a:r>
              <a:rPr lang="en-US" sz="1800" b="1" dirty="0">
                <a:solidFill>
                  <a:schemeClr val="bg1"/>
                </a:solidFill>
                <a:latin typeface="Century Gothic" panose="020B0502020202020204" pitchFamily="34" charset="0"/>
              </a:rPr>
              <a:t>•The NDSD was to implement various funding models for Victim Empowerment </a:t>
            </a:r>
            <a:r>
              <a:rPr lang="en-US" sz="1800" b="1" dirty="0" err="1">
                <a:solidFill>
                  <a:schemeClr val="bg1"/>
                </a:solidFill>
                <a:latin typeface="Century Gothic" panose="020B0502020202020204" pitchFamily="34" charset="0"/>
              </a:rPr>
              <a:t>Programmes</a:t>
            </a:r>
            <a:r>
              <a:rPr lang="en-US" sz="1800" b="1" dirty="0">
                <a:solidFill>
                  <a:schemeClr val="bg1"/>
                </a:solidFill>
                <a:latin typeface="Century Gothic" panose="020B0502020202020204" pitchFamily="34" charset="0"/>
              </a:rPr>
              <a:t> and the</a:t>
            </a:r>
          </a:p>
          <a:p>
            <a:pPr marL="0" indent="0" algn="just">
              <a:lnSpc>
                <a:spcPct val="150000"/>
              </a:lnSpc>
              <a:buNone/>
            </a:pPr>
            <a:r>
              <a:rPr lang="en-US" sz="1800" b="1" dirty="0">
                <a:solidFill>
                  <a:schemeClr val="bg1"/>
                </a:solidFill>
                <a:latin typeface="Century Gothic" panose="020B0502020202020204" pitchFamily="34" charset="0"/>
              </a:rPr>
              <a:t>budget percentage in respect of the NAWONGO judgment.</a:t>
            </a:r>
          </a:p>
          <a:p>
            <a:pPr marL="0" indent="0" algn="just">
              <a:lnSpc>
                <a:spcPct val="150000"/>
              </a:lnSpc>
              <a:buNone/>
            </a:pPr>
            <a:r>
              <a:rPr lang="en-US" sz="1800" b="1" dirty="0">
                <a:solidFill>
                  <a:schemeClr val="bg1"/>
                </a:solidFill>
                <a:latin typeface="Century Gothic" panose="020B0502020202020204" pitchFamily="34" charset="0"/>
              </a:rPr>
              <a:t>• The NDSD was to furnish information relating to the </a:t>
            </a:r>
            <a:r>
              <a:rPr lang="en-US" sz="1800" b="1" dirty="0" err="1">
                <a:solidFill>
                  <a:schemeClr val="bg1"/>
                </a:solidFill>
                <a:latin typeface="Century Gothic" panose="020B0502020202020204" pitchFamily="34" charset="0"/>
              </a:rPr>
              <a:t>standardisation</a:t>
            </a:r>
            <a:r>
              <a:rPr lang="en-US" sz="1800" b="1" dirty="0">
                <a:solidFill>
                  <a:schemeClr val="bg1"/>
                </a:solidFill>
                <a:latin typeface="Century Gothic" panose="020B0502020202020204" pitchFamily="34" charset="0"/>
              </a:rPr>
              <a:t> of the minimum wage across the</a:t>
            </a:r>
          </a:p>
          <a:p>
            <a:pPr marL="0" indent="0" algn="just">
              <a:lnSpc>
                <a:spcPct val="150000"/>
              </a:lnSpc>
              <a:buNone/>
            </a:pPr>
            <a:r>
              <a:rPr lang="en-US" sz="1800" b="1" dirty="0">
                <a:solidFill>
                  <a:schemeClr val="bg1"/>
                </a:solidFill>
                <a:latin typeface="Century Gothic" panose="020B0502020202020204" pitchFamily="34" charset="0"/>
              </a:rPr>
              <a:t>shelters.</a:t>
            </a:r>
          </a:p>
          <a:p>
            <a:pPr marL="0" indent="0" algn="just">
              <a:lnSpc>
                <a:spcPct val="150000"/>
              </a:lnSpc>
              <a:buNone/>
            </a:pPr>
            <a:r>
              <a:rPr lang="en-US" sz="1800" b="1" dirty="0">
                <a:solidFill>
                  <a:schemeClr val="bg1"/>
                </a:solidFill>
                <a:latin typeface="Century Gothic" panose="020B0502020202020204" pitchFamily="34" charset="0"/>
              </a:rPr>
              <a:t>• The NDSD was to try funding through private companies and other relevant donors.</a:t>
            </a:r>
          </a:p>
          <a:p>
            <a:pPr marL="0" indent="0" algn="just">
              <a:lnSpc>
                <a:spcPct val="150000"/>
              </a:lnSpc>
              <a:buNone/>
            </a:pPr>
            <a:r>
              <a:rPr lang="en-US" sz="1800" b="1" dirty="0">
                <a:solidFill>
                  <a:schemeClr val="bg1"/>
                </a:solidFill>
                <a:latin typeface="Century Gothic" panose="020B0502020202020204" pitchFamily="34" charset="0"/>
              </a:rPr>
              <a:t>• The NDSD was to provide the Commission with a draft training and development framework.</a:t>
            </a:r>
          </a:p>
          <a:p>
            <a:pPr algn="just">
              <a:lnSpc>
                <a:spcPct val="150000"/>
              </a:lnSpc>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57</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4132238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In complying with the Commission’s recommendations in relation to the sector funding policy, the NDSD submitted to the Commission the Intersectoral Shelter Policy for Victims of Crime and Violence and confirmed the adoption and implementation of the sector funding policy. The Commission recommended that the policy be </a:t>
            </a:r>
            <a:r>
              <a:rPr lang="en-US" sz="1800" b="1" dirty="0" err="1">
                <a:solidFill>
                  <a:schemeClr val="bg1"/>
                </a:solidFill>
                <a:latin typeface="Century Gothic" panose="020B0502020202020204" pitchFamily="34" charset="0"/>
              </a:rPr>
              <a:t>finalised</a:t>
            </a:r>
            <a:r>
              <a:rPr lang="en-US" sz="1800" b="1" dirty="0">
                <a:solidFill>
                  <a:schemeClr val="bg1"/>
                </a:solidFill>
                <a:latin typeface="Century Gothic" panose="020B0502020202020204" pitchFamily="34" charset="0"/>
              </a:rPr>
              <a:t>, approved and submitted to the Commission on or before 31 March 2020. In terms of the progress reported over the years by the NDSD. The policy aims to facilitate and enable the provision of a comprehensive spectrum of services to all those seeking shelter from crime and violence.</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The Commission recommended that the NDSD must identify three existing shelters to pilot as inclusive and nondiscriminatory shelters to accommodate LGBTQIA+ persons. In line with this recommendation, the Department reported that in Chapter 5 of the Intersectoral Shelter Policy for Victims of Crime and Violence, the Department is addressing the issue of admission and referrals to shelters for victims from the LGBTQIA+ community of crime and violence.</a:t>
            </a:r>
          </a:p>
          <a:p>
            <a:pPr marL="0" indent="0" algn="just">
              <a:lnSpc>
                <a:spcPct val="150000"/>
              </a:lnSpc>
              <a:buNone/>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58</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9985069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NDSD did not provide the Commission with the requested information (</a:t>
            </a:r>
            <a:r>
              <a:rPr lang="en-US" sz="1800" b="1" dirty="0" err="1">
                <a:solidFill>
                  <a:schemeClr val="bg1"/>
                </a:solidFill>
                <a:latin typeface="Century Gothic" panose="020B0502020202020204" pitchFamily="34" charset="0"/>
              </a:rPr>
              <a:t>Reaphela</a:t>
            </a:r>
            <a:r>
              <a:rPr lang="en-US" sz="1800" b="1" dirty="0">
                <a:solidFill>
                  <a:schemeClr val="bg1"/>
                </a:solidFill>
                <a:latin typeface="Century Gothic" panose="020B0502020202020204" pitchFamily="34" charset="0"/>
              </a:rPr>
              <a:t> Safe House particulars details and who is responsible for </a:t>
            </a:r>
            <a:r>
              <a:rPr lang="en-US" sz="1800" b="1" dirty="0" err="1">
                <a:solidFill>
                  <a:schemeClr val="bg1"/>
                </a:solidFill>
                <a:latin typeface="Century Gothic" panose="020B0502020202020204" pitchFamily="34" charset="0"/>
              </a:rPr>
              <a:t>Reaphela</a:t>
            </a:r>
            <a:r>
              <a:rPr lang="en-US" sz="1800" b="1" dirty="0">
                <a:solidFill>
                  <a:schemeClr val="bg1"/>
                </a:solidFill>
                <a:latin typeface="Century Gothic" panose="020B0502020202020204" pitchFamily="34" charset="0"/>
              </a:rPr>
              <a:t> Safe House funding) based on the </a:t>
            </a:r>
            <a:r>
              <a:rPr lang="en-US" sz="1800" b="1" dirty="0" err="1">
                <a:solidFill>
                  <a:schemeClr val="bg1"/>
                </a:solidFill>
                <a:latin typeface="Century Gothic" panose="020B0502020202020204" pitchFamily="34" charset="0"/>
              </a:rPr>
              <a:t>Reaphela</a:t>
            </a:r>
            <a:r>
              <a:rPr lang="en-US" sz="1800" b="1" dirty="0">
                <a:solidFill>
                  <a:schemeClr val="bg1"/>
                </a:solidFill>
                <a:latin typeface="Century Gothic" panose="020B0502020202020204" pitchFamily="34" charset="0"/>
              </a:rPr>
              <a:t> Safe House. The failure of the NDSD to provide such information prevents the Commission from determining whether </a:t>
            </a:r>
            <a:r>
              <a:rPr lang="en-US" sz="1800" b="1" dirty="0" err="1">
                <a:solidFill>
                  <a:schemeClr val="bg1"/>
                </a:solidFill>
                <a:latin typeface="Century Gothic" panose="020B0502020202020204" pitchFamily="34" charset="0"/>
              </a:rPr>
              <a:t>Reaphela</a:t>
            </a:r>
            <a:r>
              <a:rPr lang="en-US" sz="1800" b="1" dirty="0">
                <a:solidFill>
                  <a:schemeClr val="bg1"/>
                </a:solidFill>
                <a:latin typeface="Century Gothic" panose="020B0502020202020204" pitchFamily="34" charset="0"/>
              </a:rPr>
              <a:t> Safe House is classified as a private or public shelter being funded by NDSD.</a:t>
            </a:r>
          </a:p>
          <a:p>
            <a:pPr algn="just">
              <a:lnSpc>
                <a:spcPct val="150000"/>
              </a:lnSpc>
            </a:pPr>
            <a:r>
              <a:rPr lang="en-US" sz="1800" b="1" dirty="0">
                <a:solidFill>
                  <a:schemeClr val="bg1"/>
                </a:solidFill>
                <a:latin typeface="Century Gothic" panose="020B0502020202020204" pitchFamily="34" charset="0"/>
              </a:rPr>
              <a:t>The NDSD was to implement various funding models for Victim Empowerment </a:t>
            </a:r>
            <a:r>
              <a:rPr lang="en-US" sz="1800" b="1" dirty="0" err="1">
                <a:solidFill>
                  <a:schemeClr val="bg1"/>
                </a:solidFill>
                <a:latin typeface="Century Gothic" panose="020B0502020202020204" pitchFamily="34" charset="0"/>
              </a:rPr>
              <a:t>Programmes</a:t>
            </a:r>
            <a:r>
              <a:rPr lang="en-US" sz="1800" b="1" dirty="0">
                <a:solidFill>
                  <a:schemeClr val="bg1"/>
                </a:solidFill>
                <a:latin typeface="Century Gothic" panose="020B0502020202020204" pitchFamily="34" charset="0"/>
              </a:rPr>
              <a:t> and the budget percentage in respect of the NAWONGO judgment. There is a plan, implementation and </a:t>
            </a:r>
            <a:r>
              <a:rPr lang="en-US" sz="1800" b="1" dirty="0" err="1">
                <a:solidFill>
                  <a:schemeClr val="bg1"/>
                </a:solidFill>
                <a:latin typeface="Century Gothic" panose="020B0502020202020204" pitchFamily="34" charset="0"/>
              </a:rPr>
              <a:t>realisation</a:t>
            </a:r>
            <a:r>
              <a:rPr lang="en-US" sz="1800" b="1" dirty="0">
                <a:solidFill>
                  <a:schemeClr val="bg1"/>
                </a:solidFill>
                <a:latin typeface="Century Gothic" panose="020B0502020202020204" pitchFamily="34" charset="0"/>
              </a:rPr>
              <a:t> of the plan. The Commission submits that the NAWONGO judgment was partially </a:t>
            </a:r>
            <a:r>
              <a:rPr lang="en-US" sz="1800" b="1" dirty="0" err="1">
                <a:solidFill>
                  <a:schemeClr val="bg1"/>
                </a:solidFill>
                <a:latin typeface="Century Gothic" panose="020B0502020202020204" pitchFamily="34" charset="0"/>
              </a:rPr>
              <a:t>realised</a:t>
            </a:r>
            <a:r>
              <a:rPr lang="en-US" sz="1800" b="1" dirty="0">
                <a:solidFill>
                  <a:schemeClr val="bg1"/>
                </a:solidFill>
                <a:latin typeface="Century Gothic" panose="020B0502020202020204" pitchFamily="34" charset="0"/>
              </a:rPr>
              <a:t> as a funding policy/strategy is in place.</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59</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080472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534887" y="201915"/>
            <a:ext cx="9784080" cy="1508760"/>
          </a:xfrm>
        </p:spPr>
        <p:txBody>
          <a:bodyPr>
            <a:normAutofit fontScale="90000"/>
          </a:bodyPr>
          <a:lstStyle/>
          <a:p>
            <a:pPr algn="ctr"/>
            <a:br>
              <a:rPr lang="en-ZA" b="1" dirty="0">
                <a:latin typeface="Century Gothic" panose="020B0502020202020204" pitchFamily="34" charset="0"/>
              </a:rPr>
            </a:br>
            <a:r>
              <a:rPr lang="en-US" b="1" dirty="0">
                <a:solidFill>
                  <a:schemeClr val="bg1"/>
                </a:solidFill>
                <a:latin typeface="Century Gothic" panose="020B0502020202020204" pitchFamily="34" charset="0"/>
              </a:rPr>
              <a:t>Free-state Department of SOCIAL Development (FSDSD) </a:t>
            </a:r>
            <a:br>
              <a:rPr lang="en-US" b="1" dirty="0">
                <a:solidFill>
                  <a:schemeClr val="bg1"/>
                </a:solidFill>
                <a:latin typeface="Century Gothic" panose="020B0502020202020204" pitchFamily="34" charset="0"/>
              </a:rPr>
            </a:br>
            <a:endParaRPr lang="en-ZA" sz="3600" b="1" dirty="0">
              <a:solidFill>
                <a:schemeClr val="bg1"/>
              </a:solidFill>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457739"/>
            <a:ext cx="12192000" cy="5451061"/>
          </a:xfrm>
        </p:spPr>
        <p:txBody>
          <a:bodyPr>
            <a:normAutofit/>
          </a:bodyPr>
          <a:lstStyle/>
          <a:p>
            <a:pPr algn="just">
              <a:lnSpc>
                <a:spcPct val="150000"/>
              </a:lnSpc>
            </a:pPr>
            <a:endParaRPr lang="en-US" sz="1800" b="1" dirty="0">
              <a:solidFill>
                <a:schemeClr val="bg1"/>
              </a:solidFill>
              <a:latin typeface="Century Gothic" panose="020B0502020202020204" pitchFamily="34" charset="0"/>
            </a:endParaRPr>
          </a:p>
          <a:p>
            <a:pPr marL="182880" marR="0" lvl="0" indent="-182880" algn="just" defTabSz="914400" rtl="0" eaLnBrk="1" fontAlgn="base" latinLnBrk="0" hangingPunct="1">
              <a:lnSpc>
                <a:spcPct val="150000"/>
              </a:lnSpc>
              <a:spcBef>
                <a:spcPct val="0"/>
              </a:spcBef>
              <a:spcAft>
                <a:spcPct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srgbClr val="2C2C2C"/>
              </a:solidFill>
              <a:effectLst/>
              <a:uLnTx/>
              <a:uFillTx/>
              <a:latin typeface="Century Gothic" panose="020B0502020202020204" pitchFamily="34" charset="0"/>
              <a:ea typeface="+mn-ea"/>
              <a:cs typeface="+mn-cs"/>
            </a:endParaRPr>
          </a:p>
          <a:p>
            <a:pPr marL="182880" marR="0" lvl="0" indent="-182880" algn="just" defTabSz="914400" rtl="0" eaLnBrk="1" fontAlgn="base" latinLnBrk="0" hangingPunct="1">
              <a:lnSpc>
                <a:spcPct val="150000"/>
              </a:lnSpc>
              <a:spcBef>
                <a:spcPct val="0"/>
              </a:spcBef>
              <a:spcAft>
                <a:spcPct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rgbClr val="2C2C2C"/>
                </a:solidFill>
                <a:effectLst/>
                <a:uLnTx/>
                <a:uFillTx/>
                <a:latin typeface="Century Gothic" panose="020B0502020202020204" pitchFamily="34" charset="0"/>
                <a:ea typeface="+mn-ea"/>
                <a:cs typeface="+mn-cs"/>
              </a:rPr>
              <a:t>The FSDSD further conceded that it failed in its implementation of the NAWONGO judgment and indicated </a:t>
            </a:r>
          </a:p>
          <a:p>
            <a:pPr marL="0" marR="0" lvl="0" indent="0" algn="just" defTabSz="914400" rtl="0" eaLnBrk="1" fontAlgn="base" latinLnBrk="0" hangingPunct="1">
              <a:lnSpc>
                <a:spcPct val="150000"/>
              </a:lnSpc>
              <a:spcBef>
                <a:spcPct val="0"/>
              </a:spcBef>
              <a:spcAft>
                <a:spcPct val="0"/>
              </a:spcAft>
              <a:buClrTx/>
              <a:buSzTx/>
              <a:buNone/>
              <a:tabLst/>
              <a:defRPr/>
            </a:pPr>
            <a:r>
              <a:rPr kumimoji="0" lang="en-US" sz="1800" b="1" i="0" u="none" strike="noStrike" kern="1200" cap="none" spc="0" normalizeH="0" baseline="0" noProof="0" dirty="0">
                <a:ln>
                  <a:noFill/>
                </a:ln>
                <a:solidFill>
                  <a:srgbClr val="2C2C2C"/>
                </a:solidFill>
                <a:effectLst/>
                <a:uLnTx/>
                <a:uFillTx/>
                <a:latin typeface="Century Gothic" panose="020B0502020202020204" pitchFamily="34" charset="0"/>
                <a:ea typeface="+mn-ea"/>
                <a:cs typeface="+mn-cs"/>
              </a:rPr>
              <a:t>to the Commission that additional funding was equitably earmarked for the shelters within the province. The </a:t>
            </a:r>
          </a:p>
          <a:p>
            <a:pPr marL="0" marR="0" lvl="0" indent="0" algn="just" defTabSz="914400" rtl="0" eaLnBrk="1" fontAlgn="base" latinLnBrk="0" hangingPunct="1">
              <a:lnSpc>
                <a:spcPct val="150000"/>
              </a:lnSpc>
              <a:spcBef>
                <a:spcPct val="0"/>
              </a:spcBef>
              <a:spcAft>
                <a:spcPct val="0"/>
              </a:spcAft>
              <a:buClrTx/>
              <a:buSzTx/>
              <a:buNone/>
              <a:tabLst/>
              <a:defRPr/>
            </a:pPr>
            <a:r>
              <a:rPr kumimoji="0" lang="en-US" sz="1800" b="1" i="0" u="none" strike="noStrike" kern="1200" cap="none" spc="0" normalizeH="0" baseline="0" noProof="0" dirty="0">
                <a:ln>
                  <a:noFill/>
                </a:ln>
                <a:solidFill>
                  <a:srgbClr val="2C2C2C"/>
                </a:solidFill>
                <a:effectLst/>
                <a:uLnTx/>
                <a:uFillTx/>
                <a:latin typeface="Century Gothic" panose="020B0502020202020204" pitchFamily="34" charset="0"/>
                <a:ea typeface="+mn-ea"/>
                <a:cs typeface="+mn-cs"/>
              </a:rPr>
              <a:t>additional funding ensured the progressive </a:t>
            </a:r>
            <a:r>
              <a:rPr kumimoji="0" lang="en-US" sz="1800" b="1" i="0" u="none" strike="noStrike" kern="1200" cap="none" spc="0" normalizeH="0" baseline="0" noProof="0" dirty="0" err="1">
                <a:ln>
                  <a:noFill/>
                </a:ln>
                <a:solidFill>
                  <a:srgbClr val="2C2C2C"/>
                </a:solidFill>
                <a:effectLst/>
                <a:uLnTx/>
                <a:uFillTx/>
                <a:latin typeface="Century Gothic" panose="020B0502020202020204" pitchFamily="34" charset="0"/>
                <a:ea typeface="+mn-ea"/>
                <a:cs typeface="+mn-cs"/>
              </a:rPr>
              <a:t>realisation</a:t>
            </a:r>
            <a:r>
              <a:rPr kumimoji="0" lang="en-US" sz="1800" b="1" i="0" u="none" strike="noStrike" kern="1200" cap="none" spc="0" normalizeH="0" baseline="0" noProof="0" dirty="0">
                <a:ln>
                  <a:noFill/>
                </a:ln>
                <a:solidFill>
                  <a:srgbClr val="2C2C2C"/>
                </a:solidFill>
                <a:effectLst/>
                <a:uLnTx/>
                <a:uFillTx/>
                <a:latin typeface="Century Gothic" panose="020B0502020202020204" pitchFamily="34" charset="0"/>
                <a:ea typeface="+mn-ea"/>
                <a:cs typeface="+mn-cs"/>
              </a:rPr>
              <a:t> of shelters as contemplated in the NAWONGO judgment.</a:t>
            </a:r>
          </a:p>
          <a:p>
            <a:pPr marL="0" indent="0" algn="just">
              <a:lnSpc>
                <a:spcPct val="150000"/>
              </a:lnSpc>
              <a:buNone/>
            </a:pPr>
            <a:r>
              <a:rPr lang="en-US" sz="1800" b="1" dirty="0">
                <a:solidFill>
                  <a:schemeClr val="bg1"/>
                </a:solidFill>
                <a:latin typeface="Century Gothic" panose="020B0502020202020204" pitchFamily="34" charset="0"/>
              </a:rPr>
              <a:t> The following recommendations were then made by the Commission: </a:t>
            </a:r>
          </a:p>
          <a:p>
            <a:pPr marL="0" indent="0" algn="just">
              <a:lnSpc>
                <a:spcPct val="150000"/>
              </a:lnSpc>
              <a:buNone/>
            </a:pPr>
            <a:r>
              <a:rPr lang="en-US" sz="1800" b="1" dirty="0">
                <a:solidFill>
                  <a:schemeClr val="bg1"/>
                </a:solidFill>
                <a:latin typeface="Century Gothic" panose="020B0502020202020204" pitchFamily="34" charset="0"/>
              </a:rPr>
              <a:t>1. The FSDSD was to provide further information on the costing model used for the establishment of the </a:t>
            </a:r>
          </a:p>
          <a:p>
            <a:pPr marL="0" indent="0" algn="just">
              <a:lnSpc>
                <a:spcPct val="150000"/>
              </a:lnSpc>
              <a:buNone/>
            </a:pPr>
            <a:r>
              <a:rPr lang="en-US" sz="1800" b="1" dirty="0">
                <a:solidFill>
                  <a:schemeClr val="bg1"/>
                </a:solidFill>
                <a:latin typeface="Century Gothic" panose="020B0502020202020204" pitchFamily="34" charset="0"/>
              </a:rPr>
              <a:t>shelter in Xhariep for the 2020/2021 financial year.</a:t>
            </a:r>
          </a:p>
          <a:p>
            <a:pPr marL="0" indent="0" algn="just">
              <a:lnSpc>
                <a:spcPct val="150000"/>
              </a:lnSpc>
              <a:buNone/>
            </a:pPr>
            <a:r>
              <a:rPr lang="en-US" sz="1800" b="1" dirty="0">
                <a:solidFill>
                  <a:schemeClr val="bg1"/>
                </a:solidFill>
                <a:latin typeface="Century Gothic" panose="020B0502020202020204" pitchFamily="34" charset="0"/>
              </a:rPr>
              <a:t>2. The FSDSD was to report to the Commission on its implementation of the NAWONGO judgment. </a:t>
            </a:r>
          </a:p>
          <a:p>
            <a:pPr algn="just">
              <a:lnSpc>
                <a:spcPct val="150000"/>
              </a:lnSpc>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a:p>
            <a:pPr algn="just">
              <a:lnSpc>
                <a:spcPct val="150000"/>
              </a:lnSpc>
            </a:pPr>
            <a:endParaRPr lang="en-US" sz="1800" b="1" dirty="0">
              <a:solidFill>
                <a:schemeClr val="bg1"/>
              </a:solidFill>
              <a:latin typeface="Century Gothic" panose="020B0502020202020204" pitchFamily="34" charset="0"/>
            </a:endParaRPr>
          </a:p>
          <a:p>
            <a:pPr marL="0" indent="0" algn="just">
              <a:lnSpc>
                <a:spcPct val="150000"/>
              </a:lnSpc>
              <a:buNone/>
            </a:pPr>
            <a:endParaRPr lang="en-US" sz="1800" b="1" dirty="0">
              <a:solidFill>
                <a:schemeClr val="bg1"/>
              </a:solidFill>
              <a:latin typeface="Century Gothic" panose="020B0502020202020204" pitchFamily="34" charset="0"/>
            </a:endParaRP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6</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3">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507933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 </a:t>
            </a:r>
            <a:r>
              <a:rPr lang="en-ZA" sz="4400" b="1" dirty="0">
                <a:solidFill>
                  <a:schemeClr val="bg1"/>
                </a:solidFill>
                <a:latin typeface="Century Gothic" panose="020B0502020202020204" pitchFamily="34" charset="0"/>
              </a:rPr>
              <a:t>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Commission acknowledges that the NDSD furnished the Commission with a draft Victim Empowerment</a:t>
            </a:r>
          </a:p>
          <a:p>
            <a:pPr marL="0" indent="0" algn="just">
              <a:lnSpc>
                <a:spcPct val="150000"/>
              </a:lnSpc>
              <a:buNone/>
            </a:pPr>
            <a:r>
              <a:rPr lang="en-US" sz="1800" b="1" dirty="0">
                <a:solidFill>
                  <a:schemeClr val="bg1"/>
                </a:solidFill>
                <a:latin typeface="Century Gothic" panose="020B0502020202020204" pitchFamily="34" charset="0"/>
              </a:rPr>
              <a:t>Training and Development Framework Plan. The purpose of the draft Victim Empowerment Training and</a:t>
            </a:r>
          </a:p>
          <a:p>
            <a:pPr marL="0" indent="0" algn="just">
              <a:lnSpc>
                <a:spcPct val="150000"/>
              </a:lnSpc>
              <a:buNone/>
            </a:pPr>
            <a:r>
              <a:rPr lang="en-US" sz="1800" b="1" dirty="0">
                <a:solidFill>
                  <a:schemeClr val="bg1"/>
                </a:solidFill>
                <a:latin typeface="Century Gothic" panose="020B0502020202020204" pitchFamily="34" charset="0"/>
              </a:rPr>
              <a:t>Development Framework Plan is to </a:t>
            </a:r>
            <a:r>
              <a:rPr lang="en-US" sz="1800" b="1" dirty="0" err="1">
                <a:solidFill>
                  <a:schemeClr val="bg1"/>
                </a:solidFill>
                <a:latin typeface="Century Gothic" panose="020B0502020202020204" pitchFamily="34" charset="0"/>
              </a:rPr>
              <a:t>harmonise</a:t>
            </a:r>
            <a:r>
              <a:rPr lang="en-US" sz="1800" b="1" dirty="0">
                <a:solidFill>
                  <a:schemeClr val="bg1"/>
                </a:solidFill>
                <a:latin typeface="Century Gothic" panose="020B0502020202020204" pitchFamily="34" charset="0"/>
              </a:rPr>
              <a:t> the intersectoral strategy plan to bridge the collaboration</a:t>
            </a:r>
          </a:p>
          <a:p>
            <a:pPr marL="0" indent="0" algn="just">
              <a:lnSpc>
                <a:spcPct val="150000"/>
              </a:lnSpc>
              <a:buNone/>
            </a:pPr>
            <a:r>
              <a:rPr lang="en-US" sz="1800" b="1" dirty="0">
                <a:solidFill>
                  <a:schemeClr val="bg1"/>
                </a:solidFill>
                <a:latin typeface="Century Gothic" panose="020B0502020202020204" pitchFamily="34" charset="0"/>
              </a:rPr>
              <a:t>challenge and enhance the government’s intersectoral training </a:t>
            </a:r>
            <a:r>
              <a:rPr lang="en-US" sz="1800" b="1" dirty="0" err="1">
                <a:solidFill>
                  <a:schemeClr val="bg1"/>
                </a:solidFill>
                <a:latin typeface="Century Gothic" panose="020B0502020202020204" pitchFamily="34" charset="0"/>
              </a:rPr>
              <a:t>programme</a:t>
            </a:r>
            <a:r>
              <a:rPr lang="en-US" sz="1800" b="1" dirty="0">
                <a:solidFill>
                  <a:schemeClr val="bg1"/>
                </a:solidFill>
                <a:latin typeface="Century Gothic" panose="020B0502020202020204" pitchFamily="34" charset="0"/>
              </a:rPr>
              <a:t>. The delay in the </a:t>
            </a:r>
            <a:r>
              <a:rPr lang="en-US" sz="1800" b="1" dirty="0" err="1">
                <a:solidFill>
                  <a:schemeClr val="bg1"/>
                </a:solidFill>
                <a:latin typeface="Century Gothic" panose="020B0502020202020204" pitchFamily="34" charset="0"/>
              </a:rPr>
              <a:t>finalisation</a:t>
            </a:r>
            <a:r>
              <a:rPr lang="en-US" sz="1800" b="1" dirty="0">
                <a:solidFill>
                  <a:schemeClr val="bg1"/>
                </a:solidFill>
                <a:latin typeface="Century Gothic" panose="020B0502020202020204" pitchFamily="34" charset="0"/>
              </a:rPr>
              <a:t> of</a:t>
            </a:r>
          </a:p>
          <a:p>
            <a:pPr marL="0" indent="0" algn="just">
              <a:lnSpc>
                <a:spcPct val="150000"/>
              </a:lnSpc>
              <a:buNone/>
            </a:pPr>
            <a:r>
              <a:rPr lang="en-US" sz="1800" b="1" dirty="0">
                <a:solidFill>
                  <a:schemeClr val="bg1"/>
                </a:solidFill>
                <a:latin typeface="Century Gothic" panose="020B0502020202020204" pitchFamily="34" charset="0"/>
              </a:rPr>
              <a:t>the Victim Empowerment Training and Development Framework Plan connotes that intersectoral stakeholders continue to operate without a guideline that can be used to implement VEP training.</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60</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27877956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9784080"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conclusion</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a:bodyPr>
          <a:lstStyle/>
          <a:p>
            <a:pPr algn="just">
              <a:lnSpc>
                <a:spcPct val="150000"/>
              </a:lnSpc>
            </a:pPr>
            <a:r>
              <a:rPr lang="en-US" sz="1800" b="1" dirty="0">
                <a:solidFill>
                  <a:schemeClr val="bg1"/>
                </a:solidFill>
                <a:latin typeface="Century Gothic" panose="020B0502020202020204" pitchFamily="34" charset="0"/>
              </a:rPr>
              <a:t>The Commission commends stakeholders on the strides taken in complying with the Commission’s recommendations. Complying with the Commission’s recommendations demonstrates a commitment towards </a:t>
            </a:r>
            <a:r>
              <a:rPr lang="en-US" sz="1800" b="1" dirty="0" err="1">
                <a:solidFill>
                  <a:schemeClr val="bg1"/>
                </a:solidFill>
                <a:latin typeface="Century Gothic" panose="020B0502020202020204" pitchFamily="34" charset="0"/>
              </a:rPr>
              <a:t>realising</a:t>
            </a:r>
            <a:r>
              <a:rPr lang="en-US" sz="1800" b="1" dirty="0">
                <a:solidFill>
                  <a:schemeClr val="bg1"/>
                </a:solidFill>
                <a:latin typeface="Century Gothic" panose="020B0502020202020204" pitchFamily="34" charset="0"/>
              </a:rPr>
              <a:t> the Six Pillars of the National Strategic Plan on Gender-Based Violence and Femicide (NSP GBVF).</a:t>
            </a:r>
          </a:p>
          <a:p>
            <a:pPr algn="just">
              <a:lnSpc>
                <a:spcPct val="150000"/>
              </a:lnSpc>
            </a:pPr>
            <a:r>
              <a:rPr lang="en-US" sz="1800" b="1" dirty="0">
                <a:solidFill>
                  <a:schemeClr val="bg1"/>
                </a:solidFill>
                <a:latin typeface="Century Gothic" panose="020B0502020202020204" pitchFamily="34" charset="0"/>
              </a:rPr>
              <a:t>The Commission acknowledges that following its initial findings and recommendations, the Minister of Social Development announced in her budget speech that R50 million was allocated from the Criminal Assets Recovery Account to support shelters.22 The establishment of new shelters in the country since the initial report confirms the key role players’ willingness to stand up in the fight against GBVF</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61</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34618723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02F921C-C660-5D1F-8F5E-7B525F2361E1}"/>
              </a:ext>
            </a:extLst>
          </p:cNvPr>
          <p:cNvSpPr>
            <a:spLocks noGrp="1"/>
          </p:cNvSpPr>
          <p:nvPr>
            <p:ph type="dt" sz="half" idx="10"/>
          </p:nvPr>
        </p:nvSpPr>
        <p:spPr/>
        <p:txBody>
          <a:bodyPr/>
          <a:lstStyle/>
          <a:p>
            <a:fld id="{55DA6F25-8700-47EF-BFFF-210886682FDE}" type="datetime1">
              <a:rPr lang="en-ZA" smtClean="0"/>
              <a:t>2023/11/22</a:t>
            </a:fld>
            <a:endParaRPr lang="en-ZA"/>
          </a:p>
        </p:txBody>
      </p:sp>
      <p:sp>
        <p:nvSpPr>
          <p:cNvPr id="5" name="Footer Placeholder 4">
            <a:extLst>
              <a:ext uri="{FF2B5EF4-FFF2-40B4-BE49-F238E27FC236}">
                <a16:creationId xmlns:a16="http://schemas.microsoft.com/office/drawing/2014/main" id="{D543AA3C-35F9-52D4-AFCE-5B5A0743BC0C}"/>
              </a:ext>
            </a:extLst>
          </p:cNvPr>
          <p:cNvSpPr>
            <a:spLocks noGrp="1"/>
          </p:cNvSpPr>
          <p:nvPr>
            <p:ph type="ftr" sz="quarter" idx="11"/>
          </p:nvPr>
        </p:nvSpPr>
        <p:spPr/>
        <p:txBody>
          <a:bodyPr/>
          <a:lstStyle/>
          <a:p>
            <a:r>
              <a:rPr lang="en-US" dirty="0"/>
              <a:t>A Society Free From All Forms of Gender Inequality.</a:t>
            </a:r>
            <a:endParaRPr lang="en-ZA" dirty="0"/>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t>62</a:t>
            </a:fld>
            <a:endParaRPr lang="en-ZA"/>
          </a:p>
        </p:txBody>
      </p:sp>
      <p:sp>
        <p:nvSpPr>
          <p:cNvPr id="14" name="Rectangle 3">
            <a:extLst>
              <a:ext uri="{FF2B5EF4-FFF2-40B4-BE49-F238E27FC236}">
                <a16:creationId xmlns:a16="http://schemas.microsoft.com/office/drawing/2014/main" id="{C28D2446-CE23-FC1A-E585-9C1124E3218B}"/>
              </a:ext>
            </a:extLst>
          </p:cNvPr>
          <p:cNvSpPr txBox="1">
            <a:spLocks noChangeArrowheads="1"/>
          </p:cNvSpPr>
          <p:nvPr/>
        </p:nvSpPr>
        <p:spPr>
          <a:xfrm>
            <a:off x="4802507" y="3267720"/>
            <a:ext cx="3232149" cy="10772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ct val="0"/>
              </a:spcBef>
              <a:defRPr/>
            </a:pPr>
            <a:r>
              <a:rPr lang="en-ZA" sz="2000" b="1" dirty="0">
                <a:effectLst>
                  <a:outerShdw blurRad="38100" dist="38100" dir="2700000" algn="tl">
                    <a:srgbClr val="C0C0C0"/>
                  </a:outerShdw>
                </a:effectLst>
                <a:latin typeface="Calibri" panose="020F0502020204030204"/>
              </a:rPr>
              <a:t>FOR MORE INFORMATION</a:t>
            </a:r>
          </a:p>
          <a:p>
            <a:pPr>
              <a:spcBef>
                <a:spcPct val="0"/>
              </a:spcBef>
              <a:defRPr/>
            </a:pPr>
            <a:r>
              <a:rPr lang="en-ZA" sz="2000" b="1" dirty="0">
                <a:effectLst>
                  <a:outerShdw blurRad="38100" dist="38100" dir="2700000" algn="tl">
                    <a:srgbClr val="C0C0C0"/>
                  </a:outerShdw>
                </a:effectLst>
                <a:latin typeface="Calibri" panose="020F0502020204030204"/>
              </a:rPr>
              <a:t>VISIT OUR WEBSITE</a:t>
            </a:r>
            <a:endParaRPr lang="en-US" sz="2000" b="1" dirty="0">
              <a:latin typeface="Calibri" panose="020F0502020204030204"/>
            </a:endParaRPr>
          </a:p>
          <a:p>
            <a:pPr>
              <a:spcBef>
                <a:spcPct val="0"/>
              </a:spcBef>
              <a:defRPr/>
            </a:pPr>
            <a:r>
              <a:rPr lang="en-GB" sz="2800" b="1" dirty="0">
                <a:solidFill>
                  <a:srgbClr val="FFC000"/>
                </a:solidFill>
                <a:latin typeface="Century Gothic" panose="020B0502020202020204" pitchFamily="34" charset="0"/>
                <a:hlinkClick r:id="rId2">
                  <a:extLst>
                    <a:ext uri="{A12FA001-AC4F-418D-AE19-62706E023703}">
                      <ahyp:hlinkClr xmlns:ahyp="http://schemas.microsoft.com/office/drawing/2018/hyperlinkcolor" val="tx"/>
                    </a:ext>
                  </a:extLst>
                </a:hlinkClick>
              </a:rPr>
              <a:t>www.cge.org.za</a:t>
            </a:r>
            <a:r>
              <a:rPr lang="en-GB" sz="2800" b="1" dirty="0">
                <a:solidFill>
                  <a:srgbClr val="FFC000"/>
                </a:solidFill>
                <a:latin typeface="Century Gothic" panose="020B0502020202020204" pitchFamily="34" charset="0"/>
              </a:rPr>
              <a:t> </a:t>
            </a:r>
          </a:p>
          <a:p>
            <a:pPr>
              <a:spcBef>
                <a:spcPct val="0"/>
              </a:spcBef>
              <a:defRPr/>
            </a:pPr>
            <a:endParaRPr lang="en-GB" sz="2000" b="1" dirty="0">
              <a:solidFill>
                <a:srgbClr val="002060"/>
              </a:solidFill>
              <a:latin typeface="Century Gothic" panose="020B0502020202020204" pitchFamily="34" charset="0"/>
            </a:endParaRPr>
          </a:p>
        </p:txBody>
      </p:sp>
      <p:sp>
        <p:nvSpPr>
          <p:cNvPr id="15" name="Rectangle 3">
            <a:extLst>
              <a:ext uri="{FF2B5EF4-FFF2-40B4-BE49-F238E27FC236}">
                <a16:creationId xmlns:a16="http://schemas.microsoft.com/office/drawing/2014/main" id="{5E58713D-02CB-BF37-89B9-64E320611ED1}"/>
              </a:ext>
            </a:extLst>
          </p:cNvPr>
          <p:cNvSpPr txBox="1">
            <a:spLocks noChangeArrowheads="1"/>
          </p:cNvSpPr>
          <p:nvPr/>
        </p:nvSpPr>
        <p:spPr>
          <a:xfrm>
            <a:off x="4607560" y="1975365"/>
            <a:ext cx="3688079" cy="1200874"/>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kumimoji="0" lang="en-ZA" sz="2000" b="1" u="none" strike="noStrike" kern="1200" cap="none" spc="0" normalizeH="0" baseline="0" noProof="0" dirty="0">
                <a:ln>
                  <a:noFill/>
                </a:ln>
                <a:solidFill>
                  <a:schemeClr val="tx1">
                    <a:lumMod val="95000"/>
                  </a:schemeClr>
                </a:solidFill>
                <a:effectLst>
                  <a:outerShdw blurRad="38100" dist="38100" dir="2700000" algn="tl">
                    <a:srgbClr val="C0C0C0"/>
                  </a:outerShdw>
                </a:effectLst>
                <a:uLnTx/>
                <a:uFillTx/>
                <a:latin typeface="Calibri" panose="020F0502020204030204"/>
                <a:ea typeface="+mn-ea"/>
                <a:cs typeface="+mn-cs"/>
              </a:rPr>
              <a:t>HAVE A GENDER RELATED COMPLAINT ?</a:t>
            </a:r>
          </a:p>
          <a:p>
            <a:pPr marL="0" marR="0" lvl="0" indent="0" algn="ctr"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kumimoji="0" lang="en-ZA" sz="2000" b="1" u="none" strike="noStrike" kern="1200" cap="none" spc="0" normalizeH="0" baseline="0" noProof="0" dirty="0">
                <a:ln>
                  <a:noFill/>
                </a:ln>
                <a:solidFill>
                  <a:schemeClr val="tx1">
                    <a:lumMod val="95000"/>
                  </a:schemeClr>
                </a:solidFill>
                <a:effectLst>
                  <a:outerShdw blurRad="38100" dist="38100" dir="2700000" algn="tl">
                    <a:srgbClr val="C0C0C0"/>
                  </a:outerShdw>
                </a:effectLst>
                <a:uLnTx/>
                <a:uFillTx/>
                <a:latin typeface="Calibri" panose="020F0502020204030204"/>
                <a:ea typeface="+mn-ea"/>
                <a:cs typeface="+mn-cs"/>
              </a:rPr>
              <a:t>REPORT IT TO </a:t>
            </a:r>
          </a:p>
          <a:p>
            <a:pPr marL="0" marR="0" lvl="0" indent="0" algn="ctr"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kumimoji="0" lang="en-US" sz="3200" b="1" u="none" strike="noStrike" kern="1200" cap="none" spc="0" normalizeH="0" baseline="0" noProof="0" dirty="0">
                <a:ln>
                  <a:noFill/>
                </a:ln>
                <a:solidFill>
                  <a:srgbClr val="FFC000"/>
                </a:solidFill>
                <a:effectLst/>
                <a:uLnTx/>
                <a:uFillTx/>
                <a:latin typeface="Calibri" panose="020F0502020204030204"/>
                <a:ea typeface="+mn-ea"/>
                <a:cs typeface="+mn-cs"/>
              </a:rPr>
              <a:t>0800 007 709 </a:t>
            </a:r>
          </a:p>
          <a:p>
            <a:pPr marL="0" marR="0" lvl="0" indent="0" algn="ctr" defTabSz="914400" rtl="0" eaLnBrk="1" fontAlgn="auto" latinLnBrk="0" hangingPunct="1">
              <a:lnSpc>
                <a:spcPct val="90000"/>
              </a:lnSpc>
              <a:spcBef>
                <a:spcPct val="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grpSp>
        <p:nvGrpSpPr>
          <p:cNvPr id="2" name="Group 1">
            <a:extLst>
              <a:ext uri="{FF2B5EF4-FFF2-40B4-BE49-F238E27FC236}">
                <a16:creationId xmlns:a16="http://schemas.microsoft.com/office/drawing/2014/main" id="{4AA64FB9-C2BB-EBF8-C313-4C801045600B}"/>
              </a:ext>
            </a:extLst>
          </p:cNvPr>
          <p:cNvGrpSpPr/>
          <p:nvPr/>
        </p:nvGrpSpPr>
        <p:grpSpPr>
          <a:xfrm>
            <a:off x="1358261" y="4532920"/>
            <a:ext cx="9634856" cy="1736101"/>
            <a:chOff x="1195701" y="4734981"/>
            <a:chExt cx="9634856" cy="1736101"/>
          </a:xfrm>
        </p:grpSpPr>
        <p:pic>
          <p:nvPicPr>
            <p:cNvPr id="3" name="Picture 2">
              <a:extLst>
                <a:ext uri="{FF2B5EF4-FFF2-40B4-BE49-F238E27FC236}">
                  <a16:creationId xmlns:a16="http://schemas.microsoft.com/office/drawing/2014/main" id="{A68EC10D-C96C-52DB-0A1B-C1C441EFB42E}"/>
                </a:ext>
              </a:extLst>
            </p:cNvPr>
            <p:cNvPicPr>
              <a:picLocks noChangeAspect="1"/>
            </p:cNvPicPr>
            <p:nvPr/>
          </p:nvPicPr>
          <p:blipFill rotWithShape="1">
            <a:blip r:embed="rId3">
              <a:extLst>
                <a:ext uri="{28A0092B-C50C-407E-A947-70E740481C1C}">
                  <a14:useLocalDpi xmlns:a14="http://schemas.microsoft.com/office/drawing/2010/main" val="0"/>
                </a:ext>
              </a:extLst>
            </a:blip>
            <a:srcRect l="11633" t="81741" r="39918" b="13269"/>
            <a:stretch/>
          </p:blipFill>
          <p:spPr bwMode="auto">
            <a:xfrm>
              <a:off x="1195701" y="5166583"/>
              <a:ext cx="9634856" cy="558111"/>
            </a:xfrm>
            <a:prstGeom prst="rect">
              <a:avLst/>
            </a:prstGeom>
            <a:ln>
              <a:noFill/>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A0D4A00A-901E-4BFC-E5CD-DF9DFE907E87}"/>
                </a:ext>
              </a:extLst>
            </p:cNvPr>
            <p:cNvSpPr txBox="1"/>
            <p:nvPr/>
          </p:nvSpPr>
          <p:spPr>
            <a:xfrm>
              <a:off x="3713480" y="4734981"/>
              <a:ext cx="4765040" cy="461665"/>
            </a:xfrm>
            <a:prstGeom prst="rect">
              <a:avLst/>
            </a:prstGeom>
            <a:noFill/>
          </p:spPr>
          <p:txBody>
            <a:bodyPr wrap="square" rtlCol="0">
              <a:spAutoFit/>
            </a:bodyPr>
            <a:lstStyle/>
            <a:p>
              <a:pPr algn="ctr" defTabSz="914400"/>
              <a:r>
                <a:rPr lang="en-US" sz="2400" b="1" dirty="0">
                  <a:solidFill>
                    <a:srgbClr val="FA9500"/>
                  </a:solidFill>
                  <a:latin typeface="Century Gothic" panose="020B0502020202020204" pitchFamily="34" charset="0"/>
                </a:rPr>
                <a:t>SOCIAL MEDIA CONTACTS</a:t>
              </a:r>
              <a:endParaRPr lang="en-ZA" sz="2400" b="1" dirty="0">
                <a:solidFill>
                  <a:srgbClr val="FA9500"/>
                </a:solidFill>
                <a:latin typeface="Century Gothic" panose="020B0502020202020204" pitchFamily="34" charset="0"/>
              </a:endParaRPr>
            </a:p>
          </p:txBody>
        </p:sp>
        <p:pic>
          <p:nvPicPr>
            <p:cNvPr id="9" name="Picture 8">
              <a:extLst>
                <a:ext uri="{FF2B5EF4-FFF2-40B4-BE49-F238E27FC236}">
                  <a16:creationId xmlns:a16="http://schemas.microsoft.com/office/drawing/2014/main" id="{5DCBAE6B-A61A-1D61-ED00-0206B0DA8884}"/>
                </a:ext>
              </a:extLst>
            </p:cNvPr>
            <p:cNvPicPr>
              <a:picLocks noChangeAspect="1"/>
            </p:cNvPicPr>
            <p:nvPr/>
          </p:nvPicPr>
          <p:blipFill rotWithShape="1">
            <a:blip r:embed="rId3">
              <a:extLst>
                <a:ext uri="{28A0092B-C50C-407E-A947-70E740481C1C}">
                  <a14:useLocalDpi xmlns:a14="http://schemas.microsoft.com/office/drawing/2010/main" val="0"/>
                </a:ext>
              </a:extLst>
            </a:blip>
            <a:srcRect l="11634" t="86182" r="54749" b="7964"/>
            <a:stretch/>
          </p:blipFill>
          <p:spPr bwMode="auto">
            <a:xfrm>
              <a:off x="2915920" y="5816175"/>
              <a:ext cx="6685280" cy="654907"/>
            </a:xfrm>
            <a:prstGeom prst="rect">
              <a:avLst/>
            </a:prstGeom>
            <a:ln>
              <a:noFill/>
            </a:ln>
            <a:extLst>
              <a:ext uri="{53640926-AAD7-44D8-BBD7-CCE9431645EC}">
                <a14:shadowObscured xmlns:a14="http://schemas.microsoft.com/office/drawing/2010/main"/>
              </a:ext>
            </a:extLst>
          </p:spPr>
        </p:pic>
      </p:grpSp>
      <p:sp>
        <p:nvSpPr>
          <p:cNvPr id="12" name="Content Placeholder 11">
            <a:extLst>
              <a:ext uri="{FF2B5EF4-FFF2-40B4-BE49-F238E27FC236}">
                <a16:creationId xmlns:a16="http://schemas.microsoft.com/office/drawing/2014/main" id="{AABA7F3B-8724-3071-6690-1A37E1013949}"/>
              </a:ext>
            </a:extLst>
          </p:cNvPr>
          <p:cNvSpPr>
            <a:spLocks noGrp="1"/>
          </p:cNvSpPr>
          <p:nvPr>
            <p:ph idx="1"/>
          </p:nvPr>
        </p:nvSpPr>
        <p:spPr>
          <a:xfrm>
            <a:off x="3589020" y="4436474"/>
            <a:ext cx="5725160" cy="461051"/>
          </a:xfrm>
          <a:solidFill>
            <a:schemeClr val="tx1"/>
          </a:solidFill>
        </p:spPr>
        <p:txBody>
          <a:bodyPr>
            <a:normAutofit/>
          </a:bodyPr>
          <a:lstStyle/>
          <a:p>
            <a:pPr marL="0" indent="0" algn="ctr">
              <a:buNone/>
            </a:pPr>
            <a:r>
              <a:rPr lang="en-ZA" sz="2400" b="1" dirty="0">
                <a:solidFill>
                  <a:srgbClr val="0070C0"/>
                </a:solidFill>
                <a:latin typeface="Century Gothic" panose="020B0502020202020204" pitchFamily="34" charset="0"/>
              </a:rPr>
              <a:t>FOLLOW US ON SOCIAL MEDIA</a:t>
            </a:r>
          </a:p>
        </p:txBody>
      </p:sp>
      <p:sp>
        <p:nvSpPr>
          <p:cNvPr id="13" name="TextBox 12">
            <a:extLst>
              <a:ext uri="{FF2B5EF4-FFF2-40B4-BE49-F238E27FC236}">
                <a16:creationId xmlns:a16="http://schemas.microsoft.com/office/drawing/2014/main" id="{03B436CF-3D62-B509-88BA-EE44CDB77625}"/>
              </a:ext>
            </a:extLst>
          </p:cNvPr>
          <p:cNvSpPr txBox="1"/>
          <p:nvPr/>
        </p:nvSpPr>
        <p:spPr>
          <a:xfrm>
            <a:off x="2397760" y="787705"/>
            <a:ext cx="7813040" cy="769441"/>
          </a:xfrm>
          <a:prstGeom prst="rect">
            <a:avLst/>
          </a:prstGeom>
          <a:noFill/>
        </p:spPr>
        <p:txBody>
          <a:bodyPr wrap="square" rtlCol="0">
            <a:spAutoFit/>
          </a:bodyPr>
          <a:lstStyle/>
          <a:p>
            <a:pPr algn="ctr"/>
            <a:r>
              <a:rPr lang="en-ZA" sz="4400" b="1" dirty="0">
                <a:solidFill>
                  <a:schemeClr val="bg1">
                    <a:lumMod val="75000"/>
                    <a:lumOff val="25000"/>
                  </a:schemeClr>
                </a:solidFill>
                <a:latin typeface="Century Gothic" panose="020B0502020202020204" pitchFamily="34" charset="0"/>
              </a:rPr>
              <a:t>THANK YOU</a:t>
            </a:r>
          </a:p>
        </p:txBody>
      </p:sp>
    </p:spTree>
    <p:extLst>
      <p:ext uri="{BB962C8B-B14F-4D97-AF65-F5344CB8AC3E}">
        <p14:creationId xmlns:p14="http://schemas.microsoft.com/office/powerpoint/2010/main" val="298776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534887" y="201915"/>
            <a:ext cx="9784080" cy="1508760"/>
          </a:xfrm>
        </p:spPr>
        <p:txBody>
          <a:bodyPr>
            <a:normAutofit/>
          </a:bodyPr>
          <a:lstStyle/>
          <a:p>
            <a:pPr algn="ct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0" y="1977368"/>
            <a:ext cx="12192000" cy="4673928"/>
          </a:xfrm>
        </p:spPr>
        <p:txBody>
          <a:bodyPr>
            <a:normAutofit/>
          </a:bodyPr>
          <a:lstStyle/>
          <a:p>
            <a:pPr marL="0" indent="0" algn="just">
              <a:lnSpc>
                <a:spcPct val="150000"/>
              </a:lnSpc>
              <a:buNone/>
            </a:pPr>
            <a:r>
              <a:rPr lang="en-US" sz="1800" b="1" dirty="0">
                <a:solidFill>
                  <a:schemeClr val="bg1"/>
                </a:solidFill>
                <a:latin typeface="Century Gothic" panose="020B0502020202020204" pitchFamily="34" charset="0"/>
              </a:rPr>
              <a:t>3. The FSDSD was to provide clarity on the remaining shelters in terms of funding sought from the FSDSD. </a:t>
            </a:r>
          </a:p>
          <a:p>
            <a:pPr marL="0" indent="0" algn="just">
              <a:lnSpc>
                <a:spcPct val="150000"/>
              </a:lnSpc>
              <a:buNone/>
            </a:pPr>
            <a:r>
              <a:rPr lang="en-US" sz="1800" b="1" dirty="0">
                <a:solidFill>
                  <a:schemeClr val="bg1"/>
                </a:solidFill>
                <a:latin typeface="Century Gothic" panose="020B0502020202020204" pitchFamily="34" charset="0"/>
              </a:rPr>
              <a:t>4. The FSDSD was to conduct an internal audit on the current number of shelters operational within the province versus the need for more shelters. </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7</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
        <p:nvSpPr>
          <p:cNvPr id="5" name="TextBox 4">
            <a:extLst>
              <a:ext uri="{FF2B5EF4-FFF2-40B4-BE49-F238E27FC236}">
                <a16:creationId xmlns:a16="http://schemas.microsoft.com/office/drawing/2014/main" id="{FF3FCEDA-E3AC-964B-6AC1-DE295D553296}"/>
              </a:ext>
            </a:extLst>
          </p:cNvPr>
          <p:cNvSpPr txBox="1"/>
          <p:nvPr/>
        </p:nvSpPr>
        <p:spPr>
          <a:xfrm>
            <a:off x="534887" y="618230"/>
            <a:ext cx="8190942" cy="1754326"/>
          </a:xfrm>
          <a:prstGeom prst="rect">
            <a:avLst/>
          </a:prstGeom>
          <a:noFill/>
        </p:spPr>
        <p:txBody>
          <a:bodyPr wrap="square">
            <a:spAutoFit/>
          </a:bodyPr>
          <a:lstStyle/>
          <a:p>
            <a:r>
              <a:rPr lang="en-US" sz="3600" b="1" cap="all">
                <a:solidFill>
                  <a:srgbClr val="2C2C2C"/>
                </a:solidFill>
                <a:latin typeface="Century Gothic" panose="020B0502020202020204" pitchFamily="34" charset="0"/>
                <a:ea typeface="+mj-ea"/>
                <a:cs typeface="+mj-cs"/>
              </a:rPr>
              <a:t>Free-state Department of SOCIAL Development (FSDSD) </a:t>
            </a:r>
            <a:br>
              <a:rPr lang="en-US" sz="3600" b="1" cap="all">
                <a:solidFill>
                  <a:srgbClr val="2C2C2C"/>
                </a:solidFill>
                <a:latin typeface="Century Gothic" panose="020B0502020202020204" pitchFamily="34" charset="0"/>
                <a:ea typeface="+mj-ea"/>
                <a:cs typeface="+mj-cs"/>
              </a:rPr>
            </a:br>
            <a:endParaRPr lang="en-US" sz="3600" dirty="0"/>
          </a:p>
        </p:txBody>
      </p:sp>
    </p:spTree>
    <p:extLst>
      <p:ext uri="{BB962C8B-B14F-4D97-AF65-F5344CB8AC3E}">
        <p14:creationId xmlns:p14="http://schemas.microsoft.com/office/powerpoint/2010/main" val="211509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0" y="204416"/>
            <a:ext cx="8292462"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 recommendations</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0" y="1722915"/>
            <a:ext cx="12192000" cy="5065064"/>
          </a:xfrm>
        </p:spPr>
        <p:txBody>
          <a:bodyPr>
            <a:normAutofit/>
          </a:bodyPr>
          <a:lstStyle/>
          <a:p>
            <a:pPr algn="just">
              <a:lnSpc>
                <a:spcPct val="150000"/>
              </a:lnSpc>
              <a:buFont typeface="Wingdings" panose="05000000000000000000" pitchFamily="2" charset="2"/>
              <a:buChar char="Ø"/>
            </a:pPr>
            <a:endParaRPr lang="en-US" sz="1800" b="1" dirty="0">
              <a:solidFill>
                <a:schemeClr val="bg1"/>
              </a:solidFill>
              <a:latin typeface="Century Gothic" panose="020B0502020202020204" pitchFamily="34" charset="0"/>
            </a:endParaRP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Regarding the recommendation that the FSDSD should report on its costing model for establishing a shelter in the Xhariep District, the FSDSD confirmed that it would establish a shelter in the Xhariep District and in the </a:t>
            </a:r>
            <a:r>
              <a:rPr lang="en-US" sz="1800" b="1" dirty="0" err="1">
                <a:solidFill>
                  <a:schemeClr val="bg1"/>
                </a:solidFill>
                <a:latin typeface="Century Gothic" panose="020B0502020202020204" pitchFamily="34" charset="0"/>
              </a:rPr>
              <a:t>Fezile</a:t>
            </a:r>
            <a:r>
              <a:rPr lang="en-US" sz="1800" b="1" dirty="0">
                <a:solidFill>
                  <a:schemeClr val="bg1"/>
                </a:solidFill>
                <a:latin typeface="Century Gothic" panose="020B0502020202020204" pitchFamily="34" charset="0"/>
              </a:rPr>
              <a:t> Dabi District. </a:t>
            </a:r>
          </a:p>
          <a:p>
            <a:pPr algn="just">
              <a:lnSpc>
                <a:spcPct val="150000"/>
              </a:lnSpc>
            </a:pPr>
            <a:r>
              <a:rPr lang="en-US" sz="1800" b="1" dirty="0">
                <a:solidFill>
                  <a:schemeClr val="bg1"/>
                </a:solidFill>
                <a:latin typeface="Century Gothic" panose="020B0502020202020204" pitchFamily="34" charset="0"/>
              </a:rPr>
              <a:t>After a lengthy process to secure a building for the establishment of the shelter in the Xhariep District, a house was allocated by the Department of Public Works and Infrastructure (DPWI) in </a:t>
            </a:r>
            <a:r>
              <a:rPr lang="en-US" sz="1800" b="1" dirty="0" err="1">
                <a:solidFill>
                  <a:schemeClr val="bg1"/>
                </a:solidFill>
                <a:latin typeface="Century Gothic" panose="020B0502020202020204" pitchFamily="34" charset="0"/>
              </a:rPr>
              <a:t>Gariep</a:t>
            </a:r>
            <a:r>
              <a:rPr lang="en-US" sz="1800" b="1" dirty="0">
                <a:solidFill>
                  <a:schemeClr val="bg1"/>
                </a:solidFill>
                <a:latin typeface="Century Gothic" panose="020B0502020202020204" pitchFamily="34" charset="0"/>
              </a:rPr>
              <a:t> Dam in February 2022. </a:t>
            </a:r>
          </a:p>
          <a:p>
            <a:pPr algn="just">
              <a:lnSpc>
                <a:spcPct val="150000"/>
              </a:lnSpc>
            </a:pPr>
            <a:r>
              <a:rPr lang="en-US" sz="1800" b="1" dirty="0">
                <a:solidFill>
                  <a:schemeClr val="bg1"/>
                </a:solidFill>
                <a:latin typeface="Century Gothic" panose="020B0502020202020204" pitchFamily="34" charset="0"/>
              </a:rPr>
              <a:t>The </a:t>
            </a:r>
            <a:r>
              <a:rPr lang="en-US" sz="1800" b="1" dirty="0" err="1">
                <a:solidFill>
                  <a:schemeClr val="bg1"/>
                </a:solidFill>
                <a:latin typeface="Century Gothic" panose="020B0502020202020204" pitchFamily="34" charset="0"/>
              </a:rPr>
              <a:t>Gariep</a:t>
            </a:r>
            <a:r>
              <a:rPr lang="en-US" sz="1800" b="1" dirty="0">
                <a:solidFill>
                  <a:schemeClr val="bg1"/>
                </a:solidFill>
                <a:latin typeface="Century Gothic" panose="020B0502020202020204" pitchFamily="34" charset="0"/>
              </a:rPr>
              <a:t> Dam house allocation placed the FSDSD in a difficult position as the financial year was ending, and the FSDSD had not earmarked </a:t>
            </a:r>
            <a:r>
              <a:rPr lang="en-US" sz="1800" b="1" dirty="0" err="1">
                <a:solidFill>
                  <a:schemeClr val="bg1"/>
                </a:solidFill>
                <a:latin typeface="Century Gothic" panose="020B0502020202020204" pitchFamily="34" charset="0"/>
              </a:rPr>
              <a:t>Gariep</a:t>
            </a:r>
            <a:r>
              <a:rPr lang="en-US" sz="1800" b="1" dirty="0">
                <a:solidFill>
                  <a:schemeClr val="bg1"/>
                </a:solidFill>
                <a:latin typeface="Century Gothic" panose="020B0502020202020204" pitchFamily="34" charset="0"/>
              </a:rPr>
              <a:t> Dam as the targeted area for the intervention of a functioning shelter. </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8</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448372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7FB-BC30-7A7D-D9B7-2169A3C422F5}"/>
              </a:ext>
            </a:extLst>
          </p:cNvPr>
          <p:cNvSpPr>
            <a:spLocks noGrp="1"/>
          </p:cNvSpPr>
          <p:nvPr>
            <p:ph type="title"/>
          </p:nvPr>
        </p:nvSpPr>
        <p:spPr>
          <a:xfrm>
            <a:off x="1203961" y="204416"/>
            <a:ext cx="8642404" cy="1508760"/>
          </a:xfrm>
        </p:spPr>
        <p:txBody>
          <a:bodyPr>
            <a:normAutofit fontScale="90000"/>
          </a:bodyPr>
          <a:lstStyle/>
          <a:p>
            <a:pPr algn="ctr"/>
            <a:br>
              <a:rPr lang="en-ZA" b="1" dirty="0">
                <a:latin typeface="Century Gothic" panose="020B0502020202020204" pitchFamily="34" charset="0"/>
              </a:rPr>
            </a:br>
            <a:r>
              <a:rPr lang="en-ZA" b="1" dirty="0">
                <a:solidFill>
                  <a:schemeClr val="bg1"/>
                </a:solidFill>
                <a:latin typeface="Century Gothic" panose="020B0502020202020204" pitchFamily="34" charset="0"/>
              </a:rPr>
              <a:t>recommendations</a:t>
            </a:r>
            <a:br>
              <a:rPr lang="en-ZA" b="1" dirty="0">
                <a:latin typeface="Century Gothic" panose="020B0502020202020204" pitchFamily="34" charset="0"/>
              </a:rPr>
            </a:br>
            <a:r>
              <a:rPr lang="en-ZA" b="1" dirty="0">
                <a:solidFill>
                  <a:schemeClr val="bg1"/>
                </a:solidFill>
                <a:latin typeface="Century Gothic" panose="020B0502020202020204" pitchFamily="34" charset="0"/>
              </a:rPr>
              <a:t> </a:t>
            </a:r>
            <a:endParaRPr lang="en-ZA"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92D94745-8B64-EB12-B997-23679310C9A0}"/>
              </a:ext>
            </a:extLst>
          </p:cNvPr>
          <p:cNvSpPr>
            <a:spLocks noGrp="1"/>
          </p:cNvSpPr>
          <p:nvPr>
            <p:ph idx="1"/>
          </p:nvPr>
        </p:nvSpPr>
        <p:spPr>
          <a:xfrm>
            <a:off x="-1041" y="1909997"/>
            <a:ext cx="12192000" cy="5065064"/>
          </a:xfrm>
        </p:spPr>
        <p:txBody>
          <a:bodyPr>
            <a:normAutofit fontScale="92500"/>
          </a:bodyPr>
          <a:lstStyle/>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During a departmental strategic planning session in March 2022, the management collective determined that </a:t>
            </a:r>
            <a:r>
              <a:rPr lang="en-US" sz="1800" b="1" dirty="0" err="1">
                <a:solidFill>
                  <a:schemeClr val="bg1"/>
                </a:solidFill>
                <a:latin typeface="Century Gothic" panose="020B0502020202020204" pitchFamily="34" charset="0"/>
              </a:rPr>
              <a:t>Jacobsdal</a:t>
            </a:r>
            <a:r>
              <a:rPr lang="en-US" sz="1800" b="1" dirty="0">
                <a:solidFill>
                  <a:schemeClr val="bg1"/>
                </a:solidFill>
                <a:latin typeface="Century Gothic" panose="020B0502020202020204" pitchFamily="34" charset="0"/>
              </a:rPr>
              <a:t> would be </a:t>
            </a:r>
            <a:r>
              <a:rPr lang="en-US" sz="1800" b="1" dirty="0" err="1">
                <a:solidFill>
                  <a:schemeClr val="bg1"/>
                </a:solidFill>
                <a:latin typeface="Century Gothic" panose="020B0502020202020204" pitchFamily="34" charset="0"/>
              </a:rPr>
              <a:t>prioritised</a:t>
            </a:r>
            <a:r>
              <a:rPr lang="en-US" sz="1800" b="1" dirty="0">
                <a:solidFill>
                  <a:schemeClr val="bg1"/>
                </a:solidFill>
                <a:latin typeface="Century Gothic" panose="020B0502020202020204" pitchFamily="34" charset="0"/>
              </a:rPr>
              <a:t> for the establishment of the shelter in Xhariep District, considering the increased prevalence of substance abuse, domestic violence and related health conditions arising from alcohol abuse. The management collective also noted that </a:t>
            </a:r>
            <a:r>
              <a:rPr lang="en-US" sz="1800" b="1" dirty="0" err="1">
                <a:solidFill>
                  <a:schemeClr val="bg1"/>
                </a:solidFill>
                <a:latin typeface="Century Gothic" panose="020B0502020202020204" pitchFamily="34" charset="0"/>
              </a:rPr>
              <a:t>Gariep</a:t>
            </a:r>
            <a:r>
              <a:rPr lang="en-US" sz="1800" b="1" dirty="0">
                <a:solidFill>
                  <a:schemeClr val="bg1"/>
                </a:solidFill>
                <a:latin typeface="Century Gothic" panose="020B0502020202020204" pitchFamily="34" charset="0"/>
              </a:rPr>
              <a:t> Dam was not initially identified by the FSDSD but was imposed by the convenience of the donation of the house by the DPWI.</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The FSDSD confirmed that the house in </a:t>
            </a:r>
            <a:r>
              <a:rPr lang="en-US" sz="1800" b="1" dirty="0" err="1">
                <a:solidFill>
                  <a:schemeClr val="bg1"/>
                </a:solidFill>
                <a:latin typeface="Century Gothic" panose="020B0502020202020204" pitchFamily="34" charset="0"/>
              </a:rPr>
              <a:t>Gariep</a:t>
            </a:r>
            <a:r>
              <a:rPr lang="en-US" sz="1800" b="1" dirty="0">
                <a:solidFill>
                  <a:schemeClr val="bg1"/>
                </a:solidFill>
                <a:latin typeface="Century Gothic" panose="020B0502020202020204" pitchFamily="34" charset="0"/>
              </a:rPr>
              <a:t> Dam would be used as a community service </a:t>
            </a:r>
            <a:r>
              <a:rPr lang="en-US" sz="1800" b="1" dirty="0" err="1">
                <a:solidFill>
                  <a:schemeClr val="bg1"/>
                </a:solidFill>
                <a:latin typeface="Century Gothic" panose="020B0502020202020204" pitchFamily="34" charset="0"/>
              </a:rPr>
              <a:t>centre</a:t>
            </a:r>
            <a:r>
              <a:rPr lang="en-US" sz="1800" b="1" dirty="0">
                <a:solidFill>
                  <a:schemeClr val="bg1"/>
                </a:solidFill>
                <a:latin typeface="Century Gothic" panose="020B0502020202020204" pitchFamily="34" charset="0"/>
              </a:rPr>
              <a:t> to implement</a:t>
            </a:r>
          </a:p>
          <a:p>
            <a:pPr marL="0" indent="0" algn="just">
              <a:lnSpc>
                <a:spcPct val="150000"/>
              </a:lnSpc>
              <a:buNone/>
            </a:pPr>
            <a:r>
              <a:rPr lang="en-US" sz="1800" b="1" dirty="0">
                <a:solidFill>
                  <a:schemeClr val="bg1"/>
                </a:solidFill>
                <a:latin typeface="Century Gothic" panose="020B0502020202020204" pitchFamily="34" charset="0"/>
              </a:rPr>
              <a:t>social </a:t>
            </a:r>
            <a:r>
              <a:rPr lang="en-US" sz="1800" b="1" dirty="0" err="1">
                <a:solidFill>
                  <a:schemeClr val="bg1"/>
                </a:solidFill>
                <a:latin typeface="Century Gothic" panose="020B0502020202020204" pitchFamily="34" charset="0"/>
              </a:rPr>
              <a:t>behaviour</a:t>
            </a:r>
            <a:r>
              <a:rPr lang="en-US" sz="1800" b="1" dirty="0">
                <a:solidFill>
                  <a:schemeClr val="bg1"/>
                </a:solidFill>
                <a:latin typeface="Century Gothic" panose="020B0502020202020204" pitchFamily="34" charset="0"/>
              </a:rPr>
              <a:t> change </a:t>
            </a:r>
            <a:r>
              <a:rPr lang="en-US" sz="1800" b="1" dirty="0" err="1">
                <a:solidFill>
                  <a:schemeClr val="bg1"/>
                </a:solidFill>
                <a:latin typeface="Century Gothic" panose="020B0502020202020204" pitchFamily="34" charset="0"/>
              </a:rPr>
              <a:t>programmes</a:t>
            </a:r>
            <a:r>
              <a:rPr lang="en-US" sz="1800" b="1" dirty="0">
                <a:solidFill>
                  <a:schemeClr val="bg1"/>
                </a:solidFill>
                <a:latin typeface="Century Gothic" panose="020B0502020202020204" pitchFamily="34" charset="0"/>
              </a:rPr>
              <a:t>, and the shelter earmarked for the Xhariep District will be in </a:t>
            </a:r>
            <a:r>
              <a:rPr lang="en-US" sz="1800" b="1" dirty="0" err="1">
                <a:solidFill>
                  <a:schemeClr val="bg1"/>
                </a:solidFill>
                <a:latin typeface="Century Gothic" panose="020B0502020202020204" pitchFamily="34" charset="0"/>
              </a:rPr>
              <a:t>Jacobsdal</a:t>
            </a:r>
            <a:r>
              <a:rPr lang="en-US" sz="1800" b="1" dirty="0">
                <a:solidFill>
                  <a:schemeClr val="bg1"/>
                </a:solidFill>
                <a:latin typeface="Century Gothic" panose="020B0502020202020204" pitchFamily="34" charset="0"/>
              </a:rPr>
              <a:t>.</a:t>
            </a:r>
          </a:p>
          <a:p>
            <a:pPr algn="just">
              <a:lnSpc>
                <a:spcPct val="150000"/>
              </a:lnSpc>
              <a:buFont typeface="Wingdings" panose="05000000000000000000" pitchFamily="2" charset="2"/>
              <a:buChar char="Ø"/>
            </a:pPr>
            <a:r>
              <a:rPr lang="en-US" sz="1800" b="1" dirty="0">
                <a:solidFill>
                  <a:schemeClr val="bg1"/>
                </a:solidFill>
                <a:latin typeface="Century Gothic" panose="020B0502020202020204" pitchFamily="34" charset="0"/>
              </a:rPr>
              <a:t>The FSDSD further confirmed that the National Department of Social Development (NDSD) was informed of the</a:t>
            </a:r>
          </a:p>
          <a:p>
            <a:pPr marL="0" indent="0" algn="just">
              <a:lnSpc>
                <a:spcPct val="150000"/>
              </a:lnSpc>
              <a:buNone/>
            </a:pPr>
            <a:r>
              <a:rPr lang="en-US" sz="1800" b="1" dirty="0">
                <a:solidFill>
                  <a:schemeClr val="bg1"/>
                </a:solidFill>
                <a:latin typeface="Century Gothic" panose="020B0502020202020204" pitchFamily="34" charset="0"/>
              </a:rPr>
              <a:t>decision taken by the management collective. </a:t>
            </a:r>
          </a:p>
        </p:txBody>
      </p:sp>
      <p:sp>
        <p:nvSpPr>
          <p:cNvPr id="6" name="Slide Number Placeholder 5">
            <a:extLst>
              <a:ext uri="{FF2B5EF4-FFF2-40B4-BE49-F238E27FC236}">
                <a16:creationId xmlns:a16="http://schemas.microsoft.com/office/drawing/2014/main" id="{0FE2D43F-A00D-99F6-AB32-D82804613AE9}"/>
              </a:ext>
            </a:extLst>
          </p:cNvPr>
          <p:cNvSpPr>
            <a:spLocks noGrp="1"/>
          </p:cNvSpPr>
          <p:nvPr>
            <p:ph type="sldNum" sz="quarter" idx="12"/>
          </p:nvPr>
        </p:nvSpPr>
        <p:spPr/>
        <p:txBody>
          <a:bodyPr/>
          <a:lstStyle/>
          <a:p>
            <a:fld id="{4C5DC4AD-8DB4-4E4A-BEA4-8A23F11057A7}" type="slidenum">
              <a:rPr lang="en-ZA" smtClean="0">
                <a:solidFill>
                  <a:schemeClr val="bg1"/>
                </a:solidFill>
                <a:latin typeface="Century Gothic" panose="020B0502020202020204" pitchFamily="34" charset="0"/>
              </a:rPr>
              <a:t>9</a:t>
            </a:fld>
            <a:endParaRPr lang="en-ZA" dirty="0">
              <a:solidFill>
                <a:schemeClr val="bg1"/>
              </a:solidFill>
              <a:latin typeface="Century Gothic" panose="020B0502020202020204" pitchFamily="34" charset="0"/>
            </a:endParaRPr>
          </a:p>
        </p:txBody>
      </p:sp>
      <p:pic>
        <p:nvPicPr>
          <p:cNvPr id="8" name="Picture 7" descr="A picture containing logo&#10;&#10;Description automatically generated">
            <a:extLst>
              <a:ext uri="{FF2B5EF4-FFF2-40B4-BE49-F238E27FC236}">
                <a16:creationId xmlns:a16="http://schemas.microsoft.com/office/drawing/2014/main" id="{E7527317-9708-C71E-208D-D03854BC18FB}"/>
              </a:ext>
            </a:extLst>
          </p:cNvPr>
          <p:cNvPicPr>
            <a:picLocks noChangeAspect="1"/>
          </p:cNvPicPr>
          <p:nvPr/>
        </p:nvPicPr>
        <p:blipFill rotWithShape="1">
          <a:blip r:embed="rId2">
            <a:extLst>
              <a:ext uri="{28A0092B-C50C-407E-A947-70E740481C1C}">
                <a14:useLocalDpi xmlns:a14="http://schemas.microsoft.com/office/drawing/2010/main" val="0"/>
              </a:ext>
            </a:extLst>
          </a:blip>
          <a:srcRect b="15227"/>
          <a:stretch/>
        </p:blipFill>
        <p:spPr>
          <a:xfrm>
            <a:off x="9496422" y="204416"/>
            <a:ext cx="2472225" cy="1588520"/>
          </a:xfrm>
          <a:prstGeom prst="rect">
            <a:avLst/>
          </a:prstGeom>
        </p:spPr>
      </p:pic>
    </p:spTree>
    <p:extLst>
      <p:ext uri="{BB962C8B-B14F-4D97-AF65-F5344CB8AC3E}">
        <p14:creationId xmlns:p14="http://schemas.microsoft.com/office/powerpoint/2010/main" val="103012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9215</TotalTime>
  <Words>7614</Words>
  <Application>Microsoft Office PowerPoint</Application>
  <PresentationFormat>Widescreen</PresentationFormat>
  <Paragraphs>448</Paragraphs>
  <Slides>62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Calibri</vt:lpstr>
      <vt:lpstr>Century Gothic</vt:lpstr>
      <vt:lpstr>Corbel</vt:lpstr>
      <vt:lpstr>Times New Roman</vt:lpstr>
      <vt:lpstr>Wingdings</vt:lpstr>
      <vt:lpstr>Banded</vt:lpstr>
      <vt:lpstr>   report on the state of shelters in south Africa   </vt:lpstr>
      <vt:lpstr> INTRODUCTION   </vt:lpstr>
      <vt:lpstr> BACKGROUND </vt:lpstr>
      <vt:lpstr>background  </vt:lpstr>
      <vt:lpstr>  Free-state Department of SOCIAL Development (FSDSD)  </vt:lpstr>
      <vt:lpstr> Free-state Department of SOCIAL Development (FSDSD)  </vt:lpstr>
      <vt:lpstr> </vt:lpstr>
      <vt:lpstr>  recommendations </vt:lpstr>
      <vt:lpstr> recommendations  </vt:lpstr>
      <vt:lpstr>  recommendations   </vt:lpstr>
      <vt:lpstr>   </vt:lpstr>
      <vt:lpstr>  RECOMMENDATIONS   </vt:lpstr>
      <vt:lpstr>  recommendations   </vt:lpstr>
      <vt:lpstr> PROGRESS AND DEVELOPMENTS   </vt:lpstr>
      <vt:lpstr>Northern cape department of Social development (NCDSD)  </vt:lpstr>
      <vt:lpstr>  recommendations   </vt:lpstr>
      <vt:lpstr>  recommendations   </vt:lpstr>
      <vt:lpstr>  recommendations   </vt:lpstr>
      <vt:lpstr>  western cape department of social development </vt:lpstr>
      <vt:lpstr>  recommendations  </vt:lpstr>
      <vt:lpstr> recommendations   </vt:lpstr>
      <vt:lpstr> EASTERN CAPE DEPARTMENT OF SOCIAL DEVELOPMENT (ECDSD)   </vt:lpstr>
      <vt:lpstr>RECOMMENDATIONS    </vt:lpstr>
      <vt:lpstr>  recommendations   </vt:lpstr>
      <vt:lpstr>  PROGRESS AND DEVELOPMENTS   </vt:lpstr>
      <vt:lpstr>  MPUMALANGA DEPARTMENT OF SOCIAL DEVELOPMENT (mpdsd)  </vt:lpstr>
      <vt:lpstr>recommendations</vt:lpstr>
      <vt:lpstr>  recommendations   </vt:lpstr>
      <vt:lpstr>  recommendations </vt:lpstr>
      <vt:lpstr>  recommendations  </vt:lpstr>
      <vt:lpstr>  recommendations   </vt:lpstr>
      <vt:lpstr>  recommendations   </vt:lpstr>
      <vt:lpstr>  recommendations   </vt:lpstr>
      <vt:lpstr> north west department of social development   </vt:lpstr>
      <vt:lpstr>  recommendations </vt:lpstr>
      <vt:lpstr>  recommendations   </vt:lpstr>
      <vt:lpstr>  recommendations    </vt:lpstr>
      <vt:lpstr>  recommendations   </vt:lpstr>
      <vt:lpstr>  recommendations   </vt:lpstr>
      <vt:lpstr>  recommendations   </vt:lpstr>
      <vt:lpstr>  recommendations   </vt:lpstr>
      <vt:lpstr>  Gauteng department of social development  (GDSD) </vt:lpstr>
      <vt:lpstr>  Recommendations   </vt:lpstr>
      <vt:lpstr>    RECOMMENDATIONS </vt:lpstr>
      <vt:lpstr>  Recommendations  </vt:lpstr>
      <vt:lpstr>  Recommendations   </vt:lpstr>
      <vt:lpstr>  RECOMMENDATIONS   </vt:lpstr>
      <vt:lpstr>  Recommendations </vt:lpstr>
      <vt:lpstr>  limpompo department of social development (LPDSD)   </vt:lpstr>
      <vt:lpstr>  RECOMMENDATIONS</vt:lpstr>
      <vt:lpstr>  RECOMMENDATIONS   </vt:lpstr>
      <vt:lpstr>  RECOMMENDATIONS   </vt:lpstr>
      <vt:lpstr> KWA-ZULU NATAL DEPARTMENT OF SOCIAL DEVELOPMENT    </vt:lpstr>
      <vt:lpstr>  RECOMMENDATIONS   </vt:lpstr>
      <vt:lpstr>  NATIONAL DEPARTMENT OF SOCIAL DEVELOPMENT (NDSD) </vt:lpstr>
      <vt:lpstr>  Recommendations   </vt:lpstr>
      <vt:lpstr>  RECOMMENDATIONS   </vt:lpstr>
      <vt:lpstr> RECOMMENDATIONS   </vt:lpstr>
      <vt:lpstr>  Recommendations   </vt:lpstr>
      <vt:lpstr>  Recommendations   </vt:lpstr>
      <vt:lpstr>  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Mikateko Shipalana</dc:creator>
  <cp:lastModifiedBy>Edward Chabangu</cp:lastModifiedBy>
  <cp:revision>178</cp:revision>
  <dcterms:created xsi:type="dcterms:W3CDTF">2022-09-26T07:38:51Z</dcterms:created>
  <dcterms:modified xsi:type="dcterms:W3CDTF">2023-11-22T14:15:00Z</dcterms:modified>
</cp:coreProperties>
</file>